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06" r:id="rId2"/>
  </p:sldMasterIdLst>
  <p:notesMasterIdLst>
    <p:notesMasterId r:id="rId14"/>
  </p:notesMasterIdLst>
  <p:handoutMasterIdLst>
    <p:handoutMasterId r:id="rId15"/>
  </p:handoutMasterIdLst>
  <p:sldIdLst>
    <p:sldId id="791" r:id="rId3"/>
    <p:sldId id="872" r:id="rId4"/>
    <p:sldId id="873" r:id="rId5"/>
    <p:sldId id="871" r:id="rId6"/>
    <p:sldId id="838" r:id="rId7"/>
    <p:sldId id="881" r:id="rId8"/>
    <p:sldId id="792" r:id="rId9"/>
    <p:sldId id="880" r:id="rId10"/>
    <p:sldId id="820" r:id="rId11"/>
    <p:sldId id="876" r:id="rId12"/>
    <p:sldId id="875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570FC1"/>
    <a:srgbClr val="0033CC"/>
    <a:srgbClr val="CCFFCC"/>
    <a:srgbClr val="99FF99"/>
    <a:srgbClr val="9FF4FF"/>
    <a:srgbClr val="FF0000"/>
    <a:srgbClr val="004C22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6" autoAdjust="0"/>
    <p:restoredTop sz="94136" autoAdjust="0"/>
  </p:normalViewPr>
  <p:slideViewPr>
    <p:cSldViewPr>
      <p:cViewPr>
        <p:scale>
          <a:sx n="125" d="100"/>
          <a:sy n="125" d="100"/>
        </p:scale>
        <p:origin x="-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2" y="-114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1416</c:v>
                </c:pt>
                <c:pt idx="1">
                  <c:v>1460</c:v>
                </c:pt>
                <c:pt idx="2">
                  <c:v>1515</c:v>
                </c:pt>
                <c:pt idx="3">
                  <c:v>1405</c:v>
                </c:pt>
                <c:pt idx="4">
                  <c:v>1428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1414</c:v>
                </c:pt>
                <c:pt idx="1">
                  <c:v>1473</c:v>
                </c:pt>
                <c:pt idx="2">
                  <c:v>1526</c:v>
                </c:pt>
                <c:pt idx="3">
                  <c:v>1415</c:v>
                </c:pt>
                <c:pt idx="4">
                  <c:v>1436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587712"/>
        <c:axId val="115597696"/>
        <c:axId val="0"/>
      </c:bar3DChart>
      <c:catAx>
        <c:axId val="11558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597696"/>
        <c:crosses val="autoZero"/>
        <c:auto val="1"/>
        <c:lblAlgn val="ctr"/>
        <c:lblOffset val="100"/>
        <c:noMultiLvlLbl val="0"/>
      </c:catAx>
      <c:valAx>
        <c:axId val="115597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58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39985269309776"/>
          <c:y val="0.22020204519725076"/>
          <c:w val="0.19666319090536366"/>
          <c:h val="0.44829370995646894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5323172608819"/>
          <c:y val="8.9543673025290843E-2"/>
          <c:w val="0.59493108205794065"/>
          <c:h val="0.76805598242531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0"/>
              <c:layout>
                <c:manualLayout>
                  <c:x val="6.5264407723664541E-2"/>
                  <c:y val="-2.9425202987560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40920905998205E-2"/>
                  <c:y val="-3.82527638838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602664314831335E-2"/>
                  <c:y val="-2.354016239004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58789454133094E-2"/>
                  <c:y val="-8.8275608962685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2019 год (первоначальный план)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378932</c:v>
                </c:pt>
                <c:pt idx="1">
                  <c:v>324845</c:v>
                </c:pt>
                <c:pt idx="2">
                  <c:v>431857</c:v>
                </c:pt>
                <c:pt idx="3">
                  <c:v>454669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9048749845220329E-2"/>
                  <c:y val="2.5776014428080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602664314831391E-2"/>
                  <c:y val="-1.6172508612084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602664314831391E-2"/>
                  <c:y val="-7.709866571764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80065602108817E-2"/>
                  <c:y val="-1.0652386870520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86263151377698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2019 год (первоначальный план)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118019.3</c:v>
                </c:pt>
                <c:pt idx="1">
                  <c:v>80659.399999999994</c:v>
                </c:pt>
                <c:pt idx="2">
                  <c:v>71718.100000000006</c:v>
                </c:pt>
                <c:pt idx="3">
                  <c:v>64131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28248194868059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695723480553066E-3"/>
                  <c:y val="-0.30602211107064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754802574554859E-2"/>
                  <c:y val="-0.26776934718681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08717044165921E-2"/>
                  <c:y val="-0.27659690808308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2019 год (первоначальный план)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963583.9</c:v>
                </c:pt>
                <c:pt idx="1">
                  <c:v>1109823.8999999999</c:v>
                </c:pt>
                <c:pt idx="2">
                  <c:v>901021.7</c:v>
                </c:pt>
                <c:pt idx="3">
                  <c:v>909693.9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834368"/>
        <c:axId val="123835904"/>
        <c:axId val="0"/>
      </c:bar3DChart>
      <c:catAx>
        <c:axId val="123834368"/>
        <c:scaling>
          <c:orientation val="minMax"/>
        </c:scaling>
        <c:delete val="1"/>
        <c:axPos val="b"/>
        <c:majorTickMark val="out"/>
        <c:minorTickMark val="none"/>
        <c:tickLblPos val="nextTo"/>
        <c:crossAx val="123835904"/>
        <c:crosses val="autoZero"/>
        <c:auto val="1"/>
        <c:lblAlgn val="ctr"/>
        <c:lblOffset val="100"/>
        <c:noMultiLvlLbl val="0"/>
      </c:catAx>
      <c:valAx>
        <c:axId val="123835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Liberation Serif" panose="02020603050405020304" pitchFamily="18" charset="0"/>
              </a:defRPr>
            </a:pPr>
            <a:endParaRPr lang="ru-RU"/>
          </a:p>
        </c:txPr>
        <c:crossAx val="12383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59214272325102"/>
          <c:y val="0.17484448818897638"/>
          <c:w val="0.26278174182310632"/>
          <c:h val="0.417984313354778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77000">
          <a:schemeClr val="bg1"/>
        </a:gs>
        <a:gs pos="100000">
          <a:srgbClr val="CCFFFF">
            <a:gamma/>
            <a:shade val="89804"/>
            <a:invGamma/>
          </a:srgbClr>
        </a:gs>
      </a:gsLst>
      <a:path path="rect">
        <a:fillToRect l="50000" t="50000" r="50000" b="50000"/>
      </a:path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1883168145298E-2"/>
          <c:y val="3.6578248031496063E-2"/>
          <c:w val="0.59959282546677384"/>
          <c:h val="0.80667691929133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Предельный объем муниципального долга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01.01.2019 год</c:v>
                </c:pt>
                <c:pt idx="1">
                  <c:v>на 01.01.2020 год</c:v>
                </c:pt>
                <c:pt idx="2">
                  <c:v>на 01.01.2021 год</c:v>
                </c:pt>
                <c:pt idx="3">
                  <c:v>на 01.01.2022 год</c:v>
                </c:pt>
                <c:pt idx="4">
                  <c:v>на 01.01.2023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92011</c:v>
                </c:pt>
                <c:pt idx="1">
                  <c:v>96053</c:v>
                </c:pt>
                <c:pt idx="2">
                  <c:v>123265</c:v>
                </c:pt>
                <c:pt idx="3">
                  <c:v>67000</c:v>
                </c:pt>
                <c:pt idx="4">
                  <c:v>65000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долг по бюджетным кредитам и муниципальным гарантиям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416545983388044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524374922610164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524374922610164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08717044165862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86263151377698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01.01.2019 год</c:v>
                </c:pt>
                <c:pt idx="1">
                  <c:v>на 01.01.2020 год</c:v>
                </c:pt>
                <c:pt idx="2">
                  <c:v>на 01.01.2021 год</c:v>
                </c:pt>
                <c:pt idx="3">
                  <c:v>на 01.01.2022 год</c:v>
                </c:pt>
                <c:pt idx="4">
                  <c:v>на 01.01.2023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69641</c:v>
                </c:pt>
                <c:pt idx="1">
                  <c:v>34774</c:v>
                </c:pt>
                <c:pt idx="2">
                  <c:v>26893</c:v>
                </c:pt>
                <c:pt idx="3">
                  <c:v>19012</c:v>
                </c:pt>
                <c:pt idx="4">
                  <c:v>11666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190656"/>
        <c:axId val="139192192"/>
        <c:axId val="0"/>
      </c:bar3DChart>
      <c:catAx>
        <c:axId val="13919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9192192"/>
        <c:crosses val="autoZero"/>
        <c:auto val="1"/>
        <c:lblAlgn val="ctr"/>
        <c:lblOffset val="100"/>
        <c:noMultiLvlLbl val="0"/>
      </c:catAx>
      <c:valAx>
        <c:axId val="139192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919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51385333102978"/>
          <c:y val="0.17484448818897638"/>
          <c:w val="0.28560874538169279"/>
          <c:h val="0.3253110236220472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0.14097</cdr:x>
      <cdr:y>0.85401</cdr:y>
    </cdr:from>
    <cdr:to>
      <cdr:x>0.63877</cdr:x>
      <cdr:y>0.9927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1152128" y="4212468"/>
          <a:ext cx="4068452" cy="684076"/>
        </a:xfrm>
        <a:prstGeom xmlns:a="http://schemas.openxmlformats.org/drawingml/2006/main" prst="rect">
          <a:avLst/>
        </a:prstGeom>
        <a:gradFill xmlns:a="http://schemas.openxmlformats.org/drawingml/2006/main" rotWithShape="1">
          <a:gsLst>
            <a:gs pos="99000">
              <a:schemeClr val="bg1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sz="900" dirty="0"/>
            <a:t> </a:t>
          </a:r>
          <a:r>
            <a:rPr lang="ru-RU" sz="900" dirty="0" smtClean="0"/>
            <a:t>      </a:t>
          </a:r>
          <a:r>
            <a:rPr lang="ru-RU" dirty="0" smtClean="0"/>
            <a:t>2019 год          2020 год        2021 год           2022 год</a:t>
          </a:r>
        </a:p>
        <a:p xmlns:a="http://schemas.openxmlformats.org/drawingml/2006/main">
          <a:r>
            <a:rPr lang="ru-RU" sz="900" dirty="0" smtClean="0"/>
            <a:t>(первоначальный план)</a:t>
          </a:r>
          <a:endParaRPr lang="ru-RU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52" tIns="45826" rIns="91652" bIns="45826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EBF8BC0-8B5E-491A-9569-0059EAFDB5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5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41950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41" tIns="45820" rIns="91641" bIns="45820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CA7E828-91AD-489F-B749-00F7D5BC3C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741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1" tIns="45820" rIns="91641" bIns="45820" anchor="b"/>
          <a:lstStyle/>
          <a:p>
            <a:pPr algn="r" defTabSz="917575"/>
            <a:fld id="{3251EB79-95AD-4141-AEFD-28B2A9F06288}" type="slidenum">
              <a:rPr lang="ru-RU" altLang="ru-RU" sz="1200">
                <a:solidFill>
                  <a:srgbClr val="000000"/>
                </a:solidFill>
              </a:rPr>
              <a:pPr algn="r" defTabSz="917575"/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0364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7E0C-730E-476D-8A1D-757443721E11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AD14-6869-42D3-80C0-E0190ABB9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3BBDE-B127-45A8-9BF7-FD1624DB3AE5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D8EF0-5A37-47E3-B769-088714FFD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6108B-6AF5-47D7-8FDD-7E0AC6DFB074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1F8B-A5B5-4994-A392-BDE0B3315D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A660-1706-4D1F-8749-9B8B97D11736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DC83-2331-4CE2-9F53-B7AA47A469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DF144-6CC4-4C66-BA82-918FB52F1F77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D43C9-A628-4E59-93EC-14CE83654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DB00-3F7C-4C48-BB94-9DDD975995DC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059E-A0EA-4E15-9654-A6AA3EAE7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CC6A-87E1-4B5A-B4DA-0BA56F25C951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9D9F-1A79-4E5D-B56F-511C494944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AEBD-AA18-48BD-BF63-13E4A0EBD54C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00C5-33D5-4857-BDC4-13EBAD546A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FB3D-B0ED-42FC-974B-C071C58F3FAB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7B84-9420-447D-B049-3DD2250F53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1E22-17CA-4E1A-8FEE-66EC309B4940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FA30-E37C-4C3F-A8A5-7F1282ECC9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2241-8BAB-46C2-A628-C599FEDD62FD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DF42-AA74-4EBF-A0A6-AB8F37E11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CFF6-8823-4BB9-941D-E72E7DDA3817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0EFCD-7B7B-4157-80AA-53A1FCC8C8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B2F9-90DE-4148-A508-CC9AF3F60D3F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1E51E-4301-41E0-86A6-97863EEDE3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EF312-C66F-45B1-97C8-C8B082841549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6885-7566-4844-A52F-45062416E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B4929-B5CF-4009-8E24-4198009D8A30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B002-9AAA-4A8B-AA39-4D66BBC34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95DBD-FAD0-405A-B5BA-52F9E1E538BD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2639D-46D9-4D39-9C4A-32A085F000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18D4-FE37-4C76-9AB4-E85BB129AD98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5AED-2214-439B-AB0F-082ED086B9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A216F-D198-437F-96A3-EEE5C8F9F3DF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31DE-79B3-4EEE-BBF1-A2B261281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C063-B9D3-48CC-B9D4-7F1E05C52ED9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B822A-9198-4286-A5C4-C51212388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A270-39D4-4317-845F-6DD959B98DE9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8099-F7F1-41C1-8F91-4BC3E0BEC3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2B92-7AC2-4E90-9A04-024A5E08058F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146D-29D0-4B85-8E76-54AADCB8D2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693AC-ABD8-4164-8541-B3E40FC27EF0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394A-F7F4-4607-8F47-37793D4BD4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73FC06F-6869-4449-B522-E1FC51652383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06C79BE-57AE-4B31-9A06-01A977223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F9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9A23FF8-12E3-466A-B6A9-DE1323C9AD56}" type="datetime1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1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70628DF-D6EA-43BC-BE36-38DB2C1F7F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836613"/>
            <a:ext cx="8316912" cy="3090862"/>
          </a:xfrm>
        </p:spPr>
        <p:txBody>
          <a:bodyPr anchor="t"/>
          <a:lstStyle/>
          <a:p>
            <a:pPr eaLnBrk="1" hangingPunct="1"/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Бюджет</a:t>
            </a:r>
            <a:b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0066"/>
                </a:solidFill>
                <a:latin typeface="Times New Roman" pitchFamily="18" charset="0"/>
              </a:rPr>
              <a:t>Ирбитского</a:t>
            </a: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 муниципального образования</a:t>
            </a:r>
            <a:b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на 2020год </a:t>
            </a:r>
            <a:b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и плановый период 2021-2022 гг.</a:t>
            </a:r>
            <a:b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ru-RU" altLang="ru-RU" sz="32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3384550" y="5997575"/>
            <a:ext cx="214687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декабрь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2019 </a:t>
            </a: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года</a:t>
            </a:r>
          </a:p>
        </p:txBody>
      </p:sp>
      <p:pic>
        <p:nvPicPr>
          <p:cNvPr id="39939" name="Picture 43" descr="irbr-zj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3398838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8219256" cy="1215553"/>
          </a:xfrm>
        </p:spPr>
        <p:txBody>
          <a:bodyPr/>
          <a:lstStyle/>
          <a:p>
            <a:r>
              <a:rPr lang="ru-RU" sz="2400" b="1" dirty="0">
                <a:solidFill>
                  <a:srgbClr val="0000FF"/>
                </a:solidFill>
              </a:rPr>
              <a:t>Объем муниципальных внутренних </a:t>
            </a:r>
            <a:r>
              <a:rPr lang="ru-RU" sz="2400" b="1" dirty="0" smtClean="0">
                <a:solidFill>
                  <a:srgbClr val="0000FF"/>
                </a:solidFill>
              </a:rPr>
              <a:t>заимствований </a:t>
            </a:r>
            <a:r>
              <a:rPr lang="ru-RU" sz="2400" b="1" dirty="0" err="1" smtClean="0">
                <a:solidFill>
                  <a:srgbClr val="0000FF"/>
                </a:solidFill>
              </a:rPr>
              <a:t>Ирбитского</a:t>
            </a:r>
            <a:r>
              <a:rPr lang="ru-RU" sz="2400" b="1" dirty="0" smtClean="0">
                <a:solidFill>
                  <a:srgbClr val="0000FF"/>
                </a:solidFill>
              </a:rPr>
              <a:t> муниципального образования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в 2019- 2022годах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235674"/>
              </p:ext>
            </p:extLst>
          </p:nvPr>
        </p:nvGraphicFramePr>
        <p:xfrm>
          <a:off x="215515" y="1844824"/>
          <a:ext cx="8697653" cy="4544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/>
                <a:gridCol w="936104"/>
                <a:gridCol w="900100"/>
                <a:gridCol w="936104"/>
                <a:gridCol w="864096"/>
                <a:gridCol w="972108"/>
                <a:gridCol w="828092"/>
                <a:gridCol w="756084"/>
                <a:gridCol w="848780"/>
              </a:tblGrid>
              <a:tr h="1951380">
                <a:tc rowSpan="2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2019 года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(первоначальный)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2020 года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2021 года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2022 года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2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Book Antiqua"/>
                        </a:rPr>
                        <a:t>Привлече-ние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Book Antiqua"/>
                        </a:rPr>
                        <a:t>Погаше-ние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Book Antiqua"/>
                        </a:rPr>
                        <a:t>Привлече-ние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Book Antiqua"/>
                        </a:rPr>
                        <a:t>Погаше-ние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Book Antiqua"/>
                        </a:rPr>
                        <a:t>Привлече-ние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Book Antiqua"/>
                        </a:rPr>
                        <a:t>Погаше-ние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smtClean="0">
                          <a:solidFill>
                            <a:srgbClr val="240C1A"/>
                          </a:solidFill>
                          <a:latin typeface="Book Antiqua"/>
                        </a:rPr>
                        <a:t>Привлечение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err="1" smtClean="0">
                          <a:solidFill>
                            <a:srgbClr val="240C1A"/>
                          </a:solidFill>
                          <a:latin typeface="Book Antiqua"/>
                        </a:rPr>
                        <a:t>Погаше-ние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9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</a:t>
                      </a:r>
                    </a:p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</a:t>
                      </a:r>
                    </a:p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кредитов на покрытия</a:t>
                      </a:r>
                    </a:p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временных</a:t>
                      </a:r>
                    </a:p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кассовых</a:t>
                      </a:r>
                    </a:p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разрывов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6795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7881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7881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7345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764704"/>
            <a:ext cx="573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7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МУНИЦИПАЛЬНЫЙ ДОЛГ ИРБИТКОГО МУНИЦИПАЛЬНОГО ОБРАЗОВАНИЯ, </a:t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5" name="Picture 6" descr="http://www.mynewyorkcitylawyer.com/wp-content/uploads/2013/05/bigstock-Money-Transfer-4207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3469073"/>
            <a:ext cx="2971800" cy="33874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73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93180881"/>
              </p:ext>
            </p:extLst>
          </p:nvPr>
        </p:nvGraphicFramePr>
        <p:xfrm>
          <a:off x="143508" y="1412776"/>
          <a:ext cx="81729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968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427670"/>
              </p:ext>
            </p:extLst>
          </p:nvPr>
        </p:nvGraphicFramePr>
        <p:xfrm>
          <a:off x="539552" y="1628800"/>
          <a:ext cx="8604448" cy="27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60140"/>
                <a:gridCol w="1512168"/>
                <a:gridCol w="1368152"/>
                <a:gridCol w="1440160"/>
                <a:gridCol w="1439652"/>
              </a:tblGrid>
              <a:tr h="93815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2019год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2020год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2021год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2022год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6003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1 416 195,0</a:t>
                      </a:r>
                      <a:endParaRPr lang="ru-RU" sz="160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1 460 535,2</a:t>
                      </a:r>
                      <a:endParaRPr lang="ru-RU" sz="160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1 515 328,3</a:t>
                      </a:r>
                      <a:endParaRPr lang="ru-RU" sz="160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1 405 496,8</a:t>
                      </a:r>
                      <a:endParaRPr lang="ru-RU" sz="160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1 428 494,0</a:t>
                      </a:r>
                      <a:endParaRPr lang="ru-RU" sz="160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15909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1 414 490,8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1 472 757,6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1 525 943,3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1 416 009,8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1 436 701,0</a:t>
                      </a:r>
                      <a:endParaRPr lang="ru-RU" sz="1600" dirty="0"/>
                    </a:p>
                  </a:txBody>
                  <a:tcPr/>
                </a:tc>
              </a:tr>
              <a:tr h="930384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 Профицит(+)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</a:t>
                      </a:r>
                    </a:p>
                    <a:p>
                      <a:pPr algn="ctr"/>
                      <a:r>
                        <a:rPr lang="ru-RU" sz="1600" dirty="0" smtClean="0"/>
                        <a:t>1 704,2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-12 222,4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-10 615,0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-10 513,0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-8 207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238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10237287"/>
              </p:ext>
            </p:extLst>
          </p:nvPr>
        </p:nvGraphicFramePr>
        <p:xfrm>
          <a:off x="1475656" y="4473116"/>
          <a:ext cx="7668344" cy="1939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24" y="4617132"/>
            <a:ext cx="314007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06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60"/>
            <a:ext cx="8969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7" y="1412776"/>
            <a:ext cx="2438611" cy="99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1521185"/>
            <a:ext cx="24384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21185"/>
            <a:ext cx="24622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5" y="2420888"/>
            <a:ext cx="257333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2985"/>
            <a:ext cx="257333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96" y="2632985"/>
            <a:ext cx="2822575" cy="327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25241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1" y="5588878"/>
            <a:ext cx="2517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96" y="5565818"/>
            <a:ext cx="20970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0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ЗАКОНОДАТЕЛЬСТВА и НОРМАТИВНО-ПРАВОВЫХ АКТОВ ИРБИТСКОГО МО УЧТЕННЫЕ ПРИ ФОРМИРОВАНИИ </a:t>
            </a:r>
            <a:b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БЮДЖЕТА </a:t>
            </a:r>
            <a:b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2020-2022 годы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44840" y="3557485"/>
            <a:ext cx="4119148" cy="1863293"/>
          </a:xfrm>
          <a:prstGeom prst="roundRect">
            <a:avLst/>
          </a:prstGeom>
          <a:gradFill rotWithShape="1">
            <a:gsLst>
              <a:gs pos="3900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снижен дополнительный норматив отчислений в бюджет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 от налога на доходы физических лиц, заменяющий дотации из областного бюджета на выравнивание бюджетной обеспеченности муниципальных районов (городских округов) с 84 % до 53,7728%. Таким образом, зачисление НДФЛ в бюджет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 в 2020 году будет в размере 69,7728%, а в 2021 и 2022 году в размере 100%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1628801"/>
            <a:ext cx="2736305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68" y="4221088"/>
            <a:ext cx="24018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57606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5588259" y="1448780"/>
            <a:ext cx="3180415" cy="2023786"/>
          </a:xfrm>
          <a:prstGeom prst="roundRect">
            <a:avLst/>
          </a:prstGeom>
          <a:gradFill rotWithShape="1">
            <a:gsLst>
              <a:gs pos="100000">
                <a:srgbClr val="FFC000">
                  <a:lumMod val="10000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Liberation Serif" panose="02020603050405020304" pitchFamily="18" charset="0"/>
              </a:rPr>
              <a:t>С 1 января 2021 года система налогообложения в виде единого налога на вменённый доход для отдельных видов деятельности отменяется, в связи с этим поступления от данного налога на 2021 год предусмотрены по итогам годовой декларации, на 2022 год поступления в доходной части местного бюджета не предусмотрены (Федеральный закон от 02.06.2016 № 178-ФЗ).</a:t>
            </a:r>
          </a:p>
          <a:p>
            <a:r>
              <a:rPr lang="ru-RU" sz="12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716016" y="3609020"/>
            <a:ext cx="4354564" cy="1836204"/>
          </a:xfrm>
          <a:prstGeom prst="roundRect">
            <a:avLst/>
          </a:prstGeom>
          <a:gradFill rotWithShape="1">
            <a:gsLst>
              <a:gs pos="100000">
                <a:srgbClr val="FFC000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000" dirty="0">
                <a:latin typeface="Liberation Serif" panose="02020603050405020304" pitchFamily="18" charset="0"/>
              </a:rPr>
              <a:t>В соответствии с п.1 ст. 402 Налогового кодекса РФ, Законом Свердловской области от 26.03.2019 года №23-ОЗ «Об установлении единой даты начала применения на территории 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налогу» на территории </a:t>
            </a:r>
            <a:r>
              <a:rPr lang="ru-RU" sz="10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000" dirty="0">
                <a:latin typeface="Liberation Serif" panose="02020603050405020304" pitchFamily="18" charset="0"/>
              </a:rPr>
              <a:t> МО принято решение Думы </a:t>
            </a:r>
            <a:r>
              <a:rPr lang="ru-RU" sz="10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000" dirty="0">
                <a:latin typeface="Liberation Serif" panose="02020603050405020304" pitchFamily="18" charset="0"/>
              </a:rPr>
              <a:t> МО от 30.10.2019 года №291 «Об установлении на территории </a:t>
            </a:r>
            <a:r>
              <a:rPr lang="ru-RU" sz="10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000" dirty="0">
                <a:latin typeface="Liberation Serif" panose="02020603050405020304" pitchFamily="18" charset="0"/>
              </a:rPr>
              <a:t> МО ставок налога на имущество физических лиц с 1 января 2020 года». В результате, по предварительной оценке поступление налога на имущество физических лиц в бюджет </a:t>
            </a:r>
            <a:r>
              <a:rPr lang="ru-RU" sz="10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000" dirty="0">
                <a:latin typeface="Liberation Serif" panose="02020603050405020304" pitchFamily="18" charset="0"/>
              </a:rPr>
              <a:t> МО с 2021 года значительно уменьшится.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08525" y="1448780"/>
            <a:ext cx="3600399" cy="1872209"/>
          </a:xfrm>
          <a:prstGeom prst="roundRect">
            <a:avLst/>
          </a:prstGeom>
          <a:gradFill rotWithShape="1">
            <a:gsLst>
              <a:gs pos="100000">
                <a:srgbClr val="FFC000">
                  <a:lumMod val="100000"/>
                </a:srgbClr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000" dirty="0">
                <a:latin typeface="Liberation Serif" panose="02020603050405020304" pitchFamily="18" charset="0"/>
              </a:rPr>
              <a:t>С 1 января 2020 года вступает в силу Федеральный закон от 29.09.2019 N 325-ФЗ "О внесении изменений в части первую и вторую Налогового кодекса Российской Федерации", предусматривающий, в том числе установление запрета на применение ЕНВД и патентной системы налогообложения организациями и индивидуальными предпринимателями, осуществляющими розничную торговлю в части реализации товаров, подлежащих обязательной маркировке средствами идентификации, в том числе контрольными (идентификационными) знаками</a:t>
            </a:r>
            <a:r>
              <a:rPr lang="ru-RU" sz="1200" dirty="0"/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256076" y="5569396"/>
            <a:ext cx="3670488" cy="1116124"/>
          </a:xfrm>
          <a:prstGeom prst="roundRect">
            <a:avLst/>
          </a:prstGeom>
          <a:gradFill rotWithShape="1">
            <a:gsLst>
              <a:gs pos="100000">
                <a:srgbClr val="92D05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Liberation Serif" panose="02020603050405020304" pitchFamily="18" charset="0"/>
              </a:rPr>
              <a:t>Увеличение ставки  платы за пользование жилым помещением (плата за наем) с 1 июля 2019 с 12 рублей за 1 кв. м общей площади в месяц до 12,40 рублей (Постановление администрации </a:t>
            </a:r>
            <a:r>
              <a:rPr lang="ru-RU" sz="12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200" dirty="0">
                <a:latin typeface="Liberation Serif" panose="02020603050405020304" pitchFamily="18" charset="0"/>
              </a:rPr>
              <a:t> МО №454-ПА от 20.06.2019г)</a:t>
            </a:r>
            <a:endParaRPr lang="ru-RU" sz="12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02741" y="5553236"/>
            <a:ext cx="4680519" cy="1116124"/>
          </a:xfrm>
          <a:prstGeom prst="roundRect">
            <a:avLst/>
          </a:prstGeom>
          <a:gradFill rotWithShape="1">
            <a:gsLst>
              <a:gs pos="100000">
                <a:srgbClr val="92D05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dirty="0">
                <a:latin typeface="Liberation Serif" panose="02020603050405020304" pitchFamily="18" charset="0"/>
              </a:rPr>
              <a:t>Увеличивается размер базовой ставки арендной платы за передаваемое в аренду недвижимое муниципальное имущество на территории г. Ирбита, п. Зайково и п. Пионерский – с 333 руб. до 350 руб., на территории </a:t>
            </a:r>
            <a:r>
              <a:rPr lang="ru-RU" sz="1200" dirty="0" err="1">
                <a:latin typeface="Liberation Serif" panose="02020603050405020304" pitchFamily="18" charset="0"/>
              </a:rPr>
              <a:t>Ирбитского</a:t>
            </a:r>
            <a:r>
              <a:rPr lang="ru-RU" sz="1200" dirty="0">
                <a:latin typeface="Liberation Serif" panose="02020603050405020304" pitchFamily="18" charset="0"/>
              </a:rPr>
              <a:t> МО, за исключением      п. Зайково и п. Пионерский, – со 203</a:t>
            </a:r>
            <a:r>
              <a:rPr lang="ru-RU" sz="1200" b="1" dirty="0">
                <a:latin typeface="Liberation Serif" panose="02020603050405020304" pitchFamily="18" charset="0"/>
              </a:rPr>
              <a:t> </a:t>
            </a:r>
            <a:r>
              <a:rPr lang="ru-RU" sz="1200" dirty="0">
                <a:latin typeface="Liberation Serif" panose="02020603050405020304" pitchFamily="18" charset="0"/>
              </a:rPr>
              <a:t>до 213 руб. за 1 кв. метр в год.</a:t>
            </a:r>
          </a:p>
        </p:txBody>
      </p:sp>
    </p:spTree>
    <p:extLst>
      <p:ext uri="{BB962C8B-B14F-4D97-AF65-F5344CB8AC3E}">
        <p14:creationId xmlns:p14="http://schemas.microsoft.com/office/powerpoint/2010/main" val="29295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5E5387-D883-4B45-8E31-67DC5B333F21}" type="slidenum">
              <a:rPr lang="ru-RU" altLang="ru-RU" smtClean="0">
                <a:latin typeface="Arial" charset="0"/>
                <a:cs typeface="Arial" charset="0"/>
              </a:rPr>
              <a:pPr/>
              <a:t>5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pic>
        <p:nvPicPr>
          <p:cNvPr id="6" name="Picture 105" descr="http://images.tapchianhdep.net/15-10tai-hinh-nen-powerpoint-dep-nhat-cho-dien-thoai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963" y="0"/>
            <a:ext cx="9144000" cy="6858000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103427" name="Заголовок 1"/>
          <p:cNvSpPr txBox="1">
            <a:spLocks/>
          </p:cNvSpPr>
          <p:nvPr/>
        </p:nvSpPr>
        <p:spPr bwMode="auto">
          <a:xfrm>
            <a:off x="1331913" y="80629"/>
            <a:ext cx="756126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 ДОХОДОВ  БЮДЖЕТА 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ИРБИТСКОГО МУНИЦИПАЛЬНОГО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ОБРАЗОВАНИЯ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75544"/>
              </p:ext>
            </p:extLst>
          </p:nvPr>
        </p:nvGraphicFramePr>
        <p:xfrm>
          <a:off x="6965" y="800705"/>
          <a:ext cx="9029532" cy="6526462"/>
        </p:xfrm>
        <a:graphic>
          <a:graphicData uri="http://schemas.openxmlformats.org/drawingml/2006/table">
            <a:tbl>
              <a:tblPr/>
              <a:tblGrid>
                <a:gridCol w="3382004"/>
                <a:gridCol w="1349131"/>
                <a:gridCol w="1130044"/>
                <a:gridCol w="972108"/>
                <a:gridCol w="1223615"/>
                <a:gridCol w="972630"/>
              </a:tblGrid>
              <a:tr h="79209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b="1" i="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Первоначаль-ный</a:t>
                      </a: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план 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к 2019 году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(+;-)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неналоговые доходы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496 951,3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405 504,4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- 91 446,9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504 475,1</a:t>
                      </a:r>
                      <a:endParaRPr lang="ru-RU" sz="1600" b="1" dirty="0">
                        <a:latin typeface="Liberation Serif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518 800,1</a:t>
                      </a:r>
                      <a:endParaRPr lang="ru-RU" sz="1600" b="1" dirty="0">
                        <a:latin typeface="Liberation Serif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276 804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206 278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-70 526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316 040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338 796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92591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73 492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79 470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5 978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79 470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ru-RU" sz="1600" b="1" i="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470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19 575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32 917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13 342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32 167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31 547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02597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9 061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6 180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-2 881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4 180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4 856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89598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6 742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7 617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875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7 858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8 170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96869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1 014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1 280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1 065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1 115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9235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109 048,3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70 675,7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-38 372,6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62 569,7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53 692,4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1 065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803,7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-261,3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814,4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815,6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9962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963 583,9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1 109 823,9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146 240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901 021,7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909 693,9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3937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1 460 535,2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1 515 328,3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54 793,1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1 405 496,8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1 428 494</a:t>
                      </a:r>
                      <a:endParaRPr lang="ru-RU" sz="1600" b="1" i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48" marR="60048" marT="30024" marB="300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43" descr="irbr-zj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16" y="233028"/>
            <a:ext cx="10429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dirty="0">
                <a:solidFill>
                  <a:srgbClr val="0000FF"/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 ДОХОДОВ  БЮДЖЕТА  ИРБИТСКОГО МУНИЦИПАЛЬНОГО  ОБРАЗОВАНИЯ</a:t>
            </a:r>
            <a:endParaRPr lang="ru-RU" sz="1800" dirty="0"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EFCD-7B7B-4157-80AA-53A1FCC8C875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636"/>
            <a:ext cx="10493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78885581"/>
              </p:ext>
            </p:extLst>
          </p:nvPr>
        </p:nvGraphicFramePr>
        <p:xfrm>
          <a:off x="215516" y="1412776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292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364BC1-114E-4D05-B85C-8F37324CB76F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498" name="Скругленный прямоугольник 34"/>
          <p:cNvSpPr>
            <a:spLocks noChangeArrowheads="1"/>
          </p:cNvSpPr>
          <p:nvPr/>
        </p:nvSpPr>
        <p:spPr bwMode="auto">
          <a:xfrm>
            <a:off x="4967288" y="3824288"/>
            <a:ext cx="3844925" cy="2700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Не программные мероприятия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117 881,1тыс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– 117 947,8 тыс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– 118 139,3 тыс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endParaRPr lang="ru-RU" altLang="ru-RU" sz="20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60648"/>
            <a:ext cx="7905750" cy="104427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Расходы бюджета </a:t>
            </a:r>
            <a:r>
              <a:rPr lang="ru-RU" altLang="ru-RU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Ирбитского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 МО на 2020 год и плановый период 2021-2022 </a:t>
            </a:r>
            <a:r>
              <a:rPr lang="ru-RU" altLang="ru-RU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endParaRPr lang="ru-RU" altLang="ru-RU" sz="14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6500" name="Скругленный прямоугольник 34"/>
          <p:cNvSpPr>
            <a:spLocks noChangeArrowheads="1"/>
          </p:cNvSpPr>
          <p:nvPr/>
        </p:nvSpPr>
        <p:spPr bwMode="auto">
          <a:xfrm>
            <a:off x="51056" y="1201666"/>
            <a:ext cx="5652045" cy="19446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–1 </a:t>
            </a: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525 943,3 </a:t>
            </a: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 -1 </a:t>
            </a: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395 312,4тыс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- 1 </a:t>
            </a:r>
            <a:r>
              <a:rPr lang="ru-RU" altLang="ru-RU" sz="26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395 730,6 тыс</a:t>
            </a:r>
            <a:r>
              <a:rPr lang="ru-RU" altLang="ru-RU" sz="26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  <a:buFont typeface="StarSymbol"/>
              <a:buNone/>
            </a:pPr>
            <a:endParaRPr lang="ru-RU" altLang="ru-RU" sz="26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Скругленный прямоугольник 34"/>
          <p:cNvSpPr>
            <a:spLocks noChangeArrowheads="1"/>
          </p:cNvSpPr>
          <p:nvPr/>
        </p:nvSpPr>
        <p:spPr bwMode="auto">
          <a:xfrm>
            <a:off x="207963" y="3824288"/>
            <a:ext cx="4543425" cy="2700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В рамках муниципальных программ</a:t>
            </a: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– 1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408 062,2 тыс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92,3%)</a:t>
            </a:r>
            <a:endParaRPr lang="ru-RU" altLang="ru-RU" sz="20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- 1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277 364,6 тыс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 (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91,5%)</a:t>
            </a:r>
            <a:endParaRPr lang="ru-RU" altLang="ru-RU" sz="20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год - 1 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277 591,3 тыс</a:t>
            </a:r>
            <a:r>
              <a:rPr lang="ru-RU" altLang="ru-RU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 руб. (</a:t>
            </a:r>
            <a:r>
              <a:rPr lang="ru-RU" altLang="ru-RU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91,5%)</a:t>
            </a:r>
            <a:endParaRPr lang="ru-RU" altLang="ru-RU" sz="16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502" name="Прямая со стрелкой 12"/>
          <p:cNvCxnSpPr>
            <a:cxnSpLocks noChangeShapeType="1"/>
          </p:cNvCxnSpPr>
          <p:nvPr/>
        </p:nvCxnSpPr>
        <p:spPr bwMode="auto">
          <a:xfrm>
            <a:off x="3560618" y="3144982"/>
            <a:ext cx="3351357" cy="95394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6503" name="Прямая со стрелкой 14"/>
          <p:cNvCxnSpPr>
            <a:cxnSpLocks noChangeShapeType="1"/>
          </p:cNvCxnSpPr>
          <p:nvPr/>
        </p:nvCxnSpPr>
        <p:spPr bwMode="auto">
          <a:xfrm>
            <a:off x="2159000" y="3146353"/>
            <a:ext cx="1" cy="95257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06504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7313"/>
            <a:ext cx="80168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Ирбитского</a:t>
            </a:r>
            <a:r>
              <a:rPr lang="ru-RU" alt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 МО </a:t>
            </a:r>
            <a:br>
              <a:rPr lang="ru-RU" altLang="ru-RU" sz="28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на 2020 год и плановый период 2021-2022 </a:t>
            </a:r>
            <a:r>
              <a:rPr lang="ru-RU" altLang="ru-RU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248887"/>
              </p:ext>
            </p:extLst>
          </p:nvPr>
        </p:nvGraphicFramePr>
        <p:xfrm>
          <a:off x="431539" y="1268760"/>
          <a:ext cx="8396315" cy="55022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8313"/>
                <a:gridCol w="1296144"/>
                <a:gridCol w="1172186"/>
                <a:gridCol w="1025471"/>
                <a:gridCol w="1025471"/>
                <a:gridCol w="1068730"/>
              </a:tblGrid>
              <a:tr h="105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Наименование раздела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План по расходам на 2019 г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утверждённый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Думой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Ирбитского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МО (первоначальный)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План по расходам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2020г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 anchor="ctr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к 2019 году</a:t>
                      </a: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(+;-)</a:t>
                      </a:r>
                      <a:endParaRPr lang="ru-RU" sz="1200" b="1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План по расходам на 2021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План по расходам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на 2022 г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 anchor="ctr"/>
                </a:tc>
              </a:tr>
              <a:tr h="278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Общегосударственные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вопросы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160 245,8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124 284,2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-35 961,6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124 316,8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124 402,2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248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1 723,8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1 660,8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-63,0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1 694,8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1 801, 0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428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14 105,2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14 880,3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775,1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14 880,3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14 880,3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3067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100 147,5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120 748,5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20 601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94 621,0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76 860,1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258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86 803,9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121 660,6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34 856,7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30 769,9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20 619,0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2663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330,0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390,0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60,0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390,0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390,0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249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Образование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800 753,2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841 815,9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41 062,7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844 119,8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872 258,6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260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Культура, кинематография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178 570,0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188 341,0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9 771,0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169 392,8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169 392,8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117 702,0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106 231,0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- 11 471,0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109 195,8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109 195,6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300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7 347,2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896,0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-6 451,2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896,0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896,0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3451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5 000,0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5 000,0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5 000,0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5 000,0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46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ИТОГО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расходов: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1 472 757,6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1 525 943,3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53 185,7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1 395 312,4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1 395 730,6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Условно допустимые расходы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20 697,4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40 970,4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5"/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ВСЕГО расходов: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1 416 009,8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</a:rPr>
                        <a:t>1 436 701,0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</a:endParaRPr>
                    </a:p>
                  </a:txBody>
                  <a:tcPr marL="47964" marR="47964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" y="0"/>
            <a:ext cx="936104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7812360" y="1219836"/>
            <a:ext cx="1141452" cy="359134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8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FF4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4243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80629"/>
            <a:ext cx="8229600" cy="7920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Расходы бюджета </a:t>
            </a:r>
            <a:r>
              <a:rPr lang="ru-RU" altLang="ru-RU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Ирбитского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 МО на 2020 год и </a:t>
            </a:r>
            <a:b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плановый период 2021-2022 </a:t>
            </a:r>
            <a:r>
              <a:rPr lang="ru-RU" altLang="ru-RU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гг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 altLang="ru-RU" sz="2000" b="1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25854"/>
              </p:ext>
            </p:extLst>
          </p:nvPr>
        </p:nvGraphicFramePr>
        <p:xfrm>
          <a:off x="528637" y="872716"/>
          <a:ext cx="7824421" cy="5250993"/>
        </p:xfrm>
        <a:graphic>
          <a:graphicData uri="http://schemas.openxmlformats.org/drawingml/2006/table">
            <a:tbl>
              <a:tblPr/>
              <a:tblGrid>
                <a:gridCol w="1910472"/>
                <a:gridCol w="1231592"/>
                <a:gridCol w="1218784"/>
                <a:gridCol w="1218784"/>
                <a:gridCol w="1140252"/>
                <a:gridCol w="1104537"/>
              </a:tblGrid>
              <a:tr h="936104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ГРБС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План по расходам на 2019 г утверждённый Думой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Ирбитского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МО (первоначальный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к 2019 году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(+;-)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40827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420539,4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405524,6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-15014,8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304627,0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276906,4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  <a:tr h="480076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администрации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64481,1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87103,2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+22622,1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67314,2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67314,2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52172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768365,5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801858,3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+33492,8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813862,2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842001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  <a:tr h="62994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культуры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198664,9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211579,0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+12914,1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189630,8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189630,8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62994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управление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14815,2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13651,0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-1164,2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13651,0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13651,0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  <a:tr h="340827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Дума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3796,4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4012,4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+216,0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4012,4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4012,4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  <a:tr h="62994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Контрольный орган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2095,1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2214,8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+119,7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2214,8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2214,8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  <a:tr h="382337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1472757,6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1525943,3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+53185,7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1395312,4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1395730,6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85" marR="65285" marT="32892" marB="32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pic>
        <p:nvPicPr>
          <p:cNvPr id="105474" name="Picture 43" descr="irbr-zj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90060"/>
            <a:ext cx="8667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rgbClr val="CCFFFF">
                <a:gamma/>
                <a:shade val="89804"/>
                <a:invGamma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31585</TotalTime>
  <Words>1206</Words>
  <Application>Microsoft Office PowerPoint</Application>
  <PresentationFormat>Экран (4:3)</PresentationFormat>
  <Paragraphs>366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1_Оформление по умолчанию</vt:lpstr>
      <vt:lpstr>Бюджет  Ирбитского муниципального образования на 2020год  и плановый период 2021-2022 гг. </vt:lpstr>
      <vt:lpstr>Основные параметры бюджета Ирбитского муниципального образования</vt:lpstr>
      <vt:lpstr> ДОХОДЫ БЮДЖЕТА </vt:lpstr>
      <vt:lpstr>ИЗМЕНЕНИЯ ЗАКОНОДАТЕЛЬСТВА и НОРМАТИВНО-ПРАВОВЫХ АКТОВ ИРБИТСКОГО МО УЧТЕННЫЕ ПРИ ФОРМИРОВАНИИ  ДОХОДНОЙ ЧАСТИ БЮДЖЕТА  на 2020-2022 годы</vt:lpstr>
      <vt:lpstr>Презентация PowerPoint</vt:lpstr>
      <vt:lpstr>ДИНАМИКА  ДОХОДОВ  БЮДЖЕТА  ИРБИТСКОГО МУНИЦИПАЛЬНОГО  ОБРАЗОВАНИЯ</vt:lpstr>
      <vt:lpstr>Расходы бюджета Ирбитского МО на 2020 год и плановый период 2021-2022 гг</vt:lpstr>
      <vt:lpstr> Расходы бюджета Ирбитского МО  на 2020 год и плановый период 2021-2022 гг </vt:lpstr>
      <vt:lpstr>Расходы бюджета Ирбитского МО на 2020 год и  плановый период 2021-2022 гг </vt:lpstr>
      <vt:lpstr>Объем муниципальных внутренних заимствований Ирбитского муниципального образования  в 2019- 2022годах</vt:lpstr>
      <vt:lpstr>МУНИЦИПАЛЬНЫЙ ДОЛГ ИРБИТКОГО МУНИЦИПАЛЬНОГО ОБРАЗОВАНИЯ,  тысяч рублей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системы мониторинга социально-экономического развития субъектов Российской Федерации</dc:title>
  <dc:creator>Nazim.Sultanov</dc:creator>
  <cp:lastModifiedBy>Людмила Леонидовна Кузеванова</cp:lastModifiedBy>
  <cp:revision>1535</cp:revision>
  <cp:lastPrinted>2019-12-17T04:19:34Z</cp:lastPrinted>
  <dcterms:created xsi:type="dcterms:W3CDTF">2008-12-26T06:37:33Z</dcterms:created>
  <dcterms:modified xsi:type="dcterms:W3CDTF">2019-12-17T04:19:44Z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