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72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1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600" dirty="0" smtClean="0">
                <a:solidFill>
                  <a:srgbClr val="1752B1"/>
                </a:solidFill>
              </a:rPr>
              <a:t>Расходы </a:t>
            </a:r>
            <a:r>
              <a:rPr lang="ru-RU" sz="1600" dirty="0">
                <a:solidFill>
                  <a:srgbClr val="1752B1"/>
                </a:solidFill>
              </a:rPr>
              <a:t>бюджета </a:t>
            </a:r>
            <a:r>
              <a:rPr lang="ru-RU" sz="1600" dirty="0" smtClean="0">
                <a:solidFill>
                  <a:srgbClr val="1752B1"/>
                </a:solidFill>
              </a:rPr>
              <a:t>(план) </a:t>
            </a:r>
            <a:r>
              <a:rPr lang="ru-RU" sz="1600" dirty="0">
                <a:solidFill>
                  <a:srgbClr val="1752B1"/>
                </a:solidFill>
              </a:rPr>
              <a:t>в </a:t>
            </a:r>
            <a:r>
              <a:rPr lang="ru-RU" sz="1600" dirty="0" smtClean="0">
                <a:solidFill>
                  <a:srgbClr val="1752B1"/>
                </a:solidFill>
              </a:rPr>
              <a:t>расчете</a:t>
            </a:r>
          </a:p>
          <a:p>
            <a:pPr>
              <a:defRPr sz="1400"/>
            </a:pPr>
            <a:r>
              <a:rPr lang="ru-RU" sz="1600" dirty="0" smtClean="0">
                <a:solidFill>
                  <a:srgbClr val="1752B1"/>
                </a:solidFill>
              </a:rPr>
              <a:t> </a:t>
            </a:r>
            <a:r>
              <a:rPr lang="ru-RU" sz="1600" dirty="0">
                <a:solidFill>
                  <a:srgbClr val="1752B1"/>
                </a:solidFill>
              </a:rPr>
              <a:t>на 1 жителя, тыс. руб.</a:t>
            </a:r>
            <a:r>
              <a:rPr lang="ru-RU" sz="1400" dirty="0"/>
              <a:t>
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"/>
          <c:y val="0.14871559176411106"/>
          <c:w val="1"/>
          <c:h val="0.763761739006006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(факт) в расчете на 1 жителя, тыс. руб.
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2708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1.2597958152324779E-2"/>
                  <c:y val="-0.319479828662616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30054261046179E-2"/>
                  <c:y val="-0.36842229418309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105475691668189E-2"/>
                  <c:y val="-0.37859817318928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105238433049177E-2"/>
                  <c:y val="-0.289709906440497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1752B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Ирбитское муниципальное образование </c:v>
                </c:pt>
                <c:pt idx="1">
                  <c:v>Нижнетуринский городской округ</c:v>
                </c:pt>
                <c:pt idx="2">
                  <c:v>Миниципальное образование Алапаевское</c:v>
                </c:pt>
                <c:pt idx="3">
                  <c:v>Туринский городской округ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66.599999999999994</c:v>
                </c:pt>
                <c:pt idx="1">
                  <c:v>23.4</c:v>
                </c:pt>
                <c:pt idx="2">
                  <c:v>44.3</c:v>
                </c:pt>
                <c:pt idx="3">
                  <c:v>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770432"/>
        <c:axId val="108771968"/>
        <c:axId val="0"/>
      </c:bar3DChart>
      <c:catAx>
        <c:axId val="108770432"/>
        <c:scaling>
          <c:orientation val="minMax"/>
        </c:scaling>
        <c:delete val="1"/>
        <c:axPos val="b"/>
        <c:majorTickMark val="out"/>
        <c:minorTickMark val="none"/>
        <c:tickLblPos val="none"/>
        <c:crossAx val="108771968"/>
        <c:crosses val="autoZero"/>
        <c:auto val="1"/>
        <c:lblAlgn val="ctr"/>
        <c:lblOffset val="100"/>
        <c:noMultiLvlLbl val="0"/>
      </c:catAx>
      <c:valAx>
        <c:axId val="108771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8770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600" dirty="0" smtClean="0">
                <a:solidFill>
                  <a:srgbClr val="008200"/>
                </a:solidFill>
              </a:rPr>
              <a:t>Доходы </a:t>
            </a:r>
            <a:r>
              <a:rPr lang="ru-RU" sz="1600" dirty="0">
                <a:solidFill>
                  <a:srgbClr val="008200"/>
                </a:solidFill>
              </a:rPr>
              <a:t>бюджета </a:t>
            </a:r>
            <a:r>
              <a:rPr lang="ru-RU" sz="1600" dirty="0" smtClean="0">
                <a:solidFill>
                  <a:srgbClr val="008200"/>
                </a:solidFill>
              </a:rPr>
              <a:t>(план) </a:t>
            </a:r>
            <a:r>
              <a:rPr lang="ru-RU" sz="1600" dirty="0">
                <a:solidFill>
                  <a:srgbClr val="008200"/>
                </a:solidFill>
              </a:rPr>
              <a:t>в </a:t>
            </a:r>
            <a:r>
              <a:rPr lang="ru-RU" sz="1600" dirty="0" smtClean="0">
                <a:solidFill>
                  <a:srgbClr val="008200"/>
                </a:solidFill>
              </a:rPr>
              <a:t>расчете</a:t>
            </a:r>
          </a:p>
          <a:p>
            <a:pPr>
              <a:defRPr sz="1400"/>
            </a:pPr>
            <a:r>
              <a:rPr lang="ru-RU" sz="1600" dirty="0" smtClean="0">
                <a:solidFill>
                  <a:srgbClr val="008200"/>
                </a:solidFill>
              </a:rPr>
              <a:t> </a:t>
            </a:r>
            <a:r>
              <a:rPr lang="ru-RU" sz="1600" dirty="0">
                <a:solidFill>
                  <a:srgbClr val="008200"/>
                </a:solidFill>
              </a:rPr>
              <a:t>на 1 жителя, тыс. руб.</a:t>
            </a:r>
            <a:r>
              <a:rPr lang="ru-RU" sz="1400" dirty="0"/>
              <a:t>
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"/>
          <c:y val="0.14871559176411112"/>
          <c:w val="1"/>
          <c:h val="0.763761739006006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(факт) в расчете на 1 жителя, тыс. руб.
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2708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1.8624268591994873E-2"/>
                  <c:y val="-0.32277177710415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76960764542174E-2"/>
                  <c:y val="-0.35854582009989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105475691668189E-2"/>
                  <c:y val="-0.38189033121702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7910676875114E-2"/>
                  <c:y val="-0.30946311383193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0082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Ирбитское муниципальное образование </c:v>
                </c:pt>
                <c:pt idx="1">
                  <c:v>Нижнетуринский городской округ</c:v>
                </c:pt>
                <c:pt idx="2">
                  <c:v>Миниципальное образование Алапаевское</c:v>
                </c:pt>
                <c:pt idx="3">
                  <c:v>Туринский городской округ</c:v>
                </c:pt>
              </c:strCache>
            </c:strRef>
          </c:cat>
          <c:val>
            <c:numRef>
              <c:f>Лист1!$B$2:$B$5</c:f>
              <c:numCache>
                <c:formatCode>_-* #,##0.00_р_._-;\-* #,##0.00_р_._-;_-* "-"??_р_._-;_-@_-</c:formatCode>
                <c:ptCount val="4"/>
                <c:pt idx="0">
                  <c:v>66.099999999999994</c:v>
                </c:pt>
                <c:pt idx="1">
                  <c:v>25.24</c:v>
                </c:pt>
                <c:pt idx="2">
                  <c:v>44.4</c:v>
                </c:pt>
                <c:pt idx="3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757440"/>
        <c:axId val="115758976"/>
        <c:axId val="0"/>
      </c:bar3DChart>
      <c:catAx>
        <c:axId val="115757440"/>
        <c:scaling>
          <c:orientation val="minMax"/>
        </c:scaling>
        <c:delete val="1"/>
        <c:axPos val="b"/>
        <c:majorTickMark val="out"/>
        <c:minorTickMark val="none"/>
        <c:tickLblPos val="none"/>
        <c:crossAx val="115758976"/>
        <c:crosses val="autoZero"/>
        <c:auto val="1"/>
        <c:lblAlgn val="ctr"/>
        <c:lblOffset val="100"/>
        <c:noMultiLvlLbl val="0"/>
      </c:catAx>
      <c:valAx>
        <c:axId val="115758976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one"/>
        <c:crossAx val="11575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643965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i="1" dirty="0" smtClean="0">
                <a:solidFill>
                  <a:srgbClr val="0033CC"/>
                </a:solidFill>
              </a:rPr>
              <a:t> Сопоставление основных параметров бюджета </a:t>
            </a:r>
            <a:r>
              <a:rPr lang="ru-RU" sz="2200" i="1" dirty="0" err="1" smtClean="0">
                <a:solidFill>
                  <a:srgbClr val="0033CC"/>
                </a:solidFill>
              </a:rPr>
              <a:t>Ирбитского</a:t>
            </a:r>
            <a:r>
              <a:rPr lang="ru-RU" sz="2200" i="1" dirty="0" smtClean="0">
                <a:solidFill>
                  <a:srgbClr val="0033CC"/>
                </a:solidFill>
              </a:rPr>
              <a:t> муниципального образования с другими муниципальными образованиями на </a:t>
            </a:r>
            <a:r>
              <a:rPr lang="ru-RU" sz="2200" i="1" dirty="0" smtClean="0">
                <a:solidFill>
                  <a:srgbClr val="0033CC"/>
                </a:solidFill>
              </a:rPr>
              <a:t>2022 </a:t>
            </a:r>
            <a:r>
              <a:rPr lang="ru-RU" sz="2200" i="1" dirty="0" smtClean="0">
                <a:solidFill>
                  <a:srgbClr val="0033CC"/>
                </a:solidFill>
              </a:rPr>
              <a:t>год </a:t>
            </a:r>
            <a:endParaRPr lang="ru-RU" sz="2200" dirty="0">
              <a:solidFill>
                <a:srgbClr val="0033CC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15915"/>
              </p:ext>
            </p:extLst>
          </p:nvPr>
        </p:nvGraphicFramePr>
        <p:xfrm>
          <a:off x="179512" y="4429133"/>
          <a:ext cx="8784977" cy="2156000"/>
        </p:xfrm>
        <a:graphic>
          <a:graphicData uri="http://schemas.openxmlformats.org/drawingml/2006/table">
            <a:tbl>
              <a:tblPr/>
              <a:tblGrid>
                <a:gridCol w="2613712"/>
                <a:gridCol w="1332084"/>
                <a:gridCol w="1116735"/>
                <a:gridCol w="1058149"/>
                <a:gridCol w="1324219"/>
                <a:gridCol w="1340078"/>
              </a:tblGrid>
              <a:tr h="938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муниципального образования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Численность населения в муниципальном образовании,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Доходы бюджета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(план),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Расходы бюджета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(план),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Доходы бюджета </a:t>
                      </a:r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 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расчете 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 1 жителя, 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Расходы бюджета </a:t>
                      </a:r>
                      <a:r>
                        <a:rPr lang="ru-RU" sz="1200" b="1" dirty="0" smtClean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 </a:t>
                      </a: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расчете 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 1 жителя, 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Ирбитское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муниципальное образование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27 790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838,0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Алапаевский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городской округ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42559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074,8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994,6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25,24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23,4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Миниципальное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образование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Алапаевское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23917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062,9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060,9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44,4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44,3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Режевской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городской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округ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46682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382,6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254,3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26,9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214282" y="4429132"/>
            <a:ext cx="73581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281438242"/>
              </p:ext>
            </p:extLst>
          </p:nvPr>
        </p:nvGraphicFramePr>
        <p:xfrm>
          <a:off x="4643438" y="785794"/>
          <a:ext cx="421481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757493624"/>
              </p:ext>
            </p:extLst>
          </p:nvPr>
        </p:nvGraphicFramePr>
        <p:xfrm>
          <a:off x="357158" y="785794"/>
          <a:ext cx="421481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504" y="6596390"/>
            <a:ext cx="8712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 smtClean="0"/>
              <a:t>Численность населения Российской Федерации по муниципальным образованиям на 1 января 2020 года</a:t>
            </a:r>
            <a:endParaRPr lang="ru-RU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150"/>
            <a:ext cx="504056" cy="7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158</Words>
  <Application>Microsoft Office PowerPoint</Application>
  <PresentationFormat>Экран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Сопоставление основных параметров бюджета Ирбитского муниципального образования с другими муниципальными образованиями на 2022 год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Сопоставление основных параметров бюджета Нижнетуринского городского округа с другими муниципальными образованиями за 2018 год</dc:title>
  <dc:creator>u33</dc:creator>
  <cp:lastModifiedBy>BUDG2</cp:lastModifiedBy>
  <cp:revision>22</cp:revision>
  <cp:lastPrinted>2021-09-22T06:30:52Z</cp:lastPrinted>
  <dcterms:created xsi:type="dcterms:W3CDTF">2019-06-20T08:46:21Z</dcterms:created>
  <dcterms:modified xsi:type="dcterms:W3CDTF">2022-08-19T09:48:25Z</dcterms:modified>
</cp:coreProperties>
</file>