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05" r:id="rId1"/>
    <p:sldMasterId id="2147483706" r:id="rId2"/>
  </p:sldMasterIdLst>
  <p:notesMasterIdLst>
    <p:notesMasterId r:id="rId38"/>
  </p:notesMasterIdLst>
  <p:handoutMasterIdLst>
    <p:handoutMasterId r:id="rId39"/>
  </p:handoutMasterIdLst>
  <p:sldIdLst>
    <p:sldId id="791" r:id="rId3"/>
    <p:sldId id="797" r:id="rId4"/>
    <p:sldId id="708" r:id="rId5"/>
    <p:sldId id="796" r:id="rId6"/>
    <p:sldId id="792" r:id="rId7"/>
    <p:sldId id="793" r:id="rId8"/>
    <p:sldId id="754" r:id="rId9"/>
    <p:sldId id="756" r:id="rId10"/>
    <p:sldId id="766" r:id="rId11"/>
    <p:sldId id="767" r:id="rId12"/>
    <p:sldId id="768" r:id="rId13"/>
    <p:sldId id="771" r:id="rId14"/>
    <p:sldId id="772" r:id="rId15"/>
    <p:sldId id="773" r:id="rId16"/>
    <p:sldId id="776" r:id="rId17"/>
    <p:sldId id="777" r:id="rId18"/>
    <p:sldId id="762" r:id="rId19"/>
    <p:sldId id="763" r:id="rId20"/>
    <p:sldId id="775" r:id="rId21"/>
    <p:sldId id="774" r:id="rId22"/>
    <p:sldId id="769" r:id="rId23"/>
    <p:sldId id="778" r:id="rId24"/>
    <p:sldId id="790" r:id="rId25"/>
    <p:sldId id="780" r:id="rId26"/>
    <p:sldId id="781" r:id="rId27"/>
    <p:sldId id="782" r:id="rId28"/>
    <p:sldId id="788" r:id="rId29"/>
    <p:sldId id="770" r:id="rId30"/>
    <p:sldId id="783" r:id="rId31"/>
    <p:sldId id="784" r:id="rId32"/>
    <p:sldId id="789" r:id="rId33"/>
    <p:sldId id="795" r:id="rId34"/>
    <p:sldId id="785" r:id="rId35"/>
    <p:sldId id="786" r:id="rId36"/>
    <p:sldId id="794" r:id="rId37"/>
  </p:sldIdLst>
  <p:sldSz cx="9144000" cy="6858000" type="screen4x3"/>
  <p:notesSz cx="6797675" cy="9926638"/>
  <p:defaultTextStyle>
    <a:defPPr>
      <a:defRPr lang="ru-RU"/>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00602B"/>
    <a:srgbClr val="004C22"/>
    <a:srgbClr val="680000"/>
    <a:srgbClr val="0000FF"/>
    <a:srgbClr val="FF6600"/>
    <a:srgbClr val="99CCFF"/>
    <a:srgbClr val="FF0000"/>
    <a:srgbClr val="9FF4FF"/>
  </p:clrMru>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480" autoAdjust="0"/>
    <p:restoredTop sz="98901" autoAdjust="0"/>
  </p:normalViewPr>
  <p:slideViewPr>
    <p:cSldViewPr>
      <p:cViewPr varScale="1">
        <p:scale>
          <a:sx n="111" d="100"/>
          <a:sy n="111" d="100"/>
        </p:scale>
        <p:origin x="-78"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notesViewPr>
    <p:cSldViewPr>
      <p:cViewPr varScale="1">
        <p:scale>
          <a:sx n="73" d="100"/>
          <a:sy n="73" d="100"/>
        </p:scale>
        <p:origin x="-2142" y="-114"/>
      </p:cViewPr>
      <p:guideLst>
        <p:guide orient="horz" pos="3128"/>
        <p:guide pos="2140"/>
      </p:guideLst>
    </p:cSldViewPr>
  </p:notesViewPr>
  <p:gridSpacing cx="36868100" cy="368681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28386" name="Rectangle 2"/>
          <p:cNvSpPr>
            <a:spLocks noGrp="1" noChangeArrowheads="1"/>
          </p:cNvSpPr>
          <p:nvPr>
            <p:ph type="hdr" sz="quarter"/>
          </p:nvPr>
        </p:nvSpPr>
        <p:spPr bwMode="auto">
          <a:xfrm>
            <a:off x="0" y="0"/>
            <a:ext cx="2947988" cy="496888"/>
          </a:xfrm>
          <a:prstGeom prst="rect">
            <a:avLst/>
          </a:prstGeom>
          <a:noFill/>
          <a:ln>
            <a:noFill/>
          </a:ln>
          <a:extLst>
            <a:ext uri="{909E8E84-426E-40DD-AFC4-6F175D3DCCD1}"/>
            <a:ext uri="{91240B29-F687-4F45-9708-019B960494DF}"/>
          </a:extLst>
        </p:spPr>
        <p:txBody>
          <a:bodyPr vert="horz" wrap="square" lIns="91652" tIns="45826" rIns="91652" bIns="45826" numCol="1" anchor="t" anchorCtr="0" compatLnSpc="1">
            <a:prstTxWarp prst="textNoShape">
              <a:avLst/>
            </a:prstTxWarp>
          </a:bodyPr>
          <a:lstStyle>
            <a:lvl1pPr defTabSz="917575" eaLnBrk="1" hangingPunct="1">
              <a:defRPr sz="1200">
                <a:latin typeface="Arial" pitchFamily="34" charset="0"/>
                <a:cs typeface="+mn-cs"/>
              </a:defRPr>
            </a:lvl1pPr>
          </a:lstStyle>
          <a:p>
            <a:pPr>
              <a:defRPr/>
            </a:pPr>
            <a:endParaRPr lang="ru-RU"/>
          </a:p>
        </p:txBody>
      </p:sp>
      <p:sp>
        <p:nvSpPr>
          <p:cNvPr id="528387" name="Rectangle 3"/>
          <p:cNvSpPr>
            <a:spLocks noGrp="1" noChangeArrowheads="1"/>
          </p:cNvSpPr>
          <p:nvPr>
            <p:ph type="dt" sz="quarter" idx="1"/>
          </p:nvPr>
        </p:nvSpPr>
        <p:spPr bwMode="auto">
          <a:xfrm>
            <a:off x="3848100" y="0"/>
            <a:ext cx="2947988" cy="496888"/>
          </a:xfrm>
          <a:prstGeom prst="rect">
            <a:avLst/>
          </a:prstGeom>
          <a:noFill/>
          <a:ln>
            <a:noFill/>
          </a:ln>
          <a:extLst>
            <a:ext uri="{909E8E84-426E-40DD-AFC4-6F175D3DCCD1}"/>
            <a:ext uri="{91240B29-F687-4F45-9708-019B960494DF}"/>
          </a:extLst>
        </p:spPr>
        <p:txBody>
          <a:bodyPr vert="horz" wrap="square" lIns="91652" tIns="45826" rIns="91652" bIns="45826" numCol="1" anchor="t" anchorCtr="0" compatLnSpc="1">
            <a:prstTxWarp prst="textNoShape">
              <a:avLst/>
            </a:prstTxWarp>
          </a:bodyPr>
          <a:lstStyle>
            <a:lvl1pPr algn="r" defTabSz="917575" eaLnBrk="1" hangingPunct="1">
              <a:defRPr sz="1200">
                <a:latin typeface="Arial" pitchFamily="34" charset="0"/>
                <a:cs typeface="+mn-cs"/>
              </a:defRPr>
            </a:lvl1pPr>
          </a:lstStyle>
          <a:p>
            <a:pPr>
              <a:defRPr/>
            </a:pPr>
            <a:endParaRPr lang="ru-RU"/>
          </a:p>
        </p:txBody>
      </p:sp>
      <p:sp>
        <p:nvSpPr>
          <p:cNvPr id="528388" name="Rectangle 4"/>
          <p:cNvSpPr>
            <a:spLocks noGrp="1" noChangeArrowheads="1"/>
          </p:cNvSpPr>
          <p:nvPr>
            <p:ph type="ftr" sz="quarter" idx="2"/>
          </p:nvPr>
        </p:nvSpPr>
        <p:spPr bwMode="auto">
          <a:xfrm>
            <a:off x="0" y="9428163"/>
            <a:ext cx="2947988" cy="496887"/>
          </a:xfrm>
          <a:prstGeom prst="rect">
            <a:avLst/>
          </a:prstGeom>
          <a:noFill/>
          <a:ln>
            <a:noFill/>
          </a:ln>
          <a:extLst>
            <a:ext uri="{909E8E84-426E-40DD-AFC4-6F175D3DCCD1}"/>
            <a:ext uri="{91240B29-F687-4F45-9708-019B960494DF}"/>
          </a:extLst>
        </p:spPr>
        <p:txBody>
          <a:bodyPr vert="horz" wrap="square" lIns="91652" tIns="45826" rIns="91652" bIns="45826" numCol="1" anchor="b" anchorCtr="0" compatLnSpc="1">
            <a:prstTxWarp prst="textNoShape">
              <a:avLst/>
            </a:prstTxWarp>
          </a:bodyPr>
          <a:lstStyle>
            <a:lvl1pPr defTabSz="917575" eaLnBrk="1" hangingPunct="1">
              <a:defRPr sz="1200">
                <a:latin typeface="Arial" pitchFamily="34" charset="0"/>
                <a:cs typeface="+mn-cs"/>
              </a:defRPr>
            </a:lvl1pPr>
          </a:lstStyle>
          <a:p>
            <a:pPr>
              <a:defRPr/>
            </a:pPr>
            <a:endParaRPr lang="ru-RU"/>
          </a:p>
        </p:txBody>
      </p:sp>
      <p:sp>
        <p:nvSpPr>
          <p:cNvPr id="528389" name="Rectangle 5"/>
          <p:cNvSpPr>
            <a:spLocks noGrp="1" noChangeArrowheads="1"/>
          </p:cNvSpPr>
          <p:nvPr>
            <p:ph type="sldNum" sz="quarter" idx="3"/>
          </p:nvPr>
        </p:nvSpPr>
        <p:spPr bwMode="auto">
          <a:xfrm>
            <a:off x="3848100" y="9428163"/>
            <a:ext cx="2947988" cy="496887"/>
          </a:xfrm>
          <a:prstGeom prst="rect">
            <a:avLst/>
          </a:prstGeom>
          <a:noFill/>
          <a:ln>
            <a:noFill/>
          </a:ln>
          <a:extLst>
            <a:ext uri="{909E8E84-426E-40DD-AFC4-6F175D3DCCD1}"/>
            <a:ext uri="{91240B29-F687-4F45-9708-019B960494DF}"/>
          </a:extLst>
        </p:spPr>
        <p:txBody>
          <a:bodyPr vert="horz" wrap="square" lIns="91652" tIns="45826" rIns="91652" bIns="45826" numCol="1" anchor="b" anchorCtr="0" compatLnSpc="1">
            <a:prstTxWarp prst="textNoShape">
              <a:avLst/>
            </a:prstTxWarp>
          </a:bodyPr>
          <a:lstStyle>
            <a:lvl1pPr algn="r" defTabSz="917575" eaLnBrk="1" hangingPunct="1">
              <a:defRPr sz="1200">
                <a:latin typeface="Arial" panose="020B0604020202020204" pitchFamily="34" charset="0"/>
                <a:cs typeface="+mn-cs"/>
              </a:defRPr>
            </a:lvl1pPr>
          </a:lstStyle>
          <a:p>
            <a:pPr>
              <a:defRPr/>
            </a:pPr>
            <a:fld id="{B0E4DF35-0307-49E0-92F6-86E36B9E63B4}" type="slidenum">
              <a:rPr lang="ru-RU"/>
              <a:pPr>
                <a:defRPr/>
              </a:pPr>
              <a:t>‹#›</a:t>
            </a:fld>
            <a:endParaRPr lang="ru-RU"/>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4386" name="Rectangle 2"/>
          <p:cNvSpPr>
            <a:spLocks noGrp="1" noChangeArrowheads="1"/>
          </p:cNvSpPr>
          <p:nvPr>
            <p:ph type="hdr" sz="quarter"/>
          </p:nvPr>
        </p:nvSpPr>
        <p:spPr bwMode="auto">
          <a:xfrm>
            <a:off x="0" y="0"/>
            <a:ext cx="2947988" cy="496888"/>
          </a:xfrm>
          <a:prstGeom prst="rect">
            <a:avLst/>
          </a:prstGeom>
          <a:noFill/>
          <a:ln>
            <a:noFill/>
          </a:ln>
          <a:extLst>
            <a:ext uri="{909E8E84-426E-40DD-AFC4-6F175D3DCCD1}"/>
            <a:ext uri="{91240B29-F687-4F45-9708-019B960494DF}"/>
          </a:extLst>
        </p:spPr>
        <p:txBody>
          <a:bodyPr vert="horz" wrap="square" lIns="91641" tIns="45820" rIns="91641" bIns="45820" numCol="1" anchor="t" anchorCtr="0" compatLnSpc="1">
            <a:prstTxWarp prst="textNoShape">
              <a:avLst/>
            </a:prstTxWarp>
          </a:bodyPr>
          <a:lstStyle>
            <a:lvl1pPr defTabSz="917575" eaLnBrk="1" hangingPunct="1">
              <a:defRPr sz="1200">
                <a:latin typeface="Arial" pitchFamily="34" charset="0"/>
                <a:cs typeface="+mn-cs"/>
              </a:defRPr>
            </a:lvl1pPr>
          </a:lstStyle>
          <a:p>
            <a:pPr>
              <a:defRPr/>
            </a:pPr>
            <a:endParaRPr lang="ru-RU"/>
          </a:p>
        </p:txBody>
      </p:sp>
      <p:sp>
        <p:nvSpPr>
          <p:cNvPr id="144387" name="Rectangle 3"/>
          <p:cNvSpPr>
            <a:spLocks noGrp="1" noChangeArrowheads="1"/>
          </p:cNvSpPr>
          <p:nvPr>
            <p:ph type="dt" idx="1"/>
          </p:nvPr>
        </p:nvSpPr>
        <p:spPr bwMode="auto">
          <a:xfrm>
            <a:off x="3848100" y="0"/>
            <a:ext cx="2947988" cy="496888"/>
          </a:xfrm>
          <a:prstGeom prst="rect">
            <a:avLst/>
          </a:prstGeom>
          <a:noFill/>
          <a:ln>
            <a:noFill/>
          </a:ln>
          <a:extLst>
            <a:ext uri="{909E8E84-426E-40DD-AFC4-6F175D3DCCD1}"/>
            <a:ext uri="{91240B29-F687-4F45-9708-019B960494DF}"/>
          </a:extLst>
        </p:spPr>
        <p:txBody>
          <a:bodyPr vert="horz" wrap="square" lIns="91641" tIns="45820" rIns="91641" bIns="45820" numCol="1" anchor="t" anchorCtr="0" compatLnSpc="1">
            <a:prstTxWarp prst="textNoShape">
              <a:avLst/>
            </a:prstTxWarp>
          </a:bodyPr>
          <a:lstStyle>
            <a:lvl1pPr algn="r" defTabSz="917575" eaLnBrk="1" hangingPunct="1">
              <a:defRPr sz="1200">
                <a:latin typeface="Arial" pitchFamily="34" charset="0"/>
                <a:cs typeface="+mn-cs"/>
              </a:defRPr>
            </a:lvl1pPr>
          </a:lstStyle>
          <a:p>
            <a:pPr>
              <a:defRPr/>
            </a:pPr>
            <a:endParaRPr lang="ru-RU"/>
          </a:p>
        </p:txBody>
      </p:sp>
      <p:sp>
        <p:nvSpPr>
          <p:cNvPr id="25604" name="Rectangle 4"/>
          <p:cNvSpPr>
            <a:spLocks noGrp="1" noRot="1" noChangeAspect="1" noChangeArrowheads="1" noTextEdit="1"/>
          </p:cNvSpPr>
          <p:nvPr>
            <p:ph type="sldImg" idx="2"/>
          </p:nvPr>
        </p:nvSpPr>
        <p:spPr bwMode="auto">
          <a:xfrm>
            <a:off x="919163" y="744538"/>
            <a:ext cx="4962525" cy="3722687"/>
          </a:xfrm>
          <a:prstGeom prst="rect">
            <a:avLst/>
          </a:prstGeom>
          <a:noFill/>
          <a:ln w="9525">
            <a:solidFill>
              <a:srgbClr val="000000"/>
            </a:solidFill>
            <a:miter lim="800000"/>
            <a:headEnd/>
            <a:tailEnd/>
          </a:ln>
        </p:spPr>
      </p:sp>
      <p:sp>
        <p:nvSpPr>
          <p:cNvPr id="144389" name="Rectangle 5"/>
          <p:cNvSpPr>
            <a:spLocks noGrp="1" noChangeArrowheads="1"/>
          </p:cNvSpPr>
          <p:nvPr>
            <p:ph type="body" sz="quarter" idx="3"/>
          </p:nvPr>
        </p:nvSpPr>
        <p:spPr bwMode="auto">
          <a:xfrm>
            <a:off x="677863" y="4714875"/>
            <a:ext cx="5441950" cy="4467225"/>
          </a:xfrm>
          <a:prstGeom prst="rect">
            <a:avLst/>
          </a:prstGeom>
          <a:noFill/>
          <a:ln>
            <a:noFill/>
          </a:ln>
          <a:extLst>
            <a:ext uri="{909E8E84-426E-40DD-AFC4-6F175D3DCCD1}"/>
            <a:ext uri="{91240B29-F687-4F45-9708-019B960494DF}"/>
          </a:extLst>
        </p:spPr>
        <p:txBody>
          <a:bodyPr vert="horz" wrap="square" lIns="91641" tIns="45820" rIns="91641" bIns="45820" numCol="1" anchor="t" anchorCtr="0" compatLnSpc="1">
            <a:prstTxWarp prst="textNoShape">
              <a:avLst/>
            </a:prstTxWarp>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p>
        </p:txBody>
      </p:sp>
      <p:sp>
        <p:nvSpPr>
          <p:cNvPr id="144390" name="Rectangle 6"/>
          <p:cNvSpPr>
            <a:spLocks noGrp="1" noChangeArrowheads="1"/>
          </p:cNvSpPr>
          <p:nvPr>
            <p:ph type="ftr" sz="quarter" idx="4"/>
          </p:nvPr>
        </p:nvSpPr>
        <p:spPr bwMode="auto">
          <a:xfrm>
            <a:off x="0" y="9428163"/>
            <a:ext cx="2947988" cy="496887"/>
          </a:xfrm>
          <a:prstGeom prst="rect">
            <a:avLst/>
          </a:prstGeom>
          <a:noFill/>
          <a:ln>
            <a:noFill/>
          </a:ln>
          <a:extLst>
            <a:ext uri="{909E8E84-426E-40DD-AFC4-6F175D3DCCD1}"/>
            <a:ext uri="{91240B29-F687-4F45-9708-019B960494DF}"/>
          </a:extLst>
        </p:spPr>
        <p:txBody>
          <a:bodyPr vert="horz" wrap="square" lIns="91641" tIns="45820" rIns="91641" bIns="45820" numCol="1" anchor="b" anchorCtr="0" compatLnSpc="1">
            <a:prstTxWarp prst="textNoShape">
              <a:avLst/>
            </a:prstTxWarp>
          </a:bodyPr>
          <a:lstStyle>
            <a:lvl1pPr defTabSz="917575" eaLnBrk="1" hangingPunct="1">
              <a:defRPr sz="1200">
                <a:latin typeface="Arial" pitchFamily="34" charset="0"/>
                <a:cs typeface="+mn-cs"/>
              </a:defRPr>
            </a:lvl1pPr>
          </a:lstStyle>
          <a:p>
            <a:pPr>
              <a:defRPr/>
            </a:pPr>
            <a:endParaRPr lang="ru-RU"/>
          </a:p>
        </p:txBody>
      </p:sp>
      <p:sp>
        <p:nvSpPr>
          <p:cNvPr id="144391" name="Rectangle 7"/>
          <p:cNvSpPr>
            <a:spLocks noGrp="1" noChangeArrowheads="1"/>
          </p:cNvSpPr>
          <p:nvPr>
            <p:ph type="sldNum" sz="quarter" idx="5"/>
          </p:nvPr>
        </p:nvSpPr>
        <p:spPr bwMode="auto">
          <a:xfrm>
            <a:off x="3848100" y="9428163"/>
            <a:ext cx="2947988" cy="496887"/>
          </a:xfrm>
          <a:prstGeom prst="rect">
            <a:avLst/>
          </a:prstGeom>
          <a:noFill/>
          <a:ln>
            <a:noFill/>
          </a:ln>
          <a:extLst>
            <a:ext uri="{909E8E84-426E-40DD-AFC4-6F175D3DCCD1}"/>
            <a:ext uri="{91240B29-F687-4F45-9708-019B960494DF}"/>
          </a:extLst>
        </p:spPr>
        <p:txBody>
          <a:bodyPr vert="horz" wrap="square" lIns="91641" tIns="45820" rIns="91641" bIns="45820" numCol="1" anchor="b" anchorCtr="0" compatLnSpc="1">
            <a:prstTxWarp prst="textNoShape">
              <a:avLst/>
            </a:prstTxWarp>
          </a:bodyPr>
          <a:lstStyle>
            <a:lvl1pPr algn="r" defTabSz="917575" eaLnBrk="1" hangingPunct="1">
              <a:defRPr sz="1200">
                <a:latin typeface="Arial" panose="020B0604020202020204" pitchFamily="34" charset="0"/>
                <a:cs typeface="+mn-cs"/>
              </a:defRPr>
            </a:lvl1pPr>
          </a:lstStyle>
          <a:p>
            <a:pPr>
              <a:defRPr/>
            </a:pPr>
            <a:fld id="{A1B9EAEF-B06F-449E-871D-BEF11E207721}" type="slidenum">
              <a:rPr lang="ru-RU"/>
              <a:pPr>
                <a:defRPr/>
              </a:pPr>
              <a:t>‹#›</a:t>
            </a:fld>
            <a:endParaRPr lang="ru-RU"/>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7"/>
          <p:cNvSpPr txBox="1">
            <a:spLocks noGrp="1" noChangeArrowheads="1"/>
          </p:cNvSpPr>
          <p:nvPr/>
        </p:nvSpPr>
        <p:spPr bwMode="auto">
          <a:xfrm>
            <a:off x="3848100" y="9428163"/>
            <a:ext cx="2947988" cy="496887"/>
          </a:xfrm>
          <a:prstGeom prst="rect">
            <a:avLst/>
          </a:prstGeom>
          <a:noFill/>
          <a:ln w="9525">
            <a:noFill/>
            <a:miter lim="800000"/>
            <a:headEnd/>
            <a:tailEnd/>
          </a:ln>
        </p:spPr>
        <p:txBody>
          <a:bodyPr lIns="91641" tIns="45820" rIns="91641" bIns="45820" anchor="b"/>
          <a:lstStyle/>
          <a:p>
            <a:pPr algn="r" defTabSz="917575"/>
            <a:fld id="{B5BF0364-158E-498C-9700-49249C17C99A}" type="slidenum">
              <a:rPr lang="ru-RU" sz="1200">
                <a:solidFill>
                  <a:srgbClr val="000000"/>
                </a:solidFill>
              </a:rPr>
              <a:pPr algn="r" defTabSz="917575"/>
              <a:t>1</a:t>
            </a:fld>
            <a:endParaRPr lang="ru-RU" sz="1200">
              <a:solidFill>
                <a:srgbClr val="000000"/>
              </a:solidFill>
            </a:endParaRPr>
          </a:p>
        </p:txBody>
      </p:sp>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a:noFill/>
        </p:spPr>
        <p:txBody>
          <a:bodyPr/>
          <a:lstStyle/>
          <a:p>
            <a:pPr eaLnBrk="1" hangingPunct="1"/>
            <a:endParaRPr lang="ru-RU"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smtClean="0"/>
              <a:t>Образец подзаголовка</a:t>
            </a:r>
            <a:endParaRPr lang="ru-RU"/>
          </a:p>
        </p:txBody>
      </p:sp>
      <p:sp>
        <p:nvSpPr>
          <p:cNvPr id="4" name="Rectangle 4"/>
          <p:cNvSpPr>
            <a:spLocks noGrp="1" noChangeArrowheads="1"/>
          </p:cNvSpPr>
          <p:nvPr>
            <p:ph type="dt" sz="half" idx="10"/>
          </p:nvPr>
        </p:nvSpPr>
        <p:spPr>
          <a:ln/>
        </p:spPr>
        <p:txBody>
          <a:bodyPr/>
          <a:lstStyle>
            <a:lvl1pPr>
              <a:defRPr/>
            </a:lvl1pPr>
          </a:lstStyle>
          <a:p>
            <a:pPr>
              <a:defRPr/>
            </a:pPr>
            <a:fld id="{D236D11A-FA25-4C0E-9B80-C131117DE385}" type="datetime1">
              <a:rPr lang="ru-RU"/>
              <a:pPr>
                <a:defRPr/>
              </a:pPr>
              <a:t>25.12.2014</a:t>
            </a:fld>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09AD15E4-ED6D-487C-B745-A8DCD730F5D1}"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fld id="{9B5A734A-2384-445C-BBCA-F169F2A2C686}" type="datetime1">
              <a:rPr lang="ru-RU"/>
              <a:pPr>
                <a:defRPr/>
              </a:pPr>
              <a:t>25.12.2014</a:t>
            </a:fld>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CF3CB3C4-8B3E-480A-8375-4AD7AFFBF1BA}"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fld id="{36D601AC-F81B-4AAF-8527-8C7CC51F4FA6}" type="datetime1">
              <a:rPr lang="ru-RU"/>
              <a:pPr>
                <a:defRPr/>
              </a:pPr>
              <a:t>25.12.2014</a:t>
            </a:fld>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CD4B0E43-760A-454F-BA38-26C58D42CCD9}" type="slidenum">
              <a:rPr lang="ru-RU"/>
              <a:pPr>
                <a:defRPr/>
              </a:pPr>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smtClean="0"/>
              <a:t>Образец подзаголовка</a:t>
            </a:r>
            <a:endParaRPr lang="ru-RU"/>
          </a:p>
        </p:txBody>
      </p:sp>
      <p:sp>
        <p:nvSpPr>
          <p:cNvPr id="4" name="Rectangle 4"/>
          <p:cNvSpPr>
            <a:spLocks noGrp="1" noChangeArrowheads="1"/>
          </p:cNvSpPr>
          <p:nvPr>
            <p:ph type="dt" sz="half" idx="10"/>
          </p:nvPr>
        </p:nvSpPr>
        <p:spPr>
          <a:ln/>
        </p:spPr>
        <p:txBody>
          <a:bodyPr/>
          <a:lstStyle>
            <a:lvl1pPr>
              <a:defRPr/>
            </a:lvl1pPr>
          </a:lstStyle>
          <a:p>
            <a:pPr>
              <a:defRPr/>
            </a:pPr>
            <a:fld id="{6919E1EE-4458-42B6-96F3-EB42597FEF71}" type="datetime1">
              <a:rPr lang="ru-RU"/>
              <a:pPr>
                <a:defRPr/>
              </a:pPr>
              <a:t>25.12.2014</a:t>
            </a:fld>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B64BA68F-D9A7-4A0F-9AE8-F177A96AE800}" type="slidenum">
              <a:rPr lang="ru-RU"/>
              <a:pPr>
                <a:defRPr/>
              </a:pPr>
              <a:t>‹#›</a:t>
            </a:fld>
            <a:endParaRPr lang="ru-RU"/>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fld id="{34C6ACFA-7794-4FAF-A26F-5CBD5C4A20CC}" type="datetime1">
              <a:rPr lang="ru-RU"/>
              <a:pPr>
                <a:defRPr/>
              </a:pPr>
              <a:t>25.12.2014</a:t>
            </a:fld>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08C12A2E-B6F4-4CC1-8682-358BBBA0447B}" type="slidenum">
              <a:rPr lang="ru-RU"/>
              <a:pPr>
                <a:defRPr/>
              </a:pPr>
              <a:t>‹#›</a:t>
            </a:fld>
            <a:endParaRPr lang="ru-RU"/>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4"/>
          <p:cNvSpPr>
            <a:spLocks noGrp="1" noChangeArrowheads="1"/>
          </p:cNvSpPr>
          <p:nvPr>
            <p:ph type="dt" sz="half" idx="10"/>
          </p:nvPr>
        </p:nvSpPr>
        <p:spPr>
          <a:ln/>
        </p:spPr>
        <p:txBody>
          <a:bodyPr/>
          <a:lstStyle>
            <a:lvl1pPr>
              <a:defRPr/>
            </a:lvl1pPr>
          </a:lstStyle>
          <a:p>
            <a:pPr>
              <a:defRPr/>
            </a:pPr>
            <a:fld id="{11410BC1-4AA9-4759-AA20-547713C32417}" type="datetime1">
              <a:rPr lang="ru-RU"/>
              <a:pPr>
                <a:defRPr/>
              </a:pPr>
              <a:t>25.12.2014</a:t>
            </a:fld>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55236A92-A06F-494F-9047-9793D502FBDB}" type="slidenum">
              <a:rPr lang="ru-RU"/>
              <a:pPr>
                <a:defRPr/>
              </a:pPr>
              <a:t>‹#›</a:t>
            </a:fld>
            <a:endParaRPr lang="ru-RU"/>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4"/>
          <p:cNvSpPr>
            <a:spLocks noGrp="1" noChangeArrowheads="1"/>
          </p:cNvSpPr>
          <p:nvPr>
            <p:ph type="dt" sz="half" idx="10"/>
          </p:nvPr>
        </p:nvSpPr>
        <p:spPr>
          <a:ln/>
        </p:spPr>
        <p:txBody>
          <a:bodyPr/>
          <a:lstStyle>
            <a:lvl1pPr>
              <a:defRPr/>
            </a:lvl1pPr>
          </a:lstStyle>
          <a:p>
            <a:pPr>
              <a:defRPr/>
            </a:pPr>
            <a:fld id="{A80E8D01-A74C-4476-9C57-8EB5658C6DFF}" type="datetime1">
              <a:rPr lang="ru-RU"/>
              <a:pPr>
                <a:defRPr/>
              </a:pPr>
              <a:t>25.12.2014</a:t>
            </a:fld>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DB37DF78-71C2-4ECF-B875-4F8669B95E44}" type="slidenum">
              <a:rPr lang="ru-RU"/>
              <a:pPr>
                <a:defRPr/>
              </a:pPr>
              <a:t>‹#›</a:t>
            </a:fld>
            <a:endParaRPr lang="ru-RU"/>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4"/>
          <p:cNvSpPr>
            <a:spLocks noGrp="1" noChangeArrowheads="1"/>
          </p:cNvSpPr>
          <p:nvPr>
            <p:ph type="dt" sz="half" idx="10"/>
          </p:nvPr>
        </p:nvSpPr>
        <p:spPr>
          <a:ln/>
        </p:spPr>
        <p:txBody>
          <a:bodyPr/>
          <a:lstStyle>
            <a:lvl1pPr>
              <a:defRPr/>
            </a:lvl1pPr>
          </a:lstStyle>
          <a:p>
            <a:pPr>
              <a:defRPr/>
            </a:pPr>
            <a:fld id="{1E5FF335-B86A-4A2D-BCB0-55DBE8A2270F}" type="datetime1">
              <a:rPr lang="ru-RU"/>
              <a:pPr>
                <a:defRPr/>
              </a:pPr>
              <a:t>25.12.2014</a:t>
            </a:fld>
            <a:endParaRPr lang="ru-RU"/>
          </a:p>
        </p:txBody>
      </p:sp>
      <p:sp>
        <p:nvSpPr>
          <p:cNvPr id="8" name="Rectangle 5"/>
          <p:cNvSpPr>
            <a:spLocks noGrp="1" noChangeArrowheads="1"/>
          </p:cNvSpPr>
          <p:nvPr>
            <p:ph type="ftr" sz="quarter" idx="11"/>
          </p:nvPr>
        </p:nvSpPr>
        <p:spPr>
          <a:ln/>
        </p:spPr>
        <p:txBody>
          <a:bodyPr/>
          <a:lstStyle>
            <a:lvl1pPr>
              <a:defRPr/>
            </a:lvl1pPr>
          </a:lstStyle>
          <a:p>
            <a:pPr>
              <a:defRPr/>
            </a:pPr>
            <a:endParaRPr lang="ru-RU"/>
          </a:p>
        </p:txBody>
      </p:sp>
      <p:sp>
        <p:nvSpPr>
          <p:cNvPr id="9" name="Rectangle 6"/>
          <p:cNvSpPr>
            <a:spLocks noGrp="1" noChangeArrowheads="1"/>
          </p:cNvSpPr>
          <p:nvPr>
            <p:ph type="sldNum" sz="quarter" idx="12"/>
          </p:nvPr>
        </p:nvSpPr>
        <p:spPr>
          <a:ln/>
        </p:spPr>
        <p:txBody>
          <a:bodyPr/>
          <a:lstStyle>
            <a:lvl1pPr>
              <a:defRPr/>
            </a:lvl1pPr>
          </a:lstStyle>
          <a:p>
            <a:pPr>
              <a:defRPr/>
            </a:pPr>
            <a:fld id="{2FEBCF8E-4F05-4234-959B-7DE1183445E8}" type="slidenum">
              <a:rPr lang="ru-RU"/>
              <a:pPr>
                <a:defRPr/>
              </a:pPr>
              <a:t>‹#›</a:t>
            </a:fld>
            <a:endParaRPr lang="ru-RU"/>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4"/>
          <p:cNvSpPr>
            <a:spLocks noGrp="1" noChangeArrowheads="1"/>
          </p:cNvSpPr>
          <p:nvPr>
            <p:ph type="dt" sz="half" idx="10"/>
          </p:nvPr>
        </p:nvSpPr>
        <p:spPr>
          <a:ln/>
        </p:spPr>
        <p:txBody>
          <a:bodyPr/>
          <a:lstStyle>
            <a:lvl1pPr>
              <a:defRPr/>
            </a:lvl1pPr>
          </a:lstStyle>
          <a:p>
            <a:pPr>
              <a:defRPr/>
            </a:pPr>
            <a:fld id="{45C1661E-B58E-4042-B147-42AB51C7DE62}" type="datetime1">
              <a:rPr lang="ru-RU"/>
              <a:pPr>
                <a:defRPr/>
              </a:pPr>
              <a:t>25.12.2014</a:t>
            </a:fld>
            <a:endParaRPr lang="ru-RU"/>
          </a:p>
        </p:txBody>
      </p:sp>
      <p:sp>
        <p:nvSpPr>
          <p:cNvPr id="4" name="Rectangle 5"/>
          <p:cNvSpPr>
            <a:spLocks noGrp="1" noChangeArrowheads="1"/>
          </p:cNvSpPr>
          <p:nvPr>
            <p:ph type="ftr" sz="quarter" idx="11"/>
          </p:nvPr>
        </p:nvSpPr>
        <p:spPr>
          <a:ln/>
        </p:spPr>
        <p:txBody>
          <a:bodyPr/>
          <a:lstStyle>
            <a:lvl1pPr>
              <a:defRPr/>
            </a:lvl1pPr>
          </a:lstStyle>
          <a:p>
            <a:pPr>
              <a:defRPr/>
            </a:pPr>
            <a:endParaRPr lang="ru-RU"/>
          </a:p>
        </p:txBody>
      </p:sp>
      <p:sp>
        <p:nvSpPr>
          <p:cNvPr id="5" name="Rectangle 6"/>
          <p:cNvSpPr>
            <a:spLocks noGrp="1" noChangeArrowheads="1"/>
          </p:cNvSpPr>
          <p:nvPr>
            <p:ph type="sldNum" sz="quarter" idx="12"/>
          </p:nvPr>
        </p:nvSpPr>
        <p:spPr>
          <a:ln/>
        </p:spPr>
        <p:txBody>
          <a:bodyPr/>
          <a:lstStyle>
            <a:lvl1pPr>
              <a:defRPr/>
            </a:lvl1pPr>
          </a:lstStyle>
          <a:p>
            <a:pPr>
              <a:defRPr/>
            </a:pPr>
            <a:fld id="{B32C7723-2272-4F25-B827-72B2CCE2CF55}" type="slidenum">
              <a:rPr lang="ru-RU"/>
              <a:pPr>
                <a:defRPr/>
              </a:pPr>
              <a:t>‹#›</a:t>
            </a:fld>
            <a:endParaRPr lang="ru-RU"/>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644F4253-3DFD-44A0-BA6A-995590A5F11C}" type="datetime1">
              <a:rPr lang="ru-RU"/>
              <a:pPr>
                <a:defRPr/>
              </a:pPr>
              <a:t>25.12.2014</a:t>
            </a:fld>
            <a:endParaRPr lang="ru-RU"/>
          </a:p>
        </p:txBody>
      </p:sp>
      <p:sp>
        <p:nvSpPr>
          <p:cNvPr id="3" name="Rectangle 5"/>
          <p:cNvSpPr>
            <a:spLocks noGrp="1" noChangeArrowheads="1"/>
          </p:cNvSpPr>
          <p:nvPr>
            <p:ph type="ftr" sz="quarter" idx="11"/>
          </p:nvPr>
        </p:nvSpPr>
        <p:spPr>
          <a:ln/>
        </p:spPr>
        <p:txBody>
          <a:bodyPr/>
          <a:lstStyle>
            <a:lvl1pPr>
              <a:defRPr/>
            </a:lvl1pPr>
          </a:lstStyle>
          <a:p>
            <a:pPr>
              <a:defRPr/>
            </a:pPr>
            <a:endParaRPr lang="ru-RU"/>
          </a:p>
        </p:txBody>
      </p:sp>
      <p:sp>
        <p:nvSpPr>
          <p:cNvPr id="4" name="Rectangle 6"/>
          <p:cNvSpPr>
            <a:spLocks noGrp="1" noChangeArrowheads="1"/>
          </p:cNvSpPr>
          <p:nvPr>
            <p:ph type="sldNum" sz="quarter" idx="12"/>
          </p:nvPr>
        </p:nvSpPr>
        <p:spPr>
          <a:ln/>
        </p:spPr>
        <p:txBody>
          <a:bodyPr/>
          <a:lstStyle>
            <a:lvl1pPr>
              <a:defRPr/>
            </a:lvl1pPr>
          </a:lstStyle>
          <a:p>
            <a:pPr>
              <a:defRPr/>
            </a:pPr>
            <a:fld id="{FCEB2DB4-41CA-46FA-98E4-DAB2032FE051}" type="slidenum">
              <a:rPr lang="ru-RU"/>
              <a:pPr>
                <a:defRPr/>
              </a:pPr>
              <a:t>‹#›</a:t>
            </a:fld>
            <a:endParaRPr lang="ru-RU"/>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fld id="{F200AFAC-2674-4F0D-9393-EA0063B68599}" type="datetime1">
              <a:rPr lang="ru-RU"/>
              <a:pPr>
                <a:defRPr/>
              </a:pPr>
              <a:t>25.12.2014</a:t>
            </a:fld>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0400AC07-B23B-450B-85C8-1752DE9DA811}"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fld id="{C875F2A7-1EB2-4BA3-97DE-8341A3ED2255}" type="datetime1">
              <a:rPr lang="ru-RU"/>
              <a:pPr>
                <a:defRPr/>
              </a:pPr>
              <a:t>25.12.2014</a:t>
            </a:fld>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9B66D4A6-5B69-49A7-85A6-3F0AE7FDA75B}" type="slidenum">
              <a:rPr lang="ru-RU"/>
              <a:pPr>
                <a:defRPr/>
              </a:pPr>
              <a:t>‹#›</a:t>
            </a:fld>
            <a:endParaRPr lang="ru-RU"/>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fld id="{1322FEDE-338B-4CFF-90CD-E50E6A9B3A9E}" type="datetime1">
              <a:rPr lang="ru-RU"/>
              <a:pPr>
                <a:defRPr/>
              </a:pPr>
              <a:t>25.12.2014</a:t>
            </a:fld>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D32A50E2-EF0F-41E6-9641-C7018F501D32}" type="slidenum">
              <a:rPr lang="ru-RU"/>
              <a:pPr>
                <a:defRPr/>
              </a:pPr>
              <a:t>‹#›</a:t>
            </a:fld>
            <a:endParaRPr lang="ru-RU"/>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fld id="{994C3D33-3D52-4BC3-9D46-B1293721F49E}" type="datetime1">
              <a:rPr lang="ru-RU"/>
              <a:pPr>
                <a:defRPr/>
              </a:pPr>
              <a:t>25.12.2014</a:t>
            </a:fld>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60535CFA-F3FC-489F-9B85-ADE89BF9C4B9}" type="slidenum">
              <a:rPr lang="ru-RU"/>
              <a:pPr>
                <a:defRPr/>
              </a:pPr>
              <a:t>‹#›</a:t>
            </a:fld>
            <a:endParaRPr lang="ru-RU"/>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fld id="{D1132B24-FBF6-4F7A-96CA-678EB40EFF4E}" type="datetime1">
              <a:rPr lang="ru-RU"/>
              <a:pPr>
                <a:defRPr/>
              </a:pPr>
              <a:t>25.12.2014</a:t>
            </a:fld>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9AFB4159-FEB8-4CDA-B9C4-52E8CC487B50}"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4"/>
          <p:cNvSpPr>
            <a:spLocks noGrp="1" noChangeArrowheads="1"/>
          </p:cNvSpPr>
          <p:nvPr>
            <p:ph type="dt" sz="half" idx="10"/>
          </p:nvPr>
        </p:nvSpPr>
        <p:spPr>
          <a:ln/>
        </p:spPr>
        <p:txBody>
          <a:bodyPr/>
          <a:lstStyle>
            <a:lvl1pPr>
              <a:defRPr/>
            </a:lvl1pPr>
          </a:lstStyle>
          <a:p>
            <a:pPr>
              <a:defRPr/>
            </a:pPr>
            <a:fld id="{55BF586A-B49F-4C00-8D3F-58B27C9D67B6}" type="datetime1">
              <a:rPr lang="ru-RU"/>
              <a:pPr>
                <a:defRPr/>
              </a:pPr>
              <a:t>25.12.2014</a:t>
            </a:fld>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66ED0481-3030-4297-AE97-287A13FDD250}"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4"/>
          <p:cNvSpPr>
            <a:spLocks noGrp="1" noChangeArrowheads="1"/>
          </p:cNvSpPr>
          <p:nvPr>
            <p:ph type="dt" sz="half" idx="10"/>
          </p:nvPr>
        </p:nvSpPr>
        <p:spPr>
          <a:ln/>
        </p:spPr>
        <p:txBody>
          <a:bodyPr/>
          <a:lstStyle>
            <a:lvl1pPr>
              <a:defRPr/>
            </a:lvl1pPr>
          </a:lstStyle>
          <a:p>
            <a:pPr>
              <a:defRPr/>
            </a:pPr>
            <a:fld id="{AB50DA1C-5E41-4045-B226-9AB77EFFFFE5}" type="datetime1">
              <a:rPr lang="ru-RU"/>
              <a:pPr>
                <a:defRPr/>
              </a:pPr>
              <a:t>25.12.2014</a:t>
            </a:fld>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6C5FEBCA-611E-437B-AA3D-FD9532547064}"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4"/>
          <p:cNvSpPr>
            <a:spLocks noGrp="1" noChangeArrowheads="1"/>
          </p:cNvSpPr>
          <p:nvPr>
            <p:ph type="dt" sz="half" idx="10"/>
          </p:nvPr>
        </p:nvSpPr>
        <p:spPr>
          <a:ln/>
        </p:spPr>
        <p:txBody>
          <a:bodyPr/>
          <a:lstStyle>
            <a:lvl1pPr>
              <a:defRPr/>
            </a:lvl1pPr>
          </a:lstStyle>
          <a:p>
            <a:pPr>
              <a:defRPr/>
            </a:pPr>
            <a:fld id="{29782CA5-AEE8-44CC-AC23-D936BEB2B335}" type="datetime1">
              <a:rPr lang="ru-RU"/>
              <a:pPr>
                <a:defRPr/>
              </a:pPr>
              <a:t>25.12.2014</a:t>
            </a:fld>
            <a:endParaRPr lang="ru-RU"/>
          </a:p>
        </p:txBody>
      </p:sp>
      <p:sp>
        <p:nvSpPr>
          <p:cNvPr id="8" name="Rectangle 5"/>
          <p:cNvSpPr>
            <a:spLocks noGrp="1" noChangeArrowheads="1"/>
          </p:cNvSpPr>
          <p:nvPr>
            <p:ph type="ftr" sz="quarter" idx="11"/>
          </p:nvPr>
        </p:nvSpPr>
        <p:spPr>
          <a:ln/>
        </p:spPr>
        <p:txBody>
          <a:bodyPr/>
          <a:lstStyle>
            <a:lvl1pPr>
              <a:defRPr/>
            </a:lvl1pPr>
          </a:lstStyle>
          <a:p>
            <a:pPr>
              <a:defRPr/>
            </a:pPr>
            <a:endParaRPr lang="ru-RU"/>
          </a:p>
        </p:txBody>
      </p:sp>
      <p:sp>
        <p:nvSpPr>
          <p:cNvPr id="9" name="Rectangle 6"/>
          <p:cNvSpPr>
            <a:spLocks noGrp="1" noChangeArrowheads="1"/>
          </p:cNvSpPr>
          <p:nvPr>
            <p:ph type="sldNum" sz="quarter" idx="12"/>
          </p:nvPr>
        </p:nvSpPr>
        <p:spPr>
          <a:ln/>
        </p:spPr>
        <p:txBody>
          <a:bodyPr/>
          <a:lstStyle>
            <a:lvl1pPr>
              <a:defRPr/>
            </a:lvl1pPr>
          </a:lstStyle>
          <a:p>
            <a:pPr>
              <a:defRPr/>
            </a:pPr>
            <a:fld id="{1C8F338E-F921-4A1F-96A3-AA4D0C9919D9}"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4"/>
          <p:cNvSpPr>
            <a:spLocks noGrp="1" noChangeArrowheads="1"/>
          </p:cNvSpPr>
          <p:nvPr>
            <p:ph type="dt" sz="half" idx="10"/>
          </p:nvPr>
        </p:nvSpPr>
        <p:spPr>
          <a:ln/>
        </p:spPr>
        <p:txBody>
          <a:bodyPr/>
          <a:lstStyle>
            <a:lvl1pPr>
              <a:defRPr/>
            </a:lvl1pPr>
          </a:lstStyle>
          <a:p>
            <a:pPr>
              <a:defRPr/>
            </a:pPr>
            <a:fld id="{01C56F5E-85B6-46B5-9C9D-4EB20F0E41AF}" type="datetime1">
              <a:rPr lang="ru-RU"/>
              <a:pPr>
                <a:defRPr/>
              </a:pPr>
              <a:t>25.12.2014</a:t>
            </a:fld>
            <a:endParaRPr lang="ru-RU"/>
          </a:p>
        </p:txBody>
      </p:sp>
      <p:sp>
        <p:nvSpPr>
          <p:cNvPr id="4" name="Rectangle 5"/>
          <p:cNvSpPr>
            <a:spLocks noGrp="1" noChangeArrowheads="1"/>
          </p:cNvSpPr>
          <p:nvPr>
            <p:ph type="ftr" sz="quarter" idx="11"/>
          </p:nvPr>
        </p:nvSpPr>
        <p:spPr>
          <a:ln/>
        </p:spPr>
        <p:txBody>
          <a:bodyPr/>
          <a:lstStyle>
            <a:lvl1pPr>
              <a:defRPr/>
            </a:lvl1pPr>
          </a:lstStyle>
          <a:p>
            <a:pPr>
              <a:defRPr/>
            </a:pPr>
            <a:endParaRPr lang="ru-RU"/>
          </a:p>
        </p:txBody>
      </p:sp>
      <p:sp>
        <p:nvSpPr>
          <p:cNvPr id="5" name="Rectangle 6"/>
          <p:cNvSpPr>
            <a:spLocks noGrp="1" noChangeArrowheads="1"/>
          </p:cNvSpPr>
          <p:nvPr>
            <p:ph type="sldNum" sz="quarter" idx="12"/>
          </p:nvPr>
        </p:nvSpPr>
        <p:spPr>
          <a:ln/>
        </p:spPr>
        <p:txBody>
          <a:bodyPr/>
          <a:lstStyle>
            <a:lvl1pPr>
              <a:defRPr/>
            </a:lvl1pPr>
          </a:lstStyle>
          <a:p>
            <a:pPr>
              <a:defRPr/>
            </a:pPr>
            <a:fld id="{C5EACFD8-D325-444B-A492-6AD585EBC237}"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8C788803-8F14-4582-8380-C299F551348F}" type="datetime1">
              <a:rPr lang="ru-RU"/>
              <a:pPr>
                <a:defRPr/>
              </a:pPr>
              <a:t>25.12.2014</a:t>
            </a:fld>
            <a:endParaRPr lang="ru-RU"/>
          </a:p>
        </p:txBody>
      </p:sp>
      <p:sp>
        <p:nvSpPr>
          <p:cNvPr id="3" name="Rectangle 5"/>
          <p:cNvSpPr>
            <a:spLocks noGrp="1" noChangeArrowheads="1"/>
          </p:cNvSpPr>
          <p:nvPr>
            <p:ph type="ftr" sz="quarter" idx="11"/>
          </p:nvPr>
        </p:nvSpPr>
        <p:spPr>
          <a:ln/>
        </p:spPr>
        <p:txBody>
          <a:bodyPr/>
          <a:lstStyle>
            <a:lvl1pPr>
              <a:defRPr/>
            </a:lvl1pPr>
          </a:lstStyle>
          <a:p>
            <a:pPr>
              <a:defRPr/>
            </a:pPr>
            <a:endParaRPr lang="ru-RU"/>
          </a:p>
        </p:txBody>
      </p:sp>
      <p:sp>
        <p:nvSpPr>
          <p:cNvPr id="4" name="Rectangle 6"/>
          <p:cNvSpPr>
            <a:spLocks noGrp="1" noChangeArrowheads="1"/>
          </p:cNvSpPr>
          <p:nvPr>
            <p:ph type="sldNum" sz="quarter" idx="12"/>
          </p:nvPr>
        </p:nvSpPr>
        <p:spPr>
          <a:ln/>
        </p:spPr>
        <p:txBody>
          <a:bodyPr/>
          <a:lstStyle>
            <a:lvl1pPr>
              <a:defRPr/>
            </a:lvl1pPr>
          </a:lstStyle>
          <a:p>
            <a:pPr>
              <a:defRPr/>
            </a:pPr>
            <a:fld id="{BC0738B9-DA1E-47DA-8A01-8E6640FDE77A}"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fld id="{3F63471A-4D32-4E04-A5C4-F1623BD5A354}" type="datetime1">
              <a:rPr lang="ru-RU"/>
              <a:pPr>
                <a:defRPr/>
              </a:pPr>
              <a:t>25.12.2014</a:t>
            </a:fld>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389DE8F7-C762-4858-8819-85E77B794008}"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fld id="{60BC4D93-25F1-41A1-A5DB-2ABCF1DB6797}" type="datetime1">
              <a:rPr lang="ru-RU"/>
              <a:pPr>
                <a:defRPr/>
              </a:pPr>
              <a:t>25.12.2014</a:t>
            </a:fld>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C8C41696-F362-422C-BFD7-8D74B54C78F7}"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CCECFF"/>
            </a:gs>
            <a:gs pos="100000">
              <a:srgbClr val="FFFFFF"/>
            </a:gs>
          </a:gsLst>
          <a:path path="rect">
            <a:fillToRect r="100000" b="100000"/>
          </a:path>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30310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lvl1pPr eaLnBrk="1" hangingPunct="1">
              <a:defRPr sz="1400">
                <a:latin typeface="Arial" pitchFamily="34" charset="0"/>
                <a:cs typeface="+mn-cs"/>
              </a:defRPr>
            </a:lvl1pPr>
          </a:lstStyle>
          <a:p>
            <a:pPr>
              <a:defRPr/>
            </a:pPr>
            <a:fld id="{3BBD3EAC-0131-4200-A234-035A8DA44E89}" type="datetime1">
              <a:rPr lang="ru-RU"/>
              <a:pPr>
                <a:defRPr/>
              </a:pPr>
              <a:t>25.12.2014</a:t>
            </a:fld>
            <a:endParaRPr lang="ru-RU"/>
          </a:p>
        </p:txBody>
      </p:sp>
      <p:sp>
        <p:nvSpPr>
          <p:cNvPr id="30310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lvl1pPr algn="ctr" eaLnBrk="1" hangingPunct="1">
              <a:defRPr sz="1400">
                <a:latin typeface="Arial" pitchFamily="34" charset="0"/>
                <a:cs typeface="+mn-cs"/>
              </a:defRPr>
            </a:lvl1pPr>
          </a:lstStyle>
          <a:p>
            <a:pPr>
              <a:defRPr/>
            </a:pPr>
            <a:endParaRPr lang="ru-RU"/>
          </a:p>
        </p:txBody>
      </p:sp>
      <p:sp>
        <p:nvSpPr>
          <p:cNvPr id="30311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lvl1pPr algn="r" eaLnBrk="1" hangingPunct="1">
              <a:defRPr sz="1400">
                <a:latin typeface="Arial" panose="020B0604020202020204" pitchFamily="34" charset="0"/>
                <a:cs typeface="+mn-cs"/>
              </a:defRPr>
            </a:lvl1pPr>
          </a:lstStyle>
          <a:p>
            <a:pPr>
              <a:defRPr/>
            </a:pPr>
            <a:fld id="{C302800C-DC4F-47BD-80EE-DD52ABDB0781}"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717" r:id="rId1"/>
    <p:sldLayoutId id="2147483716" r:id="rId2"/>
    <p:sldLayoutId id="2147483715" r:id="rId3"/>
    <p:sldLayoutId id="2147483714" r:id="rId4"/>
    <p:sldLayoutId id="2147483713" r:id="rId5"/>
    <p:sldLayoutId id="2147483712" r:id="rId6"/>
    <p:sldLayoutId id="2147483711" r:id="rId7"/>
    <p:sldLayoutId id="2147483710" r:id="rId8"/>
    <p:sldLayoutId id="2147483709" r:id="rId9"/>
    <p:sldLayoutId id="2147483708" r:id="rId10"/>
    <p:sldLayoutId id="2147483707" r:id="rId11"/>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E7F9FF"/>
            </a:gs>
            <a:gs pos="100000">
              <a:srgbClr val="FFFFFF"/>
            </a:gs>
          </a:gsLst>
          <a:path path="rect">
            <a:fillToRect r="100000" b="100000"/>
          </a:path>
        </a:gra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3315"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391172"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lvl1pPr eaLnBrk="1" hangingPunct="1">
              <a:defRPr sz="1400">
                <a:latin typeface="Arial" pitchFamily="34" charset="0"/>
                <a:cs typeface="+mn-cs"/>
              </a:defRPr>
            </a:lvl1pPr>
          </a:lstStyle>
          <a:p>
            <a:pPr>
              <a:defRPr/>
            </a:pPr>
            <a:fld id="{2101BEA1-4C08-4811-82D3-A6920F39248D}" type="datetime1">
              <a:rPr lang="ru-RU"/>
              <a:pPr>
                <a:defRPr/>
              </a:pPr>
              <a:t>25.12.2014</a:t>
            </a:fld>
            <a:endParaRPr lang="ru-RU"/>
          </a:p>
        </p:txBody>
      </p:sp>
      <p:sp>
        <p:nvSpPr>
          <p:cNvPr id="391173"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lvl1pPr algn="ctr" eaLnBrk="1" hangingPunct="1">
              <a:defRPr sz="1400">
                <a:latin typeface="Arial" pitchFamily="34" charset="0"/>
                <a:cs typeface="+mn-cs"/>
              </a:defRPr>
            </a:lvl1pPr>
          </a:lstStyle>
          <a:p>
            <a:pPr>
              <a:defRPr/>
            </a:pPr>
            <a:endParaRPr lang="ru-RU"/>
          </a:p>
        </p:txBody>
      </p:sp>
      <p:sp>
        <p:nvSpPr>
          <p:cNvPr id="391174"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lvl1pPr algn="r" eaLnBrk="1" hangingPunct="1">
              <a:defRPr sz="1400">
                <a:latin typeface="Arial" panose="020B0604020202020204" pitchFamily="34" charset="0"/>
                <a:cs typeface="+mn-cs"/>
              </a:defRPr>
            </a:lvl1pPr>
          </a:lstStyle>
          <a:p>
            <a:pPr>
              <a:defRPr/>
            </a:pPr>
            <a:fld id="{51A2160B-A578-410B-A01D-2D94A4B88AB0}"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728" r:id="rId1"/>
    <p:sldLayoutId id="2147483727" r:id="rId2"/>
    <p:sldLayoutId id="2147483726" r:id="rId3"/>
    <p:sldLayoutId id="2147483725" r:id="rId4"/>
    <p:sldLayoutId id="2147483724" r:id="rId5"/>
    <p:sldLayoutId id="2147483723" r:id="rId6"/>
    <p:sldLayoutId id="2147483722" r:id="rId7"/>
    <p:sldLayoutId id="2147483721" r:id="rId8"/>
    <p:sldLayoutId id="2147483720" r:id="rId9"/>
    <p:sldLayoutId id="2147483719" r:id="rId10"/>
    <p:sldLayoutId id="2147483718" r:id="rId11"/>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noChangeArrowheads="1"/>
          </p:cNvSpPr>
          <p:nvPr>
            <p:ph type="ctrTitle" idx="4294967295"/>
          </p:nvPr>
        </p:nvSpPr>
        <p:spPr>
          <a:xfrm>
            <a:off x="468313" y="836613"/>
            <a:ext cx="8316912" cy="3090862"/>
          </a:xfrm>
        </p:spPr>
        <p:txBody>
          <a:bodyPr anchor="t"/>
          <a:lstStyle/>
          <a:p>
            <a:pPr eaLnBrk="1" hangingPunct="1"/>
            <a:r>
              <a:rPr lang="ru-RU" sz="3200" b="1" smtClean="0">
                <a:solidFill>
                  <a:srgbClr val="000066"/>
                </a:solidFill>
                <a:latin typeface="Times New Roman" pitchFamily="18" charset="0"/>
              </a:rPr>
              <a:t>Бюджет</a:t>
            </a:r>
            <a:br>
              <a:rPr lang="ru-RU" sz="3200" b="1" smtClean="0">
                <a:solidFill>
                  <a:srgbClr val="000066"/>
                </a:solidFill>
                <a:latin typeface="Times New Roman" pitchFamily="18" charset="0"/>
              </a:rPr>
            </a:br>
            <a:r>
              <a:rPr lang="ru-RU" sz="3200" b="1" smtClean="0">
                <a:solidFill>
                  <a:srgbClr val="000066"/>
                </a:solidFill>
                <a:latin typeface="Times New Roman" pitchFamily="18" charset="0"/>
              </a:rPr>
              <a:t> Ирбитского муниципального образования</a:t>
            </a:r>
            <a:br>
              <a:rPr lang="ru-RU" sz="3200" b="1" smtClean="0">
                <a:solidFill>
                  <a:srgbClr val="000066"/>
                </a:solidFill>
                <a:latin typeface="Times New Roman" pitchFamily="18" charset="0"/>
              </a:rPr>
            </a:br>
            <a:r>
              <a:rPr lang="ru-RU" sz="3200" b="1" smtClean="0">
                <a:solidFill>
                  <a:srgbClr val="000066"/>
                </a:solidFill>
                <a:latin typeface="Times New Roman" pitchFamily="18" charset="0"/>
              </a:rPr>
              <a:t>на 2015 год</a:t>
            </a:r>
            <a:br>
              <a:rPr lang="ru-RU" sz="3200" b="1" smtClean="0">
                <a:solidFill>
                  <a:srgbClr val="000066"/>
                </a:solidFill>
                <a:latin typeface="Times New Roman" pitchFamily="18" charset="0"/>
              </a:rPr>
            </a:br>
            <a:r>
              <a:rPr lang="ru-RU" sz="3200" b="1" smtClean="0">
                <a:solidFill>
                  <a:srgbClr val="000066"/>
                </a:solidFill>
                <a:latin typeface="Times New Roman" pitchFamily="18" charset="0"/>
              </a:rPr>
              <a:t>и плановый период 2016-2017 годы</a:t>
            </a:r>
            <a:br>
              <a:rPr lang="ru-RU" sz="3200" b="1" smtClean="0">
                <a:solidFill>
                  <a:srgbClr val="000066"/>
                </a:solidFill>
                <a:latin typeface="Times New Roman" pitchFamily="18" charset="0"/>
              </a:rPr>
            </a:br>
            <a:endParaRPr lang="ru-RU" sz="3200" b="1" smtClean="0">
              <a:solidFill>
                <a:srgbClr val="000066"/>
              </a:solidFill>
              <a:latin typeface="Times New Roman" pitchFamily="18" charset="0"/>
            </a:endParaRPr>
          </a:p>
        </p:txBody>
      </p:sp>
      <p:sp>
        <p:nvSpPr>
          <p:cNvPr id="392195" name="Rectangle 3"/>
          <p:cNvSpPr>
            <a:spLocks noChangeArrowheads="1"/>
          </p:cNvSpPr>
          <p:nvPr/>
        </p:nvSpPr>
        <p:spPr bwMode="auto">
          <a:xfrm>
            <a:off x="3384550" y="5997575"/>
            <a:ext cx="2146300" cy="369888"/>
          </a:xfrm>
          <a:prstGeom prst="rect">
            <a:avLst/>
          </a:prstGeom>
          <a:noFill/>
          <a:ln>
            <a:noFill/>
          </a:ln>
          <a:effectLst/>
          <a:extLst>
            <a:ext uri="{909E8E84-426E-40DD-AFC4-6F175D3DCCD1}"/>
            <a:ext uri="{91240B29-F687-4F45-9708-019B960494DF}"/>
            <a:ext uri="{AF507438-7753-43E0-B8FC-AC1667EBCBE1}"/>
          </a:extLst>
        </p:spPr>
        <p:txBody>
          <a:bodyPr wrap="none">
            <a:spAutoFit/>
          </a:bodyPr>
          <a:lstStyle/>
          <a:p>
            <a:pPr>
              <a:defRPr/>
            </a:pPr>
            <a:r>
              <a:rPr lang="ru-RU" b="1" dirty="0">
                <a:solidFill>
                  <a:srgbClr val="000066"/>
                </a:solidFill>
                <a:effectLst>
                  <a:outerShdw blurRad="38100" dist="38100" dir="2700000" algn="tl">
                    <a:srgbClr val="000000"/>
                  </a:outerShdw>
                </a:effectLst>
                <a:latin typeface="Times New Roman" pitchFamily="18" charset="0"/>
                <a:cs typeface="+mn-cs"/>
              </a:rPr>
              <a:t>  декабрь 2014 года</a:t>
            </a:r>
          </a:p>
        </p:txBody>
      </p:sp>
      <p:pic>
        <p:nvPicPr>
          <p:cNvPr id="27651" name="Picture 43" descr="irbr-zjs-01"/>
          <p:cNvPicPr>
            <a:picLocks noChangeAspect="1" noChangeArrowheads="1"/>
          </p:cNvPicPr>
          <p:nvPr/>
        </p:nvPicPr>
        <p:blipFill>
          <a:blip r:embed="rId3"/>
          <a:srcRect/>
          <a:stretch>
            <a:fillRect/>
          </a:stretch>
        </p:blipFill>
        <p:spPr bwMode="auto">
          <a:xfrm>
            <a:off x="3530600" y="3398838"/>
            <a:ext cx="1905000" cy="25146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2"/>
          <p:cNvSpPr>
            <a:spLocks noGrp="1" noChangeArrowheads="1"/>
          </p:cNvSpPr>
          <p:nvPr>
            <p:ph type="title" idx="4294967295"/>
          </p:nvPr>
        </p:nvSpPr>
        <p:spPr>
          <a:xfrm>
            <a:off x="468313" y="317500"/>
            <a:ext cx="8229600" cy="466725"/>
          </a:xfrm>
        </p:spPr>
        <p:txBody>
          <a:bodyPr/>
          <a:lstStyle/>
          <a:p>
            <a:pPr eaLnBrk="1" hangingPunct="1"/>
            <a:r>
              <a:rPr lang="ru-RU" sz="2000" b="1" smtClean="0">
                <a:solidFill>
                  <a:srgbClr val="000099"/>
                </a:solidFill>
                <a:latin typeface="Times New Roman" pitchFamily="18" charset="0"/>
              </a:rPr>
              <a:t>Бюджет Ирбитского МО на 2015 год </a:t>
            </a:r>
            <a:br>
              <a:rPr lang="ru-RU" sz="2000" b="1" smtClean="0">
                <a:solidFill>
                  <a:srgbClr val="000099"/>
                </a:solidFill>
                <a:latin typeface="Times New Roman" pitchFamily="18" charset="0"/>
              </a:rPr>
            </a:br>
            <a:r>
              <a:rPr lang="ru-RU" sz="2000" b="1" smtClean="0">
                <a:solidFill>
                  <a:srgbClr val="000099"/>
                </a:solidFill>
                <a:latin typeface="Times New Roman" pitchFamily="18" charset="0"/>
              </a:rPr>
              <a:t>и плановый период 2016-2017 годы</a:t>
            </a:r>
            <a:endParaRPr lang="ru-RU" sz="1400" b="1" i="1" smtClean="0">
              <a:solidFill>
                <a:srgbClr val="000099"/>
              </a:solidFill>
              <a:latin typeface="Times New Roman" pitchFamily="18" charset="0"/>
            </a:endParaRPr>
          </a:p>
        </p:txBody>
      </p:sp>
      <p:sp>
        <p:nvSpPr>
          <p:cNvPr id="37890" name="Скругленный прямоугольник 34"/>
          <p:cNvSpPr>
            <a:spLocks noChangeArrowheads="1"/>
          </p:cNvSpPr>
          <p:nvPr/>
        </p:nvSpPr>
        <p:spPr bwMode="auto">
          <a:xfrm>
            <a:off x="827088" y="908050"/>
            <a:ext cx="7524750" cy="1765300"/>
          </a:xfrm>
          <a:prstGeom prst="roundRect">
            <a:avLst>
              <a:gd name="adj" fmla="val 16667"/>
            </a:avLst>
          </a:prstGeom>
          <a:gradFill rotWithShape="0">
            <a:gsLst>
              <a:gs pos="0">
                <a:srgbClr val="CCFFCC"/>
              </a:gs>
              <a:gs pos="100000">
                <a:srgbClr val="F6FFF6"/>
              </a:gs>
            </a:gsLst>
            <a:path path="shape">
              <a:fillToRect l="50000" t="50000" r="50000" b="50000"/>
            </a:path>
          </a:gradFill>
          <a:ln w="9525" algn="ctr">
            <a:solidFill>
              <a:srgbClr val="669900"/>
            </a:solidFill>
            <a:round/>
            <a:headEnd/>
            <a:tailEnd/>
          </a:ln>
        </p:spPr>
        <p:txBody>
          <a:bodyPr/>
          <a:lstStyle/>
          <a:p>
            <a:pPr algn="ctr">
              <a:spcBef>
                <a:spcPct val="20000"/>
              </a:spcBef>
              <a:spcAft>
                <a:spcPts val="100"/>
              </a:spcAft>
              <a:buFont typeface="StarSymbol"/>
              <a:buNone/>
            </a:pPr>
            <a:r>
              <a:rPr lang="ru-RU" b="1">
                <a:solidFill>
                  <a:srgbClr val="00602B"/>
                </a:solidFill>
                <a:latin typeface="Times New Roman" pitchFamily="18" charset="0"/>
              </a:rPr>
              <a:t>Подпрограмма 2. «Улучшение жилищных условий граждан, проживающих в сельской местности Ирбитского муниципального образования, в том числе молодых семей и молодых специалистов»</a:t>
            </a:r>
          </a:p>
          <a:p>
            <a:endParaRPr lang="ru-RU" sz="1400" b="1">
              <a:latin typeface="Times New Roman" pitchFamily="18" charset="0"/>
            </a:endParaRPr>
          </a:p>
          <a:p>
            <a:r>
              <a:rPr lang="ru-RU" sz="1400" b="1">
                <a:latin typeface="Times New Roman" pitchFamily="18" charset="0"/>
              </a:rPr>
              <a:t>Задача: Удовлетворение потребностей сельского населения, в том числе молодых семей и молодых специалистов, в благоустроенном жилье</a:t>
            </a:r>
            <a:endParaRPr lang="ru-RU" sz="1400">
              <a:latin typeface="Times New Roman" pitchFamily="18" charset="0"/>
            </a:endParaRPr>
          </a:p>
        </p:txBody>
      </p:sp>
      <p:sp>
        <p:nvSpPr>
          <p:cNvPr id="37891" name="Скругленный прямоугольник 34"/>
          <p:cNvSpPr>
            <a:spLocks noChangeArrowheads="1"/>
          </p:cNvSpPr>
          <p:nvPr/>
        </p:nvSpPr>
        <p:spPr bwMode="auto">
          <a:xfrm>
            <a:off x="250825" y="3716338"/>
            <a:ext cx="4140200" cy="2844800"/>
          </a:xfrm>
          <a:prstGeom prst="roundRect">
            <a:avLst>
              <a:gd name="adj" fmla="val 16667"/>
            </a:avLst>
          </a:prstGeom>
          <a:gradFill rotWithShape="1">
            <a:gsLst>
              <a:gs pos="0">
                <a:srgbClr val="008080"/>
              </a:gs>
              <a:gs pos="100000">
                <a:srgbClr val="43A1A1"/>
              </a:gs>
            </a:gsLst>
            <a:path path="rect">
              <a:fillToRect r="100000" b="100000"/>
            </a:path>
          </a:gradFill>
          <a:ln w="9525" algn="ctr">
            <a:solidFill>
              <a:schemeClr val="bg2"/>
            </a:solidFill>
            <a:round/>
            <a:headEnd/>
            <a:tailEnd/>
          </a:ln>
        </p:spPr>
        <p:txBody>
          <a:bodyPr/>
          <a:lstStyle/>
          <a:p>
            <a:pPr algn="ctr"/>
            <a:r>
              <a:rPr lang="ru-RU" sz="1200" b="1" i="1">
                <a:solidFill>
                  <a:schemeClr val="bg1"/>
                </a:solidFill>
                <a:latin typeface="Georgia" pitchFamily="18" charset="0"/>
              </a:rPr>
              <a:t>Улучшение жилищных условий граждан, проживающих в сельской местности </a:t>
            </a:r>
          </a:p>
          <a:p>
            <a:pPr algn="ctr"/>
            <a:r>
              <a:rPr lang="ru-RU" sz="1200" b="1" i="1">
                <a:solidFill>
                  <a:schemeClr val="bg1"/>
                </a:solidFill>
                <a:latin typeface="Georgia" pitchFamily="18" charset="0"/>
              </a:rPr>
              <a:t>2015 год – 6 семей</a:t>
            </a:r>
          </a:p>
          <a:p>
            <a:pPr algn="ctr"/>
            <a:r>
              <a:rPr lang="ru-RU" sz="1200" b="1" i="1">
                <a:solidFill>
                  <a:schemeClr val="bg1"/>
                </a:solidFill>
                <a:latin typeface="Georgia" pitchFamily="18" charset="0"/>
              </a:rPr>
              <a:t>2016 год –7 семей</a:t>
            </a:r>
          </a:p>
          <a:p>
            <a:pPr algn="ctr"/>
            <a:r>
              <a:rPr lang="ru-RU" sz="1200" b="1" i="1">
                <a:solidFill>
                  <a:schemeClr val="bg1"/>
                </a:solidFill>
                <a:latin typeface="Georgia" pitchFamily="18" charset="0"/>
              </a:rPr>
              <a:t>2017 год – 7 семей</a:t>
            </a:r>
          </a:p>
          <a:p>
            <a:pPr algn="ctr"/>
            <a:endParaRPr lang="ru-RU" sz="1200" b="1" i="1">
              <a:solidFill>
                <a:schemeClr val="bg1"/>
              </a:solidFill>
              <a:latin typeface="Georgia" pitchFamily="18" charset="0"/>
            </a:endParaRPr>
          </a:p>
          <a:p>
            <a:pPr algn="ctr"/>
            <a:endParaRPr lang="ru-RU" sz="1200" b="1" i="1">
              <a:solidFill>
                <a:schemeClr val="bg1"/>
              </a:solidFill>
              <a:latin typeface="Georgia" pitchFamily="18" charset="0"/>
            </a:endParaRPr>
          </a:p>
          <a:p>
            <a:pPr algn="ctr"/>
            <a:endParaRPr lang="ru-RU" sz="1200" b="1" i="1">
              <a:solidFill>
                <a:schemeClr val="bg1"/>
              </a:solidFill>
              <a:latin typeface="Georgia" pitchFamily="18" charset="0"/>
            </a:endParaRPr>
          </a:p>
        </p:txBody>
      </p:sp>
      <p:sp>
        <p:nvSpPr>
          <p:cNvPr id="37892" name="Скругленный прямоугольник 34"/>
          <p:cNvSpPr>
            <a:spLocks noChangeArrowheads="1"/>
          </p:cNvSpPr>
          <p:nvPr/>
        </p:nvSpPr>
        <p:spPr bwMode="auto">
          <a:xfrm>
            <a:off x="4967288" y="3789363"/>
            <a:ext cx="3925887" cy="2843212"/>
          </a:xfrm>
          <a:prstGeom prst="roundRect">
            <a:avLst>
              <a:gd name="adj" fmla="val 16667"/>
            </a:avLst>
          </a:prstGeom>
          <a:gradFill rotWithShape="1">
            <a:gsLst>
              <a:gs pos="0">
                <a:srgbClr val="008080"/>
              </a:gs>
              <a:gs pos="100000">
                <a:srgbClr val="43A1A1"/>
              </a:gs>
            </a:gsLst>
            <a:path path="rect">
              <a:fillToRect r="100000" b="100000"/>
            </a:path>
          </a:gradFill>
          <a:ln w="9525" algn="ctr">
            <a:solidFill>
              <a:schemeClr val="bg2"/>
            </a:solidFill>
            <a:round/>
            <a:headEnd/>
            <a:tailEnd/>
          </a:ln>
        </p:spPr>
        <p:txBody>
          <a:bodyPr/>
          <a:lstStyle/>
          <a:p>
            <a:pPr algn="ctr"/>
            <a:r>
              <a:rPr lang="ru-RU" sz="1200" b="1" i="1">
                <a:solidFill>
                  <a:schemeClr val="bg1"/>
                </a:solidFill>
                <a:latin typeface="Georgia" pitchFamily="18" charset="0"/>
              </a:rPr>
              <a:t>Улучшение жилищных условий молодых семей и молодых специалистов </a:t>
            </a:r>
          </a:p>
          <a:p>
            <a:pPr algn="ctr"/>
            <a:r>
              <a:rPr lang="ru-RU" sz="1200" b="1" i="1">
                <a:solidFill>
                  <a:schemeClr val="bg1"/>
                </a:solidFill>
                <a:latin typeface="Georgia" pitchFamily="18" charset="0"/>
              </a:rPr>
              <a:t>2015 год – 11 семей</a:t>
            </a:r>
          </a:p>
          <a:p>
            <a:pPr algn="ctr"/>
            <a:r>
              <a:rPr lang="ru-RU" sz="1200" b="1" i="1">
                <a:solidFill>
                  <a:schemeClr val="bg1"/>
                </a:solidFill>
                <a:latin typeface="Georgia" pitchFamily="18" charset="0"/>
              </a:rPr>
              <a:t>2016 год – 22 семьи</a:t>
            </a:r>
          </a:p>
          <a:p>
            <a:pPr algn="ctr"/>
            <a:r>
              <a:rPr lang="ru-RU" sz="1200" b="1" i="1">
                <a:solidFill>
                  <a:schemeClr val="bg1"/>
                </a:solidFill>
                <a:latin typeface="Georgia" pitchFamily="18" charset="0"/>
              </a:rPr>
              <a:t>2017 год – 22 семей</a:t>
            </a:r>
          </a:p>
          <a:p>
            <a:pPr algn="ctr"/>
            <a:endParaRPr lang="ru-RU" sz="1200" b="1" i="1">
              <a:solidFill>
                <a:schemeClr val="bg1"/>
              </a:solidFill>
              <a:latin typeface="Georgia" pitchFamily="18" charset="0"/>
            </a:endParaRPr>
          </a:p>
          <a:p>
            <a:pPr algn="ctr"/>
            <a:endParaRPr lang="ru-RU" sz="1200" b="1" i="1">
              <a:solidFill>
                <a:schemeClr val="bg1"/>
              </a:solidFill>
              <a:latin typeface="Georgia" pitchFamily="18" charset="0"/>
            </a:endParaRPr>
          </a:p>
          <a:p>
            <a:pPr algn="ctr"/>
            <a:endParaRPr lang="ru-RU" sz="1200" b="1" i="1">
              <a:solidFill>
                <a:schemeClr val="bg1"/>
              </a:solidFill>
              <a:latin typeface="Georgia" pitchFamily="18" charset="0"/>
            </a:endParaRPr>
          </a:p>
          <a:p>
            <a:pPr algn="ctr"/>
            <a:endParaRPr lang="ru-RU" sz="1200" b="1" i="1">
              <a:solidFill>
                <a:schemeClr val="bg1"/>
              </a:solidFill>
              <a:latin typeface="Georgia" pitchFamily="18" charset="0"/>
            </a:endParaRPr>
          </a:p>
        </p:txBody>
      </p:sp>
      <p:sp>
        <p:nvSpPr>
          <p:cNvPr id="37893" name="Oval 4"/>
          <p:cNvSpPr>
            <a:spLocks noChangeArrowheads="1"/>
          </p:cNvSpPr>
          <p:nvPr/>
        </p:nvSpPr>
        <p:spPr bwMode="auto">
          <a:xfrm>
            <a:off x="3527425" y="2744788"/>
            <a:ext cx="2124075" cy="1044575"/>
          </a:xfrm>
          <a:prstGeom prst="ellipse">
            <a:avLst/>
          </a:prstGeom>
          <a:gradFill rotWithShape="1">
            <a:gsLst>
              <a:gs pos="0">
                <a:srgbClr val="33CCCC"/>
              </a:gs>
              <a:gs pos="100000">
                <a:srgbClr val="FFFFFF"/>
              </a:gs>
            </a:gsLst>
            <a:lin ang="5400000" scaled="1"/>
          </a:gradFill>
          <a:ln w="9525">
            <a:noFill/>
            <a:round/>
            <a:headEnd/>
            <a:tailEnd/>
          </a:ln>
        </p:spPr>
        <p:txBody>
          <a:bodyPr wrap="none" lIns="91424" tIns="45712" rIns="91424" bIns="45712" anchor="ctr"/>
          <a:lstStyle/>
          <a:p>
            <a:pPr algn="ctr"/>
            <a:r>
              <a:rPr lang="ru-RU" sz="1400" b="1">
                <a:solidFill>
                  <a:srgbClr val="333333"/>
                </a:solidFill>
                <a:latin typeface="Georgia" pitchFamily="18" charset="0"/>
              </a:rPr>
              <a:t>Мероприятия</a:t>
            </a:r>
          </a:p>
        </p:txBody>
      </p:sp>
      <p:cxnSp>
        <p:nvCxnSpPr>
          <p:cNvPr id="37894" name="Прямая со стрелкой 2"/>
          <p:cNvCxnSpPr>
            <a:cxnSpLocks noChangeShapeType="1"/>
            <a:stCxn id="37893" idx="2"/>
            <a:endCxn id="37891" idx="0"/>
          </p:cNvCxnSpPr>
          <p:nvPr/>
        </p:nvCxnSpPr>
        <p:spPr bwMode="auto">
          <a:xfrm flipH="1">
            <a:off x="2320925" y="3267075"/>
            <a:ext cx="1206500" cy="449263"/>
          </a:xfrm>
          <a:prstGeom prst="straightConnector1">
            <a:avLst/>
          </a:prstGeom>
          <a:noFill/>
          <a:ln w="9525" algn="ctr">
            <a:solidFill>
              <a:schemeClr val="tx1"/>
            </a:solidFill>
            <a:round/>
            <a:headEnd/>
            <a:tailEnd type="arrow" w="med" len="med"/>
          </a:ln>
        </p:spPr>
      </p:cxnSp>
      <p:cxnSp>
        <p:nvCxnSpPr>
          <p:cNvPr id="37895" name="Прямая со стрелкой 4"/>
          <p:cNvCxnSpPr>
            <a:cxnSpLocks noChangeShapeType="1"/>
            <a:stCxn id="37893" idx="6"/>
            <a:endCxn id="37892" idx="0"/>
          </p:cNvCxnSpPr>
          <p:nvPr/>
        </p:nvCxnSpPr>
        <p:spPr bwMode="auto">
          <a:xfrm>
            <a:off x="5651500" y="3267075"/>
            <a:ext cx="1279525" cy="522288"/>
          </a:xfrm>
          <a:prstGeom prst="straightConnector1">
            <a:avLst/>
          </a:prstGeom>
          <a:noFill/>
          <a:ln w="9525" algn="ctr">
            <a:solidFill>
              <a:schemeClr val="tx1"/>
            </a:solidFill>
            <a:round/>
            <a:headEnd/>
            <a:tailEnd type="arrow" w="med" len="med"/>
          </a:ln>
        </p:spPr>
      </p:cxnSp>
      <p:graphicFrame>
        <p:nvGraphicFramePr>
          <p:cNvPr id="7" name="Таблица 6"/>
          <p:cNvGraphicFramePr>
            <a:graphicFrameLocks noGrp="1"/>
          </p:cNvGraphicFramePr>
          <p:nvPr/>
        </p:nvGraphicFramePr>
        <p:xfrm>
          <a:off x="323850" y="4941888"/>
          <a:ext cx="3816350" cy="1079500"/>
        </p:xfrm>
        <a:graphic>
          <a:graphicData uri="http://schemas.openxmlformats.org/drawingml/2006/table">
            <a:tbl>
              <a:tblPr/>
              <a:tblGrid>
                <a:gridCol w="576052"/>
                <a:gridCol w="684063"/>
                <a:gridCol w="633910"/>
                <a:gridCol w="665420"/>
                <a:gridCol w="665420"/>
                <a:gridCol w="591485"/>
              </a:tblGrid>
              <a:tr h="287867">
                <a:tc>
                  <a:txBody>
                    <a:bodyPr/>
                    <a:lstStyle/>
                    <a:p>
                      <a:pPr algn="l" fontAlgn="b"/>
                      <a:endParaRPr lang="ru-RU" sz="1000" b="1" i="0" u="none" strike="noStrike" dirty="0">
                        <a:solidFill>
                          <a:schemeClr val="bg1"/>
                        </a:solidFill>
                        <a:effectLst/>
                        <a:latin typeface="Georgia" pitchFamily="18" charset="0"/>
                      </a:endParaRPr>
                    </a:p>
                  </a:txBody>
                  <a:tcPr marL="9525" marR="9525" marT="95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000" b="1" i="0" u="none" strike="noStrike" dirty="0" smtClean="0">
                          <a:solidFill>
                            <a:schemeClr val="bg1"/>
                          </a:solidFill>
                          <a:effectLst/>
                          <a:latin typeface="Georgia" pitchFamily="18" charset="0"/>
                        </a:rPr>
                        <a:t>Всего</a:t>
                      </a:r>
                      <a:endParaRPr lang="ru-RU" sz="1000" b="1" i="0" u="none" strike="noStrike" dirty="0">
                        <a:solidFill>
                          <a:schemeClr val="bg1"/>
                        </a:solidFill>
                        <a:effectLst/>
                        <a:latin typeface="Georgia" pitchFamily="18" charset="0"/>
                      </a:endParaRPr>
                    </a:p>
                  </a:txBody>
                  <a:tcPr marL="9525" marR="9525" marT="95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000" b="1" i="0" u="none" strike="noStrike" dirty="0" smtClean="0">
                          <a:solidFill>
                            <a:schemeClr val="bg1"/>
                          </a:solidFill>
                          <a:effectLst/>
                          <a:latin typeface="Georgia" pitchFamily="18" charset="0"/>
                        </a:rPr>
                        <a:t>ФБ</a:t>
                      </a:r>
                      <a:endParaRPr lang="ru-RU" sz="1000" b="1" i="0" u="none" strike="noStrike" dirty="0">
                        <a:solidFill>
                          <a:schemeClr val="bg1"/>
                        </a:solidFill>
                        <a:effectLst/>
                        <a:latin typeface="Georgia" pitchFamily="18" charset="0"/>
                      </a:endParaRPr>
                    </a:p>
                  </a:txBody>
                  <a:tcPr marL="9525" marR="9525" marT="95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000" b="1" i="0" u="none" strike="noStrike" dirty="0" smtClean="0">
                          <a:solidFill>
                            <a:schemeClr val="bg1"/>
                          </a:solidFill>
                          <a:effectLst/>
                          <a:latin typeface="Georgia" pitchFamily="18" charset="0"/>
                        </a:rPr>
                        <a:t>ОБ</a:t>
                      </a:r>
                      <a:endParaRPr lang="ru-RU" sz="1000" b="1" i="0" u="none" strike="noStrike" dirty="0">
                        <a:solidFill>
                          <a:schemeClr val="bg1"/>
                        </a:solidFill>
                        <a:effectLst/>
                        <a:latin typeface="Georgia" pitchFamily="18" charset="0"/>
                      </a:endParaRPr>
                    </a:p>
                  </a:txBody>
                  <a:tcPr marL="9525" marR="9525" marT="95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000" b="1" i="0" u="none" strike="noStrike" dirty="0" smtClean="0">
                          <a:solidFill>
                            <a:schemeClr val="bg1"/>
                          </a:solidFill>
                          <a:effectLst/>
                          <a:latin typeface="Georgia" pitchFamily="18" charset="0"/>
                        </a:rPr>
                        <a:t>МБ</a:t>
                      </a:r>
                      <a:endParaRPr lang="ru-RU" sz="1000" b="1" i="0" u="none" strike="noStrike" dirty="0">
                        <a:solidFill>
                          <a:schemeClr val="bg1"/>
                        </a:solidFill>
                        <a:effectLst/>
                        <a:latin typeface="Georgia" pitchFamily="18" charset="0"/>
                      </a:endParaRPr>
                    </a:p>
                  </a:txBody>
                  <a:tcPr marL="9525" marR="9525" marT="95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000" b="1" i="0" u="none" strike="noStrike" dirty="0" smtClean="0">
                          <a:solidFill>
                            <a:schemeClr val="bg1"/>
                          </a:solidFill>
                          <a:effectLst/>
                          <a:latin typeface="Georgia" pitchFamily="18" charset="0"/>
                        </a:rPr>
                        <a:t>ВБ</a:t>
                      </a:r>
                      <a:endParaRPr lang="ru-RU" sz="1000" b="1" i="0" u="none" strike="noStrike" dirty="0">
                        <a:solidFill>
                          <a:schemeClr val="bg1"/>
                        </a:solidFill>
                        <a:effectLst/>
                        <a:latin typeface="Georgia" pitchFamily="18" charset="0"/>
                      </a:endParaRPr>
                    </a:p>
                  </a:txBody>
                  <a:tcPr marL="9525" marR="9525" marT="95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7867">
                <a:tc>
                  <a:txBody>
                    <a:bodyPr/>
                    <a:lstStyle/>
                    <a:p>
                      <a:pPr algn="l" fontAlgn="b"/>
                      <a:r>
                        <a:rPr lang="ru-RU" sz="1000" b="1" i="0" u="none" strike="noStrike" dirty="0" smtClean="0">
                          <a:solidFill>
                            <a:schemeClr val="bg1"/>
                          </a:solidFill>
                          <a:effectLst/>
                          <a:latin typeface="Georgia" pitchFamily="18" charset="0"/>
                        </a:rPr>
                        <a:t>2015</a:t>
                      </a:r>
                      <a:endParaRPr lang="ru-RU" sz="1000" b="1" i="0" u="none" strike="noStrike" dirty="0">
                        <a:solidFill>
                          <a:schemeClr val="bg1"/>
                        </a:solidFill>
                        <a:effectLst/>
                        <a:latin typeface="Georgia" pitchFamily="18" charset="0"/>
                      </a:endParaRPr>
                    </a:p>
                  </a:txBody>
                  <a:tcPr marL="9525" marR="9525" marT="95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000" b="1" i="0" u="none" strike="noStrike" dirty="0" smtClean="0">
                          <a:solidFill>
                            <a:schemeClr val="bg1"/>
                          </a:solidFill>
                          <a:effectLst/>
                          <a:latin typeface="Georgia" pitchFamily="18" charset="0"/>
                        </a:rPr>
                        <a:t>10523,7</a:t>
                      </a:r>
                      <a:endParaRPr lang="ru-RU" sz="1000" b="1" i="0" u="none" strike="noStrike" dirty="0">
                        <a:solidFill>
                          <a:schemeClr val="bg1"/>
                        </a:solidFill>
                        <a:effectLst/>
                        <a:latin typeface="Georgia" pitchFamily="18" charset="0"/>
                      </a:endParaRPr>
                    </a:p>
                  </a:txBody>
                  <a:tcPr marL="9525" marR="9525" marT="95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000" b="1" i="0" u="none" strike="noStrike" dirty="0" smtClean="0">
                          <a:solidFill>
                            <a:schemeClr val="bg1"/>
                          </a:solidFill>
                          <a:effectLst/>
                          <a:latin typeface="Georgia" pitchFamily="18" charset="0"/>
                        </a:rPr>
                        <a:t>2958,8</a:t>
                      </a:r>
                      <a:endParaRPr lang="ru-RU" sz="1000" b="1" i="0" u="none" strike="noStrike" dirty="0">
                        <a:solidFill>
                          <a:schemeClr val="bg1"/>
                        </a:solidFill>
                        <a:effectLst/>
                        <a:latin typeface="Georgia" pitchFamily="18" charset="0"/>
                      </a:endParaRPr>
                    </a:p>
                  </a:txBody>
                  <a:tcPr marL="9525" marR="9525" marT="95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000" b="1" i="0" u="none" strike="noStrike" dirty="0" smtClean="0">
                          <a:solidFill>
                            <a:schemeClr val="bg1"/>
                          </a:solidFill>
                          <a:effectLst/>
                          <a:latin typeface="Georgia" pitchFamily="18" charset="0"/>
                        </a:rPr>
                        <a:t>4438,4</a:t>
                      </a:r>
                      <a:endParaRPr lang="ru-RU" sz="1000" b="1" i="0" u="none" strike="noStrike" dirty="0">
                        <a:solidFill>
                          <a:schemeClr val="bg1"/>
                        </a:solidFill>
                        <a:effectLst/>
                        <a:latin typeface="Georgia" pitchFamily="18" charset="0"/>
                      </a:endParaRPr>
                    </a:p>
                  </a:txBody>
                  <a:tcPr marL="9525" marR="9525" marT="95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000" b="1" i="0" u="none" strike="noStrike" dirty="0" smtClean="0">
                          <a:solidFill>
                            <a:schemeClr val="bg1"/>
                          </a:solidFill>
                          <a:effectLst/>
                          <a:latin typeface="Georgia" pitchFamily="18" charset="0"/>
                        </a:rPr>
                        <a:t>443,8</a:t>
                      </a:r>
                      <a:endParaRPr lang="ru-RU" sz="1000" b="1" i="0" u="none" strike="noStrike" dirty="0">
                        <a:solidFill>
                          <a:schemeClr val="bg1"/>
                        </a:solidFill>
                        <a:effectLst/>
                        <a:latin typeface="Georgia" pitchFamily="18" charset="0"/>
                      </a:endParaRPr>
                    </a:p>
                  </a:txBody>
                  <a:tcPr marL="9525" marR="9525" marT="95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000" b="1" i="0" u="none" strike="noStrike" dirty="0" smtClean="0">
                          <a:solidFill>
                            <a:schemeClr val="bg1"/>
                          </a:solidFill>
                          <a:effectLst/>
                          <a:latin typeface="Georgia" pitchFamily="18" charset="0"/>
                        </a:rPr>
                        <a:t>2682,7</a:t>
                      </a:r>
                      <a:endParaRPr lang="ru-RU" sz="1000" b="1" i="0" u="none" strike="noStrike" dirty="0">
                        <a:solidFill>
                          <a:schemeClr val="bg1"/>
                        </a:solidFill>
                        <a:effectLst/>
                        <a:latin typeface="Georgia" pitchFamily="18" charset="0"/>
                      </a:endParaRPr>
                    </a:p>
                  </a:txBody>
                  <a:tcPr marL="9525" marR="9525" marT="95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1883">
                <a:tc>
                  <a:txBody>
                    <a:bodyPr/>
                    <a:lstStyle/>
                    <a:p>
                      <a:pPr algn="l" fontAlgn="b"/>
                      <a:r>
                        <a:rPr lang="ru-RU" sz="1000" b="1" i="0" u="none" strike="noStrike" dirty="0" smtClean="0">
                          <a:solidFill>
                            <a:schemeClr val="bg1"/>
                          </a:solidFill>
                          <a:effectLst/>
                          <a:latin typeface="Georgia" pitchFamily="18" charset="0"/>
                        </a:rPr>
                        <a:t>2016</a:t>
                      </a:r>
                      <a:endParaRPr lang="ru-RU" sz="1000" b="1" i="0" u="none" strike="noStrike" dirty="0">
                        <a:solidFill>
                          <a:schemeClr val="bg1"/>
                        </a:solidFill>
                        <a:effectLst/>
                        <a:latin typeface="Georgia" pitchFamily="18" charset="0"/>
                      </a:endParaRPr>
                    </a:p>
                  </a:txBody>
                  <a:tcPr marL="9525" marR="9525" marT="95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000" b="1" i="0" u="none" strike="noStrike" dirty="0" smtClean="0">
                          <a:solidFill>
                            <a:schemeClr val="bg1"/>
                          </a:solidFill>
                          <a:effectLst/>
                          <a:latin typeface="Georgia" pitchFamily="18" charset="0"/>
                        </a:rPr>
                        <a:t>11365,6</a:t>
                      </a:r>
                      <a:endParaRPr lang="ru-RU" sz="1000" b="1" i="0" u="none" strike="noStrike" dirty="0">
                        <a:solidFill>
                          <a:schemeClr val="bg1"/>
                        </a:solidFill>
                        <a:effectLst/>
                        <a:latin typeface="Georgia" pitchFamily="18" charset="0"/>
                      </a:endParaRPr>
                    </a:p>
                  </a:txBody>
                  <a:tcPr marL="9525" marR="9525" marT="95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000" b="1" i="0" u="none" strike="noStrike" dirty="0" smtClean="0">
                          <a:solidFill>
                            <a:schemeClr val="bg1"/>
                          </a:solidFill>
                          <a:effectLst/>
                          <a:latin typeface="Georgia" pitchFamily="18" charset="0"/>
                        </a:rPr>
                        <a:t>3195,5</a:t>
                      </a:r>
                      <a:endParaRPr lang="ru-RU" sz="1000" b="1" i="0" u="none" strike="noStrike" dirty="0">
                        <a:solidFill>
                          <a:schemeClr val="bg1"/>
                        </a:solidFill>
                        <a:effectLst/>
                        <a:latin typeface="Georgia" pitchFamily="18" charset="0"/>
                      </a:endParaRPr>
                    </a:p>
                  </a:txBody>
                  <a:tcPr marL="9525" marR="9525" marT="95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000" b="1" i="0" u="none" strike="noStrike" dirty="0" smtClean="0">
                          <a:solidFill>
                            <a:schemeClr val="bg1"/>
                          </a:solidFill>
                          <a:effectLst/>
                          <a:latin typeface="Georgia" pitchFamily="18" charset="0"/>
                        </a:rPr>
                        <a:t>4793,5</a:t>
                      </a:r>
                      <a:endParaRPr lang="ru-RU" sz="1000" b="1" i="0" u="none" strike="noStrike" dirty="0">
                        <a:solidFill>
                          <a:schemeClr val="bg1"/>
                        </a:solidFill>
                        <a:effectLst/>
                        <a:latin typeface="Georgia" pitchFamily="18" charset="0"/>
                      </a:endParaRPr>
                    </a:p>
                  </a:txBody>
                  <a:tcPr marL="9525" marR="9525" marT="95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000" b="1" i="0" u="none" strike="noStrike" dirty="0" smtClean="0">
                          <a:solidFill>
                            <a:schemeClr val="bg1"/>
                          </a:solidFill>
                          <a:effectLst/>
                          <a:latin typeface="Georgia" pitchFamily="18" charset="0"/>
                        </a:rPr>
                        <a:t>479,3</a:t>
                      </a:r>
                      <a:endParaRPr lang="ru-RU" sz="1000" b="1" i="0" u="none" strike="noStrike" dirty="0">
                        <a:solidFill>
                          <a:schemeClr val="bg1"/>
                        </a:solidFill>
                        <a:effectLst/>
                        <a:latin typeface="Georgia" pitchFamily="18" charset="0"/>
                      </a:endParaRPr>
                    </a:p>
                  </a:txBody>
                  <a:tcPr marL="9525" marR="9525" marT="95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000" b="1" i="0" u="none" strike="noStrike" dirty="0" smtClean="0">
                          <a:solidFill>
                            <a:schemeClr val="bg1"/>
                          </a:solidFill>
                          <a:effectLst/>
                          <a:latin typeface="Georgia" pitchFamily="18" charset="0"/>
                        </a:rPr>
                        <a:t>2897,3</a:t>
                      </a:r>
                      <a:endParaRPr lang="ru-RU" sz="1000" b="1" i="0" u="none" strike="noStrike" dirty="0">
                        <a:solidFill>
                          <a:schemeClr val="bg1"/>
                        </a:solidFill>
                        <a:effectLst/>
                        <a:latin typeface="Georgia" pitchFamily="18" charset="0"/>
                      </a:endParaRPr>
                    </a:p>
                  </a:txBody>
                  <a:tcPr marL="9525" marR="9525" marT="95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1883">
                <a:tc>
                  <a:txBody>
                    <a:bodyPr/>
                    <a:lstStyle/>
                    <a:p>
                      <a:pPr algn="l" fontAlgn="b"/>
                      <a:r>
                        <a:rPr lang="ru-RU" sz="1000" b="1" i="0" u="none" strike="noStrike" dirty="0" smtClean="0">
                          <a:solidFill>
                            <a:schemeClr val="bg1"/>
                          </a:solidFill>
                          <a:effectLst/>
                          <a:latin typeface="Georgia" pitchFamily="18" charset="0"/>
                        </a:rPr>
                        <a:t>2017</a:t>
                      </a:r>
                      <a:endParaRPr lang="ru-RU" sz="1000" b="1" i="0" u="none" strike="noStrike" dirty="0">
                        <a:solidFill>
                          <a:schemeClr val="bg1"/>
                        </a:solidFill>
                        <a:effectLst/>
                        <a:latin typeface="Georgia" pitchFamily="18" charset="0"/>
                      </a:endParaRPr>
                    </a:p>
                  </a:txBody>
                  <a:tcPr marL="9525" marR="9525" marT="95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000" b="1" i="0" u="none" strike="noStrike" dirty="0" smtClean="0">
                          <a:solidFill>
                            <a:schemeClr val="bg1"/>
                          </a:solidFill>
                          <a:effectLst/>
                          <a:latin typeface="Georgia" pitchFamily="18" charset="0"/>
                        </a:rPr>
                        <a:t>11365,6</a:t>
                      </a:r>
                      <a:endParaRPr lang="ru-RU" sz="1000" b="1" i="0" u="none" strike="noStrike" dirty="0">
                        <a:solidFill>
                          <a:schemeClr val="bg1"/>
                        </a:solidFill>
                        <a:effectLst/>
                        <a:latin typeface="Georgia" pitchFamily="18" charset="0"/>
                      </a:endParaRPr>
                    </a:p>
                  </a:txBody>
                  <a:tcPr marL="9525" marR="9525" marT="95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000" b="1" i="0" u="none" strike="noStrike" dirty="0" smtClean="0">
                          <a:solidFill>
                            <a:schemeClr val="bg1"/>
                          </a:solidFill>
                          <a:effectLst/>
                          <a:latin typeface="Georgia" pitchFamily="18" charset="0"/>
                        </a:rPr>
                        <a:t>3135,5</a:t>
                      </a:r>
                      <a:endParaRPr lang="ru-RU" sz="1000" b="1" i="0" u="none" strike="noStrike" dirty="0">
                        <a:solidFill>
                          <a:schemeClr val="bg1"/>
                        </a:solidFill>
                        <a:effectLst/>
                        <a:latin typeface="Georgia" pitchFamily="18" charset="0"/>
                      </a:endParaRPr>
                    </a:p>
                  </a:txBody>
                  <a:tcPr marL="9525" marR="9525" marT="95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000" b="1" i="0" u="none" strike="noStrike" dirty="0" smtClean="0">
                          <a:solidFill>
                            <a:schemeClr val="bg1"/>
                          </a:solidFill>
                          <a:effectLst/>
                          <a:latin typeface="Georgia" pitchFamily="18" charset="0"/>
                        </a:rPr>
                        <a:t>4793,5</a:t>
                      </a:r>
                      <a:endParaRPr lang="ru-RU" sz="1000" b="1" i="0" u="none" strike="noStrike" dirty="0">
                        <a:solidFill>
                          <a:schemeClr val="bg1"/>
                        </a:solidFill>
                        <a:effectLst/>
                        <a:latin typeface="Georgia" pitchFamily="18" charset="0"/>
                      </a:endParaRPr>
                    </a:p>
                  </a:txBody>
                  <a:tcPr marL="9525" marR="9525" marT="95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000" b="1" i="0" u="none" strike="noStrike" dirty="0" smtClean="0">
                          <a:solidFill>
                            <a:schemeClr val="bg1"/>
                          </a:solidFill>
                          <a:effectLst/>
                          <a:latin typeface="Georgia" pitchFamily="18" charset="0"/>
                        </a:rPr>
                        <a:t>479,3</a:t>
                      </a:r>
                      <a:endParaRPr lang="ru-RU" sz="1000" b="1" i="0" u="none" strike="noStrike" dirty="0">
                        <a:solidFill>
                          <a:schemeClr val="bg1"/>
                        </a:solidFill>
                        <a:effectLst/>
                        <a:latin typeface="Georgia" pitchFamily="18" charset="0"/>
                      </a:endParaRPr>
                    </a:p>
                  </a:txBody>
                  <a:tcPr marL="9525" marR="9525" marT="95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000" b="1" i="0" u="none" strike="noStrike" dirty="0" smtClean="0">
                          <a:solidFill>
                            <a:schemeClr val="bg1"/>
                          </a:solidFill>
                          <a:effectLst/>
                          <a:latin typeface="Georgia" pitchFamily="18" charset="0"/>
                        </a:rPr>
                        <a:t>2897,3</a:t>
                      </a:r>
                      <a:endParaRPr lang="ru-RU" sz="1000" b="1" i="0" u="none" strike="noStrike" dirty="0">
                        <a:solidFill>
                          <a:schemeClr val="bg1"/>
                        </a:solidFill>
                        <a:effectLst/>
                        <a:latin typeface="Georgia" pitchFamily="18" charset="0"/>
                      </a:endParaRPr>
                    </a:p>
                  </a:txBody>
                  <a:tcPr marL="9525" marR="9525" marT="95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graphicFrame>
        <p:nvGraphicFramePr>
          <p:cNvPr id="9" name="Таблица 8"/>
          <p:cNvGraphicFramePr>
            <a:graphicFrameLocks noGrp="1"/>
          </p:cNvGraphicFramePr>
          <p:nvPr/>
        </p:nvGraphicFramePr>
        <p:xfrm>
          <a:off x="5040313" y="4976813"/>
          <a:ext cx="3744912" cy="973137"/>
        </p:xfrm>
        <a:graphic>
          <a:graphicData uri="http://schemas.openxmlformats.org/drawingml/2006/table">
            <a:tbl>
              <a:tblPr/>
              <a:tblGrid>
                <a:gridCol w="680893"/>
                <a:gridCol w="614990"/>
                <a:gridCol w="648591"/>
                <a:gridCol w="612149"/>
                <a:gridCol w="612149"/>
                <a:gridCol w="576140"/>
              </a:tblGrid>
              <a:tr h="288337">
                <a:tc>
                  <a:txBody>
                    <a:bodyPr/>
                    <a:lstStyle/>
                    <a:p>
                      <a:pPr algn="l" fontAlgn="b"/>
                      <a:endParaRPr lang="ru-RU" sz="1000" b="1" i="0" u="none" strike="noStrike" dirty="0">
                        <a:solidFill>
                          <a:schemeClr val="bg1"/>
                        </a:solidFill>
                        <a:effectLst/>
                        <a:latin typeface="Georgia" pitchFamily="18" charset="0"/>
                      </a:endParaRPr>
                    </a:p>
                  </a:txBody>
                  <a:tcPr marL="9526" marR="9526" marT="95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000" b="1" i="0" u="none" strike="noStrike" dirty="0" smtClean="0">
                          <a:solidFill>
                            <a:schemeClr val="bg1"/>
                          </a:solidFill>
                          <a:effectLst/>
                          <a:latin typeface="Georgia" pitchFamily="18" charset="0"/>
                        </a:rPr>
                        <a:t>Всего</a:t>
                      </a:r>
                      <a:endParaRPr lang="ru-RU" sz="1000" b="1" i="0" u="none" strike="noStrike" dirty="0">
                        <a:solidFill>
                          <a:schemeClr val="bg1"/>
                        </a:solidFill>
                        <a:effectLst/>
                        <a:latin typeface="Georgia" pitchFamily="18" charset="0"/>
                      </a:endParaRPr>
                    </a:p>
                  </a:txBody>
                  <a:tcPr marL="9526" marR="9526" marT="95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000" b="1" i="0" u="none" strike="noStrike" dirty="0" smtClean="0">
                          <a:solidFill>
                            <a:schemeClr val="bg1"/>
                          </a:solidFill>
                          <a:effectLst/>
                          <a:latin typeface="Georgia" pitchFamily="18" charset="0"/>
                        </a:rPr>
                        <a:t>ФБ</a:t>
                      </a:r>
                      <a:endParaRPr lang="ru-RU" sz="1000" b="1" i="0" u="none" strike="noStrike" dirty="0">
                        <a:solidFill>
                          <a:schemeClr val="bg1"/>
                        </a:solidFill>
                        <a:effectLst/>
                        <a:latin typeface="Georgia" pitchFamily="18" charset="0"/>
                      </a:endParaRPr>
                    </a:p>
                  </a:txBody>
                  <a:tcPr marL="9526" marR="9526" marT="95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000" b="1" i="0" u="none" strike="noStrike" dirty="0" smtClean="0">
                          <a:solidFill>
                            <a:schemeClr val="bg1"/>
                          </a:solidFill>
                          <a:effectLst/>
                          <a:latin typeface="Georgia" pitchFamily="18" charset="0"/>
                        </a:rPr>
                        <a:t>ОБ</a:t>
                      </a:r>
                      <a:endParaRPr lang="ru-RU" sz="1000" b="1" i="0" u="none" strike="noStrike" dirty="0">
                        <a:solidFill>
                          <a:schemeClr val="bg1"/>
                        </a:solidFill>
                        <a:effectLst/>
                        <a:latin typeface="Georgia" pitchFamily="18" charset="0"/>
                      </a:endParaRPr>
                    </a:p>
                  </a:txBody>
                  <a:tcPr marL="9526" marR="9526" marT="95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000" b="1" i="0" u="none" strike="noStrike" dirty="0" smtClean="0">
                          <a:solidFill>
                            <a:schemeClr val="bg1"/>
                          </a:solidFill>
                          <a:effectLst/>
                          <a:latin typeface="Georgia" pitchFamily="18" charset="0"/>
                        </a:rPr>
                        <a:t>МБ</a:t>
                      </a:r>
                      <a:endParaRPr lang="ru-RU" sz="1000" b="1" i="0" u="none" strike="noStrike" dirty="0">
                        <a:solidFill>
                          <a:schemeClr val="bg1"/>
                        </a:solidFill>
                        <a:effectLst/>
                        <a:latin typeface="Georgia" pitchFamily="18" charset="0"/>
                      </a:endParaRPr>
                    </a:p>
                  </a:txBody>
                  <a:tcPr marL="9526" marR="9526" marT="95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000" b="1" i="0" u="none" strike="noStrike" dirty="0" smtClean="0">
                          <a:solidFill>
                            <a:schemeClr val="bg1"/>
                          </a:solidFill>
                          <a:effectLst/>
                          <a:latin typeface="Georgia" pitchFamily="18" charset="0"/>
                        </a:rPr>
                        <a:t>ВБ</a:t>
                      </a:r>
                      <a:endParaRPr lang="ru-RU" sz="1000" b="1" i="0" u="none" strike="noStrike" dirty="0">
                        <a:solidFill>
                          <a:schemeClr val="bg1"/>
                        </a:solidFill>
                        <a:effectLst/>
                        <a:latin typeface="Georgia" pitchFamily="18" charset="0"/>
                      </a:endParaRPr>
                    </a:p>
                  </a:txBody>
                  <a:tcPr marL="9526" marR="9526" marT="95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2295">
                <a:tc>
                  <a:txBody>
                    <a:bodyPr/>
                    <a:lstStyle/>
                    <a:p>
                      <a:pPr algn="l" fontAlgn="b"/>
                      <a:r>
                        <a:rPr lang="ru-RU" sz="1000" b="1" i="0" u="none" strike="noStrike" dirty="0" smtClean="0">
                          <a:solidFill>
                            <a:schemeClr val="bg1"/>
                          </a:solidFill>
                          <a:effectLst/>
                          <a:latin typeface="Georgia" pitchFamily="18" charset="0"/>
                        </a:rPr>
                        <a:t>2015</a:t>
                      </a:r>
                      <a:endParaRPr lang="ru-RU" sz="1000" b="1" i="0" u="none" strike="noStrike" dirty="0">
                        <a:solidFill>
                          <a:schemeClr val="bg1"/>
                        </a:solidFill>
                        <a:effectLst/>
                        <a:latin typeface="Georgia" pitchFamily="18" charset="0"/>
                      </a:endParaRPr>
                    </a:p>
                  </a:txBody>
                  <a:tcPr marL="9526" marR="9526" marT="95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000" b="1" i="0" u="none" strike="noStrike" dirty="0" smtClean="0">
                          <a:solidFill>
                            <a:schemeClr val="bg1"/>
                          </a:solidFill>
                          <a:effectLst/>
                          <a:latin typeface="Georgia" pitchFamily="18" charset="0"/>
                        </a:rPr>
                        <a:t>35880,4</a:t>
                      </a:r>
                      <a:endParaRPr lang="ru-RU" sz="1000" b="1" i="0" u="none" strike="noStrike" dirty="0">
                        <a:solidFill>
                          <a:schemeClr val="bg1"/>
                        </a:solidFill>
                        <a:effectLst/>
                        <a:latin typeface="Georgia" pitchFamily="18" charset="0"/>
                      </a:endParaRPr>
                    </a:p>
                  </a:txBody>
                  <a:tcPr marL="9526" marR="9526" marT="95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000" b="1" i="0" u="none" strike="noStrike" dirty="0" smtClean="0">
                          <a:solidFill>
                            <a:schemeClr val="bg1"/>
                          </a:solidFill>
                          <a:effectLst/>
                          <a:latin typeface="Georgia" pitchFamily="18" charset="0"/>
                        </a:rPr>
                        <a:t>6650,0</a:t>
                      </a:r>
                      <a:endParaRPr lang="ru-RU" sz="1000" b="1" i="0" u="none" strike="noStrike" dirty="0">
                        <a:solidFill>
                          <a:schemeClr val="bg1"/>
                        </a:solidFill>
                        <a:effectLst/>
                        <a:latin typeface="Georgia" pitchFamily="18" charset="0"/>
                      </a:endParaRPr>
                    </a:p>
                  </a:txBody>
                  <a:tcPr marL="9526" marR="9526" marT="95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000" b="1" i="0" u="none" strike="noStrike" dirty="0" smtClean="0">
                          <a:solidFill>
                            <a:schemeClr val="bg1"/>
                          </a:solidFill>
                          <a:effectLst/>
                          <a:latin typeface="Georgia" pitchFamily="18" charset="0"/>
                        </a:rPr>
                        <a:t>16113,2</a:t>
                      </a:r>
                      <a:endParaRPr lang="ru-RU" sz="1000" b="1" i="0" u="none" strike="noStrike" dirty="0">
                        <a:solidFill>
                          <a:schemeClr val="bg1"/>
                        </a:solidFill>
                        <a:effectLst/>
                        <a:latin typeface="Georgia" pitchFamily="18" charset="0"/>
                      </a:endParaRPr>
                    </a:p>
                  </a:txBody>
                  <a:tcPr marL="9526" marR="9526" marT="95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000" b="1" i="0" u="none" strike="noStrike" dirty="0" smtClean="0">
                          <a:solidFill>
                            <a:schemeClr val="bg1"/>
                          </a:solidFill>
                          <a:effectLst/>
                          <a:latin typeface="Georgia" pitchFamily="18" charset="0"/>
                        </a:rPr>
                        <a:t>1611,4</a:t>
                      </a:r>
                      <a:endParaRPr lang="ru-RU" sz="1000" b="1" i="0" u="none" strike="noStrike" dirty="0">
                        <a:solidFill>
                          <a:schemeClr val="bg1"/>
                        </a:solidFill>
                        <a:effectLst/>
                        <a:latin typeface="Georgia" pitchFamily="18" charset="0"/>
                      </a:endParaRPr>
                    </a:p>
                  </a:txBody>
                  <a:tcPr marL="9526" marR="9526" marT="95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000" b="1" i="0" u="none" strike="noStrike" dirty="0" smtClean="0">
                          <a:solidFill>
                            <a:schemeClr val="bg1"/>
                          </a:solidFill>
                          <a:effectLst/>
                          <a:latin typeface="Georgia" pitchFamily="18" charset="0"/>
                        </a:rPr>
                        <a:t>11505,8</a:t>
                      </a:r>
                      <a:endParaRPr lang="ru-RU" sz="1000" b="1" i="0" u="none" strike="noStrike" dirty="0">
                        <a:solidFill>
                          <a:schemeClr val="bg1"/>
                        </a:solidFill>
                        <a:effectLst/>
                        <a:latin typeface="Georgia" pitchFamily="18" charset="0"/>
                      </a:endParaRPr>
                    </a:p>
                  </a:txBody>
                  <a:tcPr marL="9526" marR="9526" marT="95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6253">
                <a:tc>
                  <a:txBody>
                    <a:bodyPr/>
                    <a:lstStyle/>
                    <a:p>
                      <a:pPr algn="l" fontAlgn="b"/>
                      <a:r>
                        <a:rPr lang="ru-RU" sz="1000" b="1" i="0" u="none" strike="noStrike" dirty="0" smtClean="0">
                          <a:solidFill>
                            <a:schemeClr val="bg1"/>
                          </a:solidFill>
                          <a:effectLst/>
                          <a:latin typeface="Georgia" pitchFamily="18" charset="0"/>
                        </a:rPr>
                        <a:t>2016</a:t>
                      </a:r>
                      <a:endParaRPr lang="ru-RU" sz="1000" b="1" i="0" u="none" strike="noStrike" dirty="0">
                        <a:solidFill>
                          <a:schemeClr val="bg1"/>
                        </a:solidFill>
                        <a:effectLst/>
                        <a:latin typeface="Georgia" pitchFamily="18" charset="0"/>
                      </a:endParaRPr>
                    </a:p>
                  </a:txBody>
                  <a:tcPr marL="9526" marR="9526" marT="95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000" b="1" i="0" u="none" strike="noStrike" dirty="0" smtClean="0">
                          <a:solidFill>
                            <a:schemeClr val="bg1"/>
                          </a:solidFill>
                          <a:effectLst/>
                          <a:latin typeface="Georgia" pitchFamily="18" charset="0"/>
                        </a:rPr>
                        <a:t>41262,4</a:t>
                      </a:r>
                      <a:endParaRPr lang="ru-RU" sz="1000" b="1" i="0" u="none" strike="noStrike" dirty="0">
                        <a:solidFill>
                          <a:schemeClr val="bg1"/>
                        </a:solidFill>
                        <a:effectLst/>
                        <a:latin typeface="Georgia" pitchFamily="18" charset="0"/>
                      </a:endParaRPr>
                    </a:p>
                  </a:txBody>
                  <a:tcPr marL="9526" marR="9526" marT="95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000" b="1" i="0" u="none" strike="noStrike" dirty="0" smtClean="0">
                          <a:solidFill>
                            <a:schemeClr val="bg1"/>
                          </a:solidFill>
                          <a:effectLst/>
                          <a:latin typeface="Georgia" pitchFamily="18" charset="0"/>
                        </a:rPr>
                        <a:t>7647,5</a:t>
                      </a:r>
                      <a:endParaRPr lang="ru-RU" sz="1000" b="1" i="0" u="none" strike="noStrike" dirty="0">
                        <a:solidFill>
                          <a:schemeClr val="bg1"/>
                        </a:solidFill>
                        <a:effectLst/>
                        <a:latin typeface="Georgia" pitchFamily="18" charset="0"/>
                      </a:endParaRPr>
                    </a:p>
                  </a:txBody>
                  <a:tcPr marL="9526" marR="9526" marT="95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000" b="1" i="0" u="none" strike="noStrike" dirty="0" smtClean="0">
                          <a:solidFill>
                            <a:schemeClr val="bg1"/>
                          </a:solidFill>
                          <a:effectLst/>
                          <a:latin typeface="Georgia" pitchFamily="18" charset="0"/>
                        </a:rPr>
                        <a:t>18530,2</a:t>
                      </a:r>
                      <a:endParaRPr lang="ru-RU" sz="1000" b="1" i="0" u="none" strike="noStrike" dirty="0">
                        <a:solidFill>
                          <a:schemeClr val="bg1"/>
                        </a:solidFill>
                        <a:effectLst/>
                        <a:latin typeface="Georgia" pitchFamily="18" charset="0"/>
                      </a:endParaRPr>
                    </a:p>
                  </a:txBody>
                  <a:tcPr marL="9526" marR="9526" marT="95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000" b="1" i="0" u="none" strike="noStrike" dirty="0" smtClean="0">
                          <a:solidFill>
                            <a:schemeClr val="bg1"/>
                          </a:solidFill>
                          <a:effectLst/>
                          <a:latin typeface="Georgia" pitchFamily="18" charset="0"/>
                        </a:rPr>
                        <a:t>1853,1</a:t>
                      </a:r>
                      <a:endParaRPr lang="ru-RU" sz="1000" b="1" i="0" u="none" strike="noStrike" dirty="0">
                        <a:solidFill>
                          <a:schemeClr val="bg1"/>
                        </a:solidFill>
                        <a:effectLst/>
                        <a:latin typeface="Georgia" pitchFamily="18" charset="0"/>
                      </a:endParaRPr>
                    </a:p>
                  </a:txBody>
                  <a:tcPr marL="9526" marR="9526" marT="95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000" b="1" i="0" u="none" strike="noStrike" dirty="0" smtClean="0">
                          <a:solidFill>
                            <a:schemeClr val="bg1"/>
                          </a:solidFill>
                          <a:effectLst/>
                          <a:latin typeface="Georgia" pitchFamily="18" charset="0"/>
                        </a:rPr>
                        <a:t>13231,6</a:t>
                      </a:r>
                      <a:endParaRPr lang="ru-RU" sz="1000" b="1" i="0" u="none" strike="noStrike" dirty="0">
                        <a:solidFill>
                          <a:schemeClr val="bg1"/>
                        </a:solidFill>
                        <a:effectLst/>
                        <a:latin typeface="Georgia" pitchFamily="18" charset="0"/>
                      </a:endParaRPr>
                    </a:p>
                  </a:txBody>
                  <a:tcPr marL="9526" marR="9526" marT="95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6253">
                <a:tc>
                  <a:txBody>
                    <a:bodyPr/>
                    <a:lstStyle/>
                    <a:p>
                      <a:pPr algn="l" fontAlgn="b"/>
                      <a:r>
                        <a:rPr lang="ru-RU" sz="1000" b="1" i="0" u="none" strike="noStrike" dirty="0" smtClean="0">
                          <a:solidFill>
                            <a:schemeClr val="bg1"/>
                          </a:solidFill>
                          <a:effectLst/>
                          <a:latin typeface="Georgia" pitchFamily="18" charset="0"/>
                        </a:rPr>
                        <a:t>2017</a:t>
                      </a:r>
                      <a:endParaRPr lang="ru-RU" sz="1000" b="1" i="0" u="none" strike="noStrike" dirty="0">
                        <a:solidFill>
                          <a:schemeClr val="bg1"/>
                        </a:solidFill>
                        <a:effectLst/>
                        <a:latin typeface="Georgia" pitchFamily="18" charset="0"/>
                      </a:endParaRPr>
                    </a:p>
                  </a:txBody>
                  <a:tcPr marL="9526" marR="9526" marT="95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000" b="1" i="0" u="none" strike="noStrike" dirty="0" smtClean="0">
                          <a:solidFill>
                            <a:schemeClr val="bg1"/>
                          </a:solidFill>
                          <a:effectLst/>
                          <a:latin typeface="Georgia" pitchFamily="18" charset="0"/>
                        </a:rPr>
                        <a:t>41262,4</a:t>
                      </a:r>
                      <a:endParaRPr lang="ru-RU" sz="1000" b="1" i="0" u="none" strike="noStrike" dirty="0">
                        <a:solidFill>
                          <a:schemeClr val="bg1"/>
                        </a:solidFill>
                        <a:effectLst/>
                        <a:latin typeface="Georgia" pitchFamily="18" charset="0"/>
                      </a:endParaRPr>
                    </a:p>
                  </a:txBody>
                  <a:tcPr marL="9526" marR="9526" marT="95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000" b="1" i="0" u="none" strike="noStrike" dirty="0" smtClean="0">
                          <a:solidFill>
                            <a:schemeClr val="bg1"/>
                          </a:solidFill>
                          <a:effectLst/>
                          <a:latin typeface="Georgia" pitchFamily="18" charset="0"/>
                        </a:rPr>
                        <a:t>7647,5</a:t>
                      </a:r>
                      <a:endParaRPr lang="ru-RU" sz="1000" b="1" i="0" u="none" strike="noStrike" dirty="0">
                        <a:solidFill>
                          <a:schemeClr val="bg1"/>
                        </a:solidFill>
                        <a:effectLst/>
                        <a:latin typeface="Georgia" pitchFamily="18" charset="0"/>
                      </a:endParaRPr>
                    </a:p>
                  </a:txBody>
                  <a:tcPr marL="9526" marR="9526" marT="95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000" b="1" i="0" u="none" strike="noStrike" dirty="0" smtClean="0">
                          <a:solidFill>
                            <a:schemeClr val="bg1"/>
                          </a:solidFill>
                          <a:effectLst/>
                          <a:latin typeface="Georgia" pitchFamily="18" charset="0"/>
                        </a:rPr>
                        <a:t>18530,2</a:t>
                      </a:r>
                      <a:endParaRPr lang="ru-RU" sz="1000" b="1" i="0" u="none" strike="noStrike" dirty="0">
                        <a:solidFill>
                          <a:schemeClr val="bg1"/>
                        </a:solidFill>
                        <a:effectLst/>
                        <a:latin typeface="Georgia" pitchFamily="18" charset="0"/>
                      </a:endParaRPr>
                    </a:p>
                  </a:txBody>
                  <a:tcPr marL="9526" marR="9526" marT="95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000" b="1" i="0" u="none" strike="noStrike" dirty="0" smtClean="0">
                          <a:solidFill>
                            <a:schemeClr val="bg1"/>
                          </a:solidFill>
                          <a:effectLst/>
                          <a:latin typeface="Georgia" pitchFamily="18" charset="0"/>
                        </a:rPr>
                        <a:t>1853,1</a:t>
                      </a:r>
                      <a:endParaRPr lang="ru-RU" sz="1000" b="1" i="0" u="none" strike="noStrike" dirty="0">
                        <a:solidFill>
                          <a:schemeClr val="bg1"/>
                        </a:solidFill>
                        <a:effectLst/>
                        <a:latin typeface="Georgia" pitchFamily="18" charset="0"/>
                      </a:endParaRPr>
                    </a:p>
                  </a:txBody>
                  <a:tcPr marL="9526" marR="9526" marT="95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000" b="1" i="0" u="none" strike="noStrike" dirty="0" smtClean="0">
                          <a:solidFill>
                            <a:schemeClr val="bg1"/>
                          </a:solidFill>
                          <a:effectLst/>
                          <a:latin typeface="Georgia" pitchFamily="18" charset="0"/>
                        </a:rPr>
                        <a:t>13231,6</a:t>
                      </a:r>
                      <a:endParaRPr lang="ru-RU" sz="1000" b="1" i="0" u="none" strike="noStrike" dirty="0">
                        <a:solidFill>
                          <a:schemeClr val="bg1"/>
                        </a:solidFill>
                        <a:effectLst/>
                        <a:latin typeface="Georgia" pitchFamily="18" charset="0"/>
                      </a:endParaRPr>
                    </a:p>
                  </a:txBody>
                  <a:tcPr marL="9526" marR="9526" marT="95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2"/>
          <p:cNvSpPr>
            <a:spLocks noGrp="1" noChangeArrowheads="1"/>
          </p:cNvSpPr>
          <p:nvPr>
            <p:ph type="title" idx="4294967295"/>
          </p:nvPr>
        </p:nvSpPr>
        <p:spPr>
          <a:xfrm>
            <a:off x="468313" y="317500"/>
            <a:ext cx="8229600" cy="466725"/>
          </a:xfrm>
        </p:spPr>
        <p:txBody>
          <a:bodyPr/>
          <a:lstStyle/>
          <a:p>
            <a:pPr eaLnBrk="1" hangingPunct="1"/>
            <a:r>
              <a:rPr lang="ru-RU" sz="2000" b="1" smtClean="0">
                <a:solidFill>
                  <a:srgbClr val="000099"/>
                </a:solidFill>
                <a:latin typeface="Times New Roman" pitchFamily="18" charset="0"/>
              </a:rPr>
              <a:t>Бюджет Ирбитского МО на 2015 год </a:t>
            </a:r>
            <a:br>
              <a:rPr lang="ru-RU" sz="2000" b="1" smtClean="0">
                <a:solidFill>
                  <a:srgbClr val="000099"/>
                </a:solidFill>
                <a:latin typeface="Times New Roman" pitchFamily="18" charset="0"/>
              </a:rPr>
            </a:br>
            <a:r>
              <a:rPr lang="ru-RU" sz="2000" b="1" smtClean="0">
                <a:solidFill>
                  <a:srgbClr val="000099"/>
                </a:solidFill>
                <a:latin typeface="Times New Roman" pitchFamily="18" charset="0"/>
              </a:rPr>
              <a:t>и плановый период 2016-2017 годы</a:t>
            </a:r>
            <a:endParaRPr lang="ru-RU" sz="1400" b="1" i="1" smtClean="0">
              <a:solidFill>
                <a:srgbClr val="000099"/>
              </a:solidFill>
              <a:latin typeface="Times New Roman" pitchFamily="18" charset="0"/>
            </a:endParaRPr>
          </a:p>
        </p:txBody>
      </p:sp>
      <p:sp>
        <p:nvSpPr>
          <p:cNvPr id="38914" name="Скругленный прямоугольник 34"/>
          <p:cNvSpPr>
            <a:spLocks noChangeArrowheads="1"/>
          </p:cNvSpPr>
          <p:nvPr/>
        </p:nvSpPr>
        <p:spPr bwMode="auto">
          <a:xfrm>
            <a:off x="827088" y="908050"/>
            <a:ext cx="7524750" cy="1657350"/>
          </a:xfrm>
          <a:prstGeom prst="roundRect">
            <a:avLst>
              <a:gd name="adj" fmla="val 16667"/>
            </a:avLst>
          </a:prstGeom>
          <a:gradFill rotWithShape="0">
            <a:gsLst>
              <a:gs pos="0">
                <a:srgbClr val="CCFFCC"/>
              </a:gs>
              <a:gs pos="100000">
                <a:srgbClr val="F6FFF6"/>
              </a:gs>
            </a:gsLst>
            <a:path path="shape">
              <a:fillToRect l="50000" t="50000" r="50000" b="50000"/>
            </a:path>
          </a:gradFill>
          <a:ln w="9525" algn="ctr">
            <a:solidFill>
              <a:srgbClr val="669900"/>
            </a:solidFill>
            <a:round/>
            <a:headEnd/>
            <a:tailEnd/>
          </a:ln>
        </p:spPr>
        <p:txBody>
          <a:bodyPr/>
          <a:lstStyle/>
          <a:p>
            <a:pPr algn="ctr">
              <a:spcBef>
                <a:spcPct val="20000"/>
              </a:spcBef>
              <a:spcAft>
                <a:spcPts val="100"/>
              </a:spcAft>
              <a:buFont typeface="StarSymbol"/>
              <a:buNone/>
            </a:pPr>
            <a:r>
              <a:rPr lang="ru-RU" b="1">
                <a:solidFill>
                  <a:srgbClr val="00602B"/>
                </a:solidFill>
                <a:latin typeface="Times New Roman" pitchFamily="18" charset="0"/>
              </a:rPr>
              <a:t>Подпрограмма 3. «Поддержка организаций и малых форм хозяйствования агропромышленного комплекса Ирбитского района»</a:t>
            </a:r>
          </a:p>
          <a:p>
            <a:pPr>
              <a:spcBef>
                <a:spcPct val="20000"/>
              </a:spcBef>
              <a:spcAft>
                <a:spcPts val="100"/>
              </a:spcAft>
              <a:buFont typeface="StarSymbol"/>
              <a:buNone/>
            </a:pPr>
            <a:r>
              <a:rPr lang="ru-RU" sz="1400" b="1">
                <a:latin typeface="Times New Roman" pitchFamily="18" charset="0"/>
              </a:rPr>
              <a:t>Задача: Проведение мероприятий по поощрению и популяризации достижений в сельском развитии Ирбитского МО</a:t>
            </a:r>
            <a:r>
              <a:rPr lang="ru-RU" sz="1400">
                <a:latin typeface="Times New Roman" pitchFamily="18" charset="0"/>
              </a:rPr>
              <a:t> </a:t>
            </a:r>
          </a:p>
        </p:txBody>
      </p:sp>
      <p:sp>
        <p:nvSpPr>
          <p:cNvPr id="38915" name="Oval 4"/>
          <p:cNvSpPr>
            <a:spLocks noChangeArrowheads="1"/>
          </p:cNvSpPr>
          <p:nvPr/>
        </p:nvSpPr>
        <p:spPr bwMode="auto">
          <a:xfrm>
            <a:off x="3527425" y="2816225"/>
            <a:ext cx="2124075" cy="1044575"/>
          </a:xfrm>
          <a:prstGeom prst="ellipse">
            <a:avLst/>
          </a:prstGeom>
          <a:gradFill rotWithShape="1">
            <a:gsLst>
              <a:gs pos="0">
                <a:srgbClr val="33CCCC"/>
              </a:gs>
              <a:gs pos="100000">
                <a:srgbClr val="FFFFFF"/>
              </a:gs>
            </a:gsLst>
            <a:lin ang="5400000" scaled="1"/>
          </a:gradFill>
          <a:ln w="9525">
            <a:noFill/>
            <a:round/>
            <a:headEnd/>
            <a:tailEnd/>
          </a:ln>
        </p:spPr>
        <p:txBody>
          <a:bodyPr wrap="none" lIns="91424" tIns="45712" rIns="91424" bIns="45712" anchor="ctr"/>
          <a:lstStyle/>
          <a:p>
            <a:pPr algn="ctr"/>
            <a:r>
              <a:rPr lang="ru-RU" sz="1400" b="1">
                <a:solidFill>
                  <a:srgbClr val="333333"/>
                </a:solidFill>
                <a:latin typeface="Georgia" pitchFamily="18" charset="0"/>
              </a:rPr>
              <a:t>Мероприятия</a:t>
            </a:r>
          </a:p>
        </p:txBody>
      </p:sp>
      <p:sp>
        <p:nvSpPr>
          <p:cNvPr id="38916" name="Скругленный прямоугольник 34"/>
          <p:cNvSpPr>
            <a:spLocks noChangeArrowheads="1"/>
          </p:cNvSpPr>
          <p:nvPr/>
        </p:nvSpPr>
        <p:spPr bwMode="auto">
          <a:xfrm>
            <a:off x="395288" y="4041775"/>
            <a:ext cx="3457575" cy="2519363"/>
          </a:xfrm>
          <a:prstGeom prst="roundRect">
            <a:avLst>
              <a:gd name="adj" fmla="val 16667"/>
            </a:avLst>
          </a:prstGeom>
          <a:gradFill rotWithShape="1">
            <a:gsLst>
              <a:gs pos="0">
                <a:srgbClr val="008080"/>
              </a:gs>
              <a:gs pos="100000">
                <a:srgbClr val="43A1A1"/>
              </a:gs>
            </a:gsLst>
            <a:path path="rect">
              <a:fillToRect r="100000" b="100000"/>
            </a:path>
          </a:gradFill>
          <a:ln w="9525" algn="ctr">
            <a:solidFill>
              <a:schemeClr val="bg2"/>
            </a:solidFill>
            <a:round/>
            <a:headEnd/>
            <a:tailEnd/>
          </a:ln>
        </p:spPr>
        <p:txBody>
          <a:bodyPr/>
          <a:lstStyle/>
          <a:p>
            <a:pPr algn="ctr"/>
            <a:r>
              <a:rPr lang="ru-RU" sz="1200" b="1" i="1">
                <a:solidFill>
                  <a:schemeClr val="bg1"/>
                </a:solidFill>
                <a:latin typeface="Georgia" pitchFamily="18" charset="0"/>
              </a:rPr>
              <a:t>Организация и проведение соревнований между предприятиями, отделениями, бригадами и работниками агропромышленного комплекса</a:t>
            </a:r>
          </a:p>
          <a:p>
            <a:pPr algn="ctr"/>
            <a:endParaRPr lang="ru-RU" sz="1200" b="1" i="1">
              <a:solidFill>
                <a:schemeClr val="bg1"/>
              </a:solidFill>
              <a:latin typeface="Georgia" pitchFamily="18" charset="0"/>
            </a:endParaRPr>
          </a:p>
          <a:p>
            <a:pPr algn="ctr"/>
            <a:r>
              <a:rPr lang="ru-RU" sz="1200" b="1" i="1">
                <a:solidFill>
                  <a:schemeClr val="bg1"/>
                </a:solidFill>
                <a:latin typeface="Georgia" pitchFamily="18" charset="0"/>
              </a:rPr>
              <a:t>2015-715 тыс. руб.</a:t>
            </a:r>
          </a:p>
          <a:p>
            <a:pPr algn="ctr"/>
            <a:r>
              <a:rPr lang="ru-RU" sz="1200" b="1" i="1">
                <a:solidFill>
                  <a:schemeClr val="bg1"/>
                </a:solidFill>
                <a:latin typeface="Georgia" pitchFamily="18" charset="0"/>
              </a:rPr>
              <a:t>2016-715 тыс. руб.</a:t>
            </a:r>
          </a:p>
          <a:p>
            <a:pPr algn="ctr"/>
            <a:r>
              <a:rPr lang="ru-RU" sz="1200" b="1" i="1">
                <a:solidFill>
                  <a:schemeClr val="bg1"/>
                </a:solidFill>
                <a:latin typeface="Georgia" pitchFamily="18" charset="0"/>
              </a:rPr>
              <a:t>2017-715 тыс. руб.</a:t>
            </a:r>
          </a:p>
          <a:p>
            <a:pPr algn="ctr"/>
            <a:r>
              <a:rPr lang="ru-RU" sz="1200" b="1" i="1">
                <a:solidFill>
                  <a:schemeClr val="bg1"/>
                </a:solidFill>
                <a:latin typeface="Georgia" pitchFamily="18" charset="0"/>
              </a:rPr>
              <a:t> </a:t>
            </a:r>
          </a:p>
        </p:txBody>
      </p:sp>
      <p:sp>
        <p:nvSpPr>
          <p:cNvPr id="38917" name="Скругленный прямоугольник 34"/>
          <p:cNvSpPr>
            <a:spLocks noChangeArrowheads="1"/>
          </p:cNvSpPr>
          <p:nvPr/>
        </p:nvSpPr>
        <p:spPr bwMode="auto">
          <a:xfrm>
            <a:off x="5219700" y="4041775"/>
            <a:ext cx="3457575" cy="2519363"/>
          </a:xfrm>
          <a:prstGeom prst="roundRect">
            <a:avLst>
              <a:gd name="adj" fmla="val 16667"/>
            </a:avLst>
          </a:prstGeom>
          <a:gradFill rotWithShape="1">
            <a:gsLst>
              <a:gs pos="0">
                <a:srgbClr val="008080"/>
              </a:gs>
              <a:gs pos="100000">
                <a:srgbClr val="43A1A1"/>
              </a:gs>
            </a:gsLst>
            <a:path path="rect">
              <a:fillToRect r="100000" b="100000"/>
            </a:path>
          </a:gradFill>
          <a:ln w="9525" algn="ctr">
            <a:solidFill>
              <a:schemeClr val="bg2"/>
            </a:solidFill>
            <a:round/>
            <a:headEnd/>
            <a:tailEnd/>
          </a:ln>
        </p:spPr>
        <p:txBody>
          <a:bodyPr/>
          <a:lstStyle/>
          <a:p>
            <a:pPr algn="ctr"/>
            <a:r>
              <a:rPr lang="ru-RU" sz="1200" b="1" i="1">
                <a:solidFill>
                  <a:schemeClr val="bg1"/>
                </a:solidFill>
                <a:latin typeface="Georgia" pitchFamily="18" charset="0"/>
              </a:rPr>
              <a:t>Организация и проведение праздника, посвященного Дню работника сельского хозяйства</a:t>
            </a:r>
          </a:p>
          <a:p>
            <a:pPr algn="ctr"/>
            <a:endParaRPr lang="ru-RU" sz="1200" b="1" i="1">
              <a:solidFill>
                <a:schemeClr val="bg1"/>
              </a:solidFill>
              <a:latin typeface="Georgia" pitchFamily="18" charset="0"/>
            </a:endParaRPr>
          </a:p>
          <a:p>
            <a:pPr algn="ctr"/>
            <a:endParaRPr lang="ru-RU" sz="1200" b="1" i="1">
              <a:solidFill>
                <a:schemeClr val="bg1"/>
              </a:solidFill>
              <a:latin typeface="Georgia" pitchFamily="18" charset="0"/>
            </a:endParaRPr>
          </a:p>
          <a:p>
            <a:pPr algn="ctr"/>
            <a:r>
              <a:rPr lang="ru-RU" sz="1200" b="1" i="1">
                <a:solidFill>
                  <a:schemeClr val="bg1"/>
                </a:solidFill>
                <a:latin typeface="Georgia" pitchFamily="18" charset="0"/>
              </a:rPr>
              <a:t>2015-100 тыс. руб.</a:t>
            </a:r>
          </a:p>
          <a:p>
            <a:pPr algn="ctr"/>
            <a:r>
              <a:rPr lang="ru-RU" sz="1200" b="1" i="1">
                <a:solidFill>
                  <a:schemeClr val="bg1"/>
                </a:solidFill>
                <a:latin typeface="Georgia" pitchFamily="18" charset="0"/>
              </a:rPr>
              <a:t>2016-150 тыс. руб.</a:t>
            </a:r>
          </a:p>
          <a:p>
            <a:pPr algn="ctr"/>
            <a:r>
              <a:rPr lang="ru-RU" sz="1200" b="1" i="1">
                <a:solidFill>
                  <a:schemeClr val="bg1"/>
                </a:solidFill>
                <a:latin typeface="Georgia" pitchFamily="18" charset="0"/>
              </a:rPr>
              <a:t>2017-150 тыс. руб.</a:t>
            </a:r>
          </a:p>
          <a:p>
            <a:pPr algn="ctr"/>
            <a:r>
              <a:rPr lang="ru-RU" sz="1200" b="1" i="1">
                <a:solidFill>
                  <a:schemeClr val="bg1"/>
                </a:solidFill>
                <a:latin typeface="Georgia" pitchFamily="18" charset="0"/>
              </a:rPr>
              <a:t> </a:t>
            </a:r>
          </a:p>
        </p:txBody>
      </p:sp>
      <p:cxnSp>
        <p:nvCxnSpPr>
          <p:cNvPr id="38918" name="Прямая со стрелкой 2"/>
          <p:cNvCxnSpPr>
            <a:cxnSpLocks noChangeShapeType="1"/>
            <a:stCxn id="38915" idx="2"/>
            <a:endCxn id="38916" idx="0"/>
          </p:cNvCxnSpPr>
          <p:nvPr/>
        </p:nvCxnSpPr>
        <p:spPr bwMode="auto">
          <a:xfrm flipH="1">
            <a:off x="2124075" y="3338513"/>
            <a:ext cx="1403350" cy="703262"/>
          </a:xfrm>
          <a:prstGeom prst="straightConnector1">
            <a:avLst/>
          </a:prstGeom>
          <a:noFill/>
          <a:ln w="9525" algn="ctr">
            <a:solidFill>
              <a:schemeClr val="tx1"/>
            </a:solidFill>
            <a:round/>
            <a:headEnd/>
            <a:tailEnd type="arrow" w="med" len="med"/>
          </a:ln>
        </p:spPr>
      </p:cxnSp>
      <p:cxnSp>
        <p:nvCxnSpPr>
          <p:cNvPr id="38919" name="Прямая со стрелкой 7"/>
          <p:cNvCxnSpPr>
            <a:cxnSpLocks noChangeShapeType="1"/>
            <a:stCxn id="38915" idx="6"/>
            <a:endCxn id="38915" idx="6"/>
          </p:cNvCxnSpPr>
          <p:nvPr/>
        </p:nvCxnSpPr>
        <p:spPr bwMode="auto">
          <a:xfrm>
            <a:off x="5651500" y="3338513"/>
            <a:ext cx="0" cy="0"/>
          </a:xfrm>
          <a:prstGeom prst="straightConnector1">
            <a:avLst/>
          </a:prstGeom>
          <a:noFill/>
          <a:ln w="9525" algn="ctr">
            <a:solidFill>
              <a:schemeClr val="tx1"/>
            </a:solidFill>
            <a:round/>
            <a:headEnd/>
            <a:tailEnd type="arrow" w="med" len="med"/>
          </a:ln>
        </p:spPr>
      </p:cxnSp>
      <p:cxnSp>
        <p:nvCxnSpPr>
          <p:cNvPr id="38920" name="Прямая со стрелкой 9"/>
          <p:cNvCxnSpPr>
            <a:cxnSpLocks noChangeShapeType="1"/>
            <a:stCxn id="38915" idx="6"/>
            <a:endCxn id="38917" idx="0"/>
          </p:cNvCxnSpPr>
          <p:nvPr/>
        </p:nvCxnSpPr>
        <p:spPr bwMode="auto">
          <a:xfrm>
            <a:off x="5651500" y="3338513"/>
            <a:ext cx="1296988" cy="703262"/>
          </a:xfrm>
          <a:prstGeom prst="straightConnector1">
            <a:avLst/>
          </a:prstGeom>
          <a:noFill/>
          <a:ln w="9525" algn="ctr">
            <a:solidFill>
              <a:schemeClr val="tx1"/>
            </a:solidFill>
            <a:round/>
            <a:headEnd/>
            <a:tailEnd type="arrow" w="med" len="med"/>
          </a:ln>
        </p:spPr>
      </p:cxn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2"/>
          <p:cNvSpPr>
            <a:spLocks noGrp="1" noChangeArrowheads="1"/>
          </p:cNvSpPr>
          <p:nvPr>
            <p:ph type="title" idx="4294967295"/>
          </p:nvPr>
        </p:nvSpPr>
        <p:spPr>
          <a:xfrm>
            <a:off x="468313" y="317500"/>
            <a:ext cx="8229600" cy="466725"/>
          </a:xfrm>
        </p:spPr>
        <p:txBody>
          <a:bodyPr/>
          <a:lstStyle/>
          <a:p>
            <a:pPr eaLnBrk="1" hangingPunct="1"/>
            <a:r>
              <a:rPr lang="ru-RU" sz="2000" b="1" smtClean="0">
                <a:solidFill>
                  <a:srgbClr val="000099"/>
                </a:solidFill>
                <a:latin typeface="Times New Roman" pitchFamily="18" charset="0"/>
              </a:rPr>
              <a:t>Бюджет Ирбитского МО на 2015 год </a:t>
            </a:r>
            <a:br>
              <a:rPr lang="ru-RU" sz="2000" b="1" smtClean="0">
                <a:solidFill>
                  <a:srgbClr val="000099"/>
                </a:solidFill>
                <a:latin typeface="Times New Roman" pitchFamily="18" charset="0"/>
              </a:rPr>
            </a:br>
            <a:r>
              <a:rPr lang="ru-RU" sz="2000" b="1" smtClean="0">
                <a:solidFill>
                  <a:srgbClr val="000099"/>
                </a:solidFill>
                <a:latin typeface="Times New Roman" pitchFamily="18" charset="0"/>
              </a:rPr>
              <a:t>и плановый период 2016-2017 годы</a:t>
            </a:r>
            <a:endParaRPr lang="ru-RU" sz="1400" b="1" i="1" smtClean="0">
              <a:solidFill>
                <a:srgbClr val="000099"/>
              </a:solidFill>
              <a:latin typeface="Times New Roman" pitchFamily="18" charset="0"/>
            </a:endParaRPr>
          </a:p>
        </p:txBody>
      </p:sp>
      <p:sp>
        <p:nvSpPr>
          <p:cNvPr id="39938" name="Скругленный прямоугольник 34"/>
          <p:cNvSpPr>
            <a:spLocks noChangeArrowheads="1"/>
          </p:cNvSpPr>
          <p:nvPr/>
        </p:nvSpPr>
        <p:spPr bwMode="auto">
          <a:xfrm>
            <a:off x="827088" y="908050"/>
            <a:ext cx="7524750" cy="2376488"/>
          </a:xfrm>
          <a:prstGeom prst="roundRect">
            <a:avLst>
              <a:gd name="adj" fmla="val 16667"/>
            </a:avLst>
          </a:prstGeom>
          <a:gradFill rotWithShape="0">
            <a:gsLst>
              <a:gs pos="0">
                <a:srgbClr val="CCFFCC"/>
              </a:gs>
              <a:gs pos="100000">
                <a:srgbClr val="F6FFF6"/>
              </a:gs>
            </a:gsLst>
            <a:path path="shape">
              <a:fillToRect l="50000" t="50000" r="50000" b="50000"/>
            </a:path>
          </a:gradFill>
          <a:ln w="9525" algn="ctr">
            <a:solidFill>
              <a:srgbClr val="669900"/>
            </a:solidFill>
            <a:round/>
            <a:headEnd/>
            <a:tailEnd/>
          </a:ln>
        </p:spPr>
        <p:txBody>
          <a:bodyPr/>
          <a:lstStyle/>
          <a:p>
            <a:pPr algn="ctr">
              <a:spcBef>
                <a:spcPct val="20000"/>
              </a:spcBef>
              <a:spcAft>
                <a:spcPts val="100"/>
              </a:spcAft>
              <a:buFont typeface="StarSymbol"/>
              <a:buNone/>
            </a:pPr>
            <a:r>
              <a:rPr lang="ru-RU" b="1">
                <a:solidFill>
                  <a:srgbClr val="00602B"/>
                </a:solidFill>
                <a:latin typeface="Times New Roman" pitchFamily="18" charset="0"/>
              </a:rPr>
              <a:t>Программа «Обеспечение малоимущих граждан жилыми помещениями по договорам социального найма и работников социальной сферы по договорам найма служебного жилого помещения муниципального жилищного фонда Ирбитского муниципального образования на 2014-2017 годы»</a:t>
            </a:r>
          </a:p>
          <a:p>
            <a:pPr>
              <a:spcBef>
                <a:spcPct val="20000"/>
              </a:spcBef>
              <a:spcAft>
                <a:spcPts val="100"/>
              </a:spcAft>
              <a:buFont typeface="StarSymbol"/>
              <a:buNone/>
            </a:pPr>
            <a:r>
              <a:rPr lang="ru-RU" sz="1400" b="1">
                <a:latin typeface="Times New Roman" pitchFamily="18" charset="0"/>
              </a:rPr>
              <a:t>Задача: Обеспечение малоимущих граждан и работников социальной сферы, проживающих в Ирбитском муниципальном образовании  и нуждающихся в улучшении жилищных условий, жилыми помещениями.</a:t>
            </a:r>
            <a:endParaRPr lang="ru-RU" sz="1400">
              <a:latin typeface="Times New Roman" pitchFamily="18" charset="0"/>
            </a:endParaRPr>
          </a:p>
        </p:txBody>
      </p:sp>
      <p:sp>
        <p:nvSpPr>
          <p:cNvPr id="39939" name="Скругленный прямоугольник 34"/>
          <p:cNvSpPr>
            <a:spLocks noChangeArrowheads="1"/>
          </p:cNvSpPr>
          <p:nvPr/>
        </p:nvSpPr>
        <p:spPr bwMode="auto">
          <a:xfrm>
            <a:off x="1655763" y="3681413"/>
            <a:ext cx="5599112" cy="1800225"/>
          </a:xfrm>
          <a:prstGeom prst="roundRect">
            <a:avLst>
              <a:gd name="adj" fmla="val 16667"/>
            </a:avLst>
          </a:prstGeom>
          <a:gradFill rotWithShape="1">
            <a:gsLst>
              <a:gs pos="0">
                <a:srgbClr val="008080"/>
              </a:gs>
              <a:gs pos="100000">
                <a:srgbClr val="43A1A1"/>
              </a:gs>
            </a:gsLst>
            <a:path path="rect">
              <a:fillToRect r="100000" b="100000"/>
            </a:path>
          </a:gradFill>
          <a:ln w="9525" algn="ctr">
            <a:solidFill>
              <a:schemeClr val="bg2"/>
            </a:solidFill>
            <a:round/>
            <a:headEnd/>
            <a:tailEnd/>
          </a:ln>
        </p:spPr>
        <p:txBody>
          <a:bodyPr/>
          <a:lstStyle/>
          <a:p>
            <a:pPr algn="ctr"/>
            <a:r>
              <a:rPr lang="ru-RU" sz="1200" b="1" i="1">
                <a:solidFill>
                  <a:schemeClr val="bg1"/>
                </a:solidFill>
                <a:latin typeface="Georgia" pitchFamily="18" charset="0"/>
              </a:rPr>
              <a:t>Мероприятия: </a:t>
            </a:r>
          </a:p>
          <a:p>
            <a:pPr algn="ctr"/>
            <a:r>
              <a:rPr lang="ru-RU" sz="1200" b="1" i="1">
                <a:solidFill>
                  <a:schemeClr val="bg1"/>
                </a:solidFill>
                <a:latin typeface="Georgia" pitchFamily="18" charset="0"/>
              </a:rPr>
              <a:t>Приобретение (строительство) жилья для граждан, проживающих в Ирбитском муниципальном образовании и нуждающихся в улучшении жилищных условий</a:t>
            </a:r>
          </a:p>
          <a:p>
            <a:pPr algn="ctr"/>
            <a:endParaRPr lang="ru-RU" sz="1200" b="1" i="1">
              <a:solidFill>
                <a:schemeClr val="bg1"/>
              </a:solidFill>
              <a:latin typeface="Georgia" pitchFamily="18" charset="0"/>
            </a:endParaRPr>
          </a:p>
          <a:p>
            <a:pPr algn="ctr"/>
            <a:r>
              <a:rPr lang="ru-RU" sz="1200" b="1" i="1">
                <a:solidFill>
                  <a:schemeClr val="bg1"/>
                </a:solidFill>
                <a:latin typeface="Georgia" pitchFamily="18" charset="0"/>
              </a:rPr>
              <a:t>2015 год – 3 018,0 тыс. руб. (3 семьи)</a:t>
            </a:r>
          </a:p>
          <a:p>
            <a:pPr algn="ctr"/>
            <a:r>
              <a:rPr lang="ru-RU" sz="1200" b="1" i="1">
                <a:solidFill>
                  <a:schemeClr val="bg1"/>
                </a:solidFill>
                <a:latin typeface="Georgia" pitchFamily="18" charset="0"/>
              </a:rPr>
              <a:t>2016 год – 2 795,3 тыс. руб. (3 семьи)</a:t>
            </a:r>
          </a:p>
          <a:p>
            <a:pPr algn="ctr"/>
            <a:r>
              <a:rPr lang="ru-RU" sz="1200" b="1" i="1">
                <a:solidFill>
                  <a:schemeClr val="bg1"/>
                </a:solidFill>
                <a:latin typeface="Georgia" pitchFamily="18" charset="0"/>
              </a:rPr>
              <a:t>2017 год – 2 795,3 тыс. руб.  (3 семьи)</a:t>
            </a:r>
          </a:p>
          <a:p>
            <a:pPr algn="ctr"/>
            <a:endParaRPr lang="ru-RU" sz="1200" b="1" i="1">
              <a:solidFill>
                <a:schemeClr val="bg1"/>
              </a:solidFill>
              <a:latin typeface="Georgia"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2"/>
          <p:cNvSpPr>
            <a:spLocks noGrp="1" noChangeArrowheads="1"/>
          </p:cNvSpPr>
          <p:nvPr>
            <p:ph type="title" idx="4294967295"/>
          </p:nvPr>
        </p:nvSpPr>
        <p:spPr>
          <a:xfrm>
            <a:off x="468313" y="317500"/>
            <a:ext cx="8229600" cy="466725"/>
          </a:xfrm>
        </p:spPr>
        <p:txBody>
          <a:bodyPr/>
          <a:lstStyle/>
          <a:p>
            <a:pPr eaLnBrk="1" hangingPunct="1"/>
            <a:r>
              <a:rPr lang="ru-RU" sz="2000" b="1" smtClean="0">
                <a:solidFill>
                  <a:srgbClr val="000099"/>
                </a:solidFill>
                <a:latin typeface="Times New Roman" pitchFamily="18" charset="0"/>
              </a:rPr>
              <a:t>Бюджет Ирбитского МО на 2015 год </a:t>
            </a:r>
            <a:br>
              <a:rPr lang="ru-RU" sz="2000" b="1" smtClean="0">
                <a:solidFill>
                  <a:srgbClr val="000099"/>
                </a:solidFill>
                <a:latin typeface="Times New Roman" pitchFamily="18" charset="0"/>
              </a:rPr>
            </a:br>
            <a:r>
              <a:rPr lang="ru-RU" sz="2000" b="1" smtClean="0">
                <a:solidFill>
                  <a:srgbClr val="000099"/>
                </a:solidFill>
                <a:latin typeface="Times New Roman" pitchFamily="18" charset="0"/>
              </a:rPr>
              <a:t>и плановый период 2016-2017 годы</a:t>
            </a:r>
            <a:endParaRPr lang="ru-RU" sz="1400" b="1" i="1" smtClean="0">
              <a:solidFill>
                <a:srgbClr val="000099"/>
              </a:solidFill>
              <a:latin typeface="Times New Roman" pitchFamily="18" charset="0"/>
            </a:endParaRPr>
          </a:p>
        </p:txBody>
      </p:sp>
      <p:sp>
        <p:nvSpPr>
          <p:cNvPr id="40962" name="Скругленный прямоугольник 34"/>
          <p:cNvSpPr>
            <a:spLocks noChangeArrowheads="1"/>
          </p:cNvSpPr>
          <p:nvPr/>
        </p:nvSpPr>
        <p:spPr bwMode="auto">
          <a:xfrm>
            <a:off x="827088" y="908050"/>
            <a:ext cx="7524750" cy="2484438"/>
          </a:xfrm>
          <a:prstGeom prst="roundRect">
            <a:avLst>
              <a:gd name="adj" fmla="val 16667"/>
            </a:avLst>
          </a:prstGeom>
          <a:gradFill rotWithShape="0">
            <a:gsLst>
              <a:gs pos="0">
                <a:srgbClr val="CCFFCC"/>
              </a:gs>
              <a:gs pos="100000">
                <a:srgbClr val="F6FFF6"/>
              </a:gs>
            </a:gsLst>
            <a:path path="shape">
              <a:fillToRect l="50000" t="50000" r="50000" b="50000"/>
            </a:path>
          </a:gradFill>
          <a:ln w="9525" algn="ctr">
            <a:solidFill>
              <a:srgbClr val="669900"/>
            </a:solidFill>
            <a:round/>
            <a:headEnd/>
            <a:tailEnd/>
          </a:ln>
        </p:spPr>
        <p:txBody>
          <a:bodyPr/>
          <a:lstStyle/>
          <a:p>
            <a:pPr algn="ctr">
              <a:spcBef>
                <a:spcPct val="20000"/>
              </a:spcBef>
              <a:spcAft>
                <a:spcPts val="100"/>
              </a:spcAft>
              <a:buFont typeface="StarSymbol"/>
              <a:buNone/>
            </a:pPr>
            <a:r>
              <a:rPr lang="ru-RU" b="1">
                <a:solidFill>
                  <a:srgbClr val="00602B"/>
                </a:solidFill>
                <a:latin typeface="Times New Roman" pitchFamily="18" charset="0"/>
              </a:rPr>
              <a:t>Программа «Развитие муниципальной службы в Ирбитском муниципальном образовании на 2014-2017 годы»</a:t>
            </a:r>
          </a:p>
          <a:p>
            <a:pPr>
              <a:spcBef>
                <a:spcPct val="20000"/>
              </a:spcBef>
              <a:spcAft>
                <a:spcPts val="100"/>
              </a:spcAft>
              <a:buFont typeface="StarSymbol"/>
              <a:buNone/>
            </a:pPr>
            <a:r>
              <a:rPr lang="ru-RU" sz="1400" b="1">
                <a:latin typeface="Times New Roman" pitchFamily="18" charset="0"/>
              </a:rPr>
              <a:t>Задачи:</a:t>
            </a:r>
          </a:p>
          <a:p>
            <a:pPr>
              <a:spcBef>
                <a:spcPct val="20000"/>
              </a:spcBef>
              <a:spcAft>
                <a:spcPts val="100"/>
              </a:spcAft>
              <a:buFont typeface="StarSymbol"/>
              <a:buNone/>
            </a:pPr>
            <a:r>
              <a:rPr lang="ru-RU" sz="1400" b="1">
                <a:latin typeface="Times New Roman" pitchFamily="18" charset="0"/>
              </a:rPr>
              <a:t>1. Профессиональное развитие муниципальных служащих Ирбитского муниципального образования;</a:t>
            </a:r>
          </a:p>
          <a:p>
            <a:pPr>
              <a:spcBef>
                <a:spcPct val="20000"/>
              </a:spcBef>
              <a:spcAft>
                <a:spcPts val="100"/>
              </a:spcAft>
              <a:buFont typeface="StarSymbol"/>
              <a:buNone/>
            </a:pPr>
            <a:r>
              <a:rPr lang="ru-RU" sz="1400" b="1">
                <a:latin typeface="Times New Roman" pitchFamily="18" charset="0"/>
              </a:rPr>
              <a:t>2. Формирование системы непрерывного профессионального образования муниципальных служащих Ирбитского муниципального образования;</a:t>
            </a:r>
          </a:p>
          <a:p>
            <a:pPr>
              <a:spcBef>
                <a:spcPct val="20000"/>
              </a:spcBef>
              <a:spcAft>
                <a:spcPts val="100"/>
              </a:spcAft>
              <a:buFont typeface="StarSymbol"/>
              <a:buNone/>
            </a:pPr>
            <a:r>
              <a:rPr lang="ru-RU" sz="1400" b="1">
                <a:latin typeface="Times New Roman" pitchFamily="18" charset="0"/>
              </a:rPr>
              <a:t>3. Формирование резерва  управленческих кадров муниципальных служащих в Ирбитском муниципальном образовании.</a:t>
            </a:r>
          </a:p>
        </p:txBody>
      </p:sp>
      <p:sp>
        <p:nvSpPr>
          <p:cNvPr id="40963" name="Скругленный прямоугольник 34"/>
          <p:cNvSpPr>
            <a:spLocks noChangeArrowheads="1"/>
          </p:cNvSpPr>
          <p:nvPr/>
        </p:nvSpPr>
        <p:spPr bwMode="auto">
          <a:xfrm>
            <a:off x="3446463" y="4916488"/>
            <a:ext cx="2286000" cy="1536700"/>
          </a:xfrm>
          <a:prstGeom prst="roundRect">
            <a:avLst>
              <a:gd name="adj" fmla="val 16667"/>
            </a:avLst>
          </a:prstGeom>
          <a:gradFill rotWithShape="1">
            <a:gsLst>
              <a:gs pos="0">
                <a:srgbClr val="008080"/>
              </a:gs>
              <a:gs pos="100000">
                <a:srgbClr val="43A1A1"/>
              </a:gs>
            </a:gsLst>
            <a:path path="rect">
              <a:fillToRect r="100000" b="100000"/>
            </a:path>
          </a:gradFill>
          <a:ln w="9525" algn="ctr">
            <a:solidFill>
              <a:schemeClr val="bg2"/>
            </a:solidFill>
            <a:round/>
            <a:headEnd/>
            <a:tailEnd/>
          </a:ln>
        </p:spPr>
        <p:txBody>
          <a:bodyPr/>
          <a:lstStyle/>
          <a:p>
            <a:pPr algn="ctr"/>
            <a:r>
              <a:rPr lang="ru-RU" sz="1000" b="1" i="1">
                <a:solidFill>
                  <a:schemeClr val="bg1"/>
                </a:solidFill>
                <a:latin typeface="Georgia" pitchFamily="18" charset="0"/>
              </a:rPr>
              <a:t>Повышение квалификации муниципальных служащих</a:t>
            </a:r>
          </a:p>
          <a:p>
            <a:pPr algn="ctr"/>
            <a:endParaRPr lang="ru-RU" sz="1000" b="1" i="1">
              <a:solidFill>
                <a:schemeClr val="bg1"/>
              </a:solidFill>
              <a:latin typeface="Georgia" pitchFamily="18" charset="0"/>
            </a:endParaRPr>
          </a:p>
          <a:p>
            <a:pPr algn="ctr"/>
            <a:endParaRPr lang="ru-RU" sz="1000" b="1" i="1">
              <a:solidFill>
                <a:schemeClr val="bg1"/>
              </a:solidFill>
              <a:latin typeface="Georgia" pitchFamily="18" charset="0"/>
            </a:endParaRPr>
          </a:p>
          <a:p>
            <a:pPr algn="ctr"/>
            <a:r>
              <a:rPr lang="ru-RU" sz="1000" b="1" i="1">
                <a:solidFill>
                  <a:schemeClr val="bg1"/>
                </a:solidFill>
                <a:latin typeface="Georgia" pitchFamily="18" charset="0"/>
              </a:rPr>
              <a:t>2015 год – 230 тыс. руб.</a:t>
            </a:r>
          </a:p>
          <a:p>
            <a:pPr algn="ctr"/>
            <a:r>
              <a:rPr lang="ru-RU" sz="1000" b="1" i="1">
                <a:solidFill>
                  <a:schemeClr val="bg1"/>
                </a:solidFill>
                <a:latin typeface="Georgia" pitchFamily="18" charset="0"/>
              </a:rPr>
              <a:t>2016 год – 251 тыс. руб.</a:t>
            </a:r>
          </a:p>
          <a:p>
            <a:pPr algn="ctr"/>
            <a:r>
              <a:rPr lang="ru-RU" sz="1000" b="1" i="1">
                <a:solidFill>
                  <a:schemeClr val="bg1"/>
                </a:solidFill>
                <a:latin typeface="Georgia" pitchFamily="18" charset="0"/>
              </a:rPr>
              <a:t>2017 год – 251  тыс. руб.</a:t>
            </a:r>
          </a:p>
          <a:p>
            <a:pPr algn="ctr"/>
            <a:endParaRPr lang="ru-RU" sz="1000" b="1" i="1">
              <a:solidFill>
                <a:schemeClr val="bg1"/>
              </a:solidFill>
              <a:latin typeface="Georgia" pitchFamily="18" charset="0"/>
            </a:endParaRPr>
          </a:p>
          <a:p>
            <a:pPr algn="ctr"/>
            <a:endParaRPr lang="ru-RU" sz="1000" b="1" i="1">
              <a:solidFill>
                <a:schemeClr val="bg1"/>
              </a:solidFill>
              <a:latin typeface="Georgia" pitchFamily="18" charset="0"/>
            </a:endParaRPr>
          </a:p>
        </p:txBody>
      </p:sp>
      <p:sp>
        <p:nvSpPr>
          <p:cNvPr id="40964" name="Скругленный прямоугольник 34"/>
          <p:cNvSpPr>
            <a:spLocks noChangeArrowheads="1"/>
          </p:cNvSpPr>
          <p:nvPr/>
        </p:nvSpPr>
        <p:spPr bwMode="auto">
          <a:xfrm>
            <a:off x="323850" y="4905375"/>
            <a:ext cx="2287588" cy="1547813"/>
          </a:xfrm>
          <a:prstGeom prst="roundRect">
            <a:avLst>
              <a:gd name="adj" fmla="val 16667"/>
            </a:avLst>
          </a:prstGeom>
          <a:gradFill rotWithShape="1">
            <a:gsLst>
              <a:gs pos="0">
                <a:srgbClr val="008080"/>
              </a:gs>
              <a:gs pos="100000">
                <a:srgbClr val="43A1A1"/>
              </a:gs>
            </a:gsLst>
            <a:path path="rect">
              <a:fillToRect r="100000" b="100000"/>
            </a:path>
          </a:gradFill>
          <a:ln w="9525" algn="ctr">
            <a:solidFill>
              <a:schemeClr val="bg2"/>
            </a:solidFill>
            <a:round/>
            <a:headEnd/>
            <a:tailEnd/>
          </a:ln>
        </p:spPr>
        <p:txBody>
          <a:bodyPr/>
          <a:lstStyle/>
          <a:p>
            <a:pPr algn="ctr"/>
            <a:r>
              <a:rPr lang="ru-RU" sz="1000" b="1" i="1">
                <a:solidFill>
                  <a:schemeClr val="bg1"/>
                </a:solidFill>
                <a:latin typeface="Georgia" pitchFamily="18" charset="0"/>
              </a:rPr>
              <a:t>Участие  муниципальных служащих в консультационных семинарах</a:t>
            </a:r>
          </a:p>
          <a:p>
            <a:pPr algn="ctr"/>
            <a:endParaRPr lang="ru-RU" sz="1000" b="1" i="1">
              <a:solidFill>
                <a:schemeClr val="bg1"/>
              </a:solidFill>
              <a:latin typeface="Georgia" pitchFamily="18" charset="0"/>
            </a:endParaRPr>
          </a:p>
          <a:p>
            <a:pPr algn="ctr"/>
            <a:r>
              <a:rPr lang="ru-RU" sz="1000" b="1" i="1">
                <a:solidFill>
                  <a:schemeClr val="bg1"/>
                </a:solidFill>
                <a:latin typeface="Georgia" pitchFamily="18" charset="0"/>
              </a:rPr>
              <a:t>2015 год – 140 тыс. руб.</a:t>
            </a:r>
          </a:p>
          <a:p>
            <a:pPr algn="ctr"/>
            <a:r>
              <a:rPr lang="ru-RU" sz="1000" b="1" i="1">
                <a:solidFill>
                  <a:schemeClr val="bg1"/>
                </a:solidFill>
                <a:latin typeface="Georgia" pitchFamily="18" charset="0"/>
              </a:rPr>
              <a:t>2016 год – 150 тыс. руб.</a:t>
            </a:r>
          </a:p>
          <a:p>
            <a:pPr algn="ctr"/>
            <a:r>
              <a:rPr lang="ru-RU" sz="1000" b="1" i="1">
                <a:solidFill>
                  <a:schemeClr val="bg1"/>
                </a:solidFill>
                <a:latin typeface="Georgia" pitchFamily="18" charset="0"/>
              </a:rPr>
              <a:t>2017 год – 150 тыс. руб.</a:t>
            </a:r>
          </a:p>
          <a:p>
            <a:pPr algn="ctr"/>
            <a:endParaRPr lang="ru-RU" sz="1200" b="1" i="1">
              <a:solidFill>
                <a:schemeClr val="bg1"/>
              </a:solidFill>
              <a:latin typeface="Georgia" pitchFamily="18" charset="0"/>
            </a:endParaRPr>
          </a:p>
          <a:p>
            <a:pPr algn="ctr"/>
            <a:endParaRPr lang="ru-RU" sz="1200" b="1" i="1">
              <a:solidFill>
                <a:schemeClr val="bg1"/>
              </a:solidFill>
              <a:latin typeface="Georgia" pitchFamily="18" charset="0"/>
            </a:endParaRPr>
          </a:p>
          <a:p>
            <a:pPr algn="ctr"/>
            <a:endParaRPr lang="ru-RU" sz="1200" b="1" i="1">
              <a:solidFill>
                <a:schemeClr val="bg1"/>
              </a:solidFill>
              <a:latin typeface="Georgia" pitchFamily="18" charset="0"/>
            </a:endParaRPr>
          </a:p>
        </p:txBody>
      </p:sp>
      <p:sp>
        <p:nvSpPr>
          <p:cNvPr id="40965" name="Скругленный прямоугольник 34"/>
          <p:cNvSpPr>
            <a:spLocks noChangeArrowheads="1"/>
          </p:cNvSpPr>
          <p:nvPr/>
        </p:nvSpPr>
        <p:spPr bwMode="auto">
          <a:xfrm>
            <a:off x="6443663" y="4916488"/>
            <a:ext cx="2287587" cy="1536700"/>
          </a:xfrm>
          <a:prstGeom prst="roundRect">
            <a:avLst>
              <a:gd name="adj" fmla="val 16667"/>
            </a:avLst>
          </a:prstGeom>
          <a:gradFill rotWithShape="1">
            <a:gsLst>
              <a:gs pos="0">
                <a:srgbClr val="008080"/>
              </a:gs>
              <a:gs pos="100000">
                <a:srgbClr val="43A1A1"/>
              </a:gs>
            </a:gsLst>
            <a:path path="rect">
              <a:fillToRect r="100000" b="100000"/>
            </a:path>
          </a:gradFill>
          <a:ln w="9525" algn="ctr">
            <a:solidFill>
              <a:schemeClr val="bg2"/>
            </a:solidFill>
            <a:round/>
            <a:headEnd/>
            <a:tailEnd/>
          </a:ln>
        </p:spPr>
        <p:txBody>
          <a:bodyPr/>
          <a:lstStyle/>
          <a:p>
            <a:pPr algn="ctr"/>
            <a:r>
              <a:rPr lang="ru-RU" sz="1000" b="1" i="1">
                <a:solidFill>
                  <a:schemeClr val="bg1"/>
                </a:solidFill>
                <a:latin typeface="Georgia" pitchFamily="18" charset="0"/>
              </a:rPr>
              <a:t>Обеспечение повышения квалификации и консультационных семинаров муниципальных  служащих</a:t>
            </a:r>
          </a:p>
          <a:p>
            <a:pPr algn="ctr"/>
            <a:r>
              <a:rPr lang="ru-RU" sz="1000" b="1" i="1">
                <a:solidFill>
                  <a:schemeClr val="bg1"/>
                </a:solidFill>
                <a:latin typeface="Georgia" pitchFamily="18" charset="0"/>
              </a:rPr>
              <a:t>2015 год – 140 тыс. руб.</a:t>
            </a:r>
          </a:p>
          <a:p>
            <a:pPr algn="ctr"/>
            <a:r>
              <a:rPr lang="ru-RU" sz="1000" b="1" i="1">
                <a:solidFill>
                  <a:schemeClr val="bg1"/>
                </a:solidFill>
                <a:latin typeface="Georgia" pitchFamily="18" charset="0"/>
              </a:rPr>
              <a:t>2016 год – 160 тыс. руб.</a:t>
            </a:r>
          </a:p>
          <a:p>
            <a:pPr algn="ctr"/>
            <a:r>
              <a:rPr lang="ru-RU" sz="1000" b="1" i="1">
                <a:solidFill>
                  <a:schemeClr val="bg1"/>
                </a:solidFill>
                <a:latin typeface="Georgia" pitchFamily="18" charset="0"/>
              </a:rPr>
              <a:t>2017 год – 160 тыс. руб.</a:t>
            </a:r>
          </a:p>
          <a:p>
            <a:pPr algn="ctr"/>
            <a:r>
              <a:rPr lang="ru-RU" sz="1000" b="1" i="1">
                <a:solidFill>
                  <a:schemeClr val="bg1"/>
                </a:solidFill>
                <a:latin typeface="Georgia" pitchFamily="18" charset="0"/>
              </a:rPr>
              <a:t> </a:t>
            </a:r>
          </a:p>
        </p:txBody>
      </p:sp>
      <p:sp>
        <p:nvSpPr>
          <p:cNvPr id="40966" name="Oval 4"/>
          <p:cNvSpPr>
            <a:spLocks noChangeArrowheads="1"/>
          </p:cNvSpPr>
          <p:nvPr/>
        </p:nvSpPr>
        <p:spPr bwMode="auto">
          <a:xfrm>
            <a:off x="3527425" y="3514725"/>
            <a:ext cx="2124075" cy="971550"/>
          </a:xfrm>
          <a:prstGeom prst="ellipse">
            <a:avLst/>
          </a:prstGeom>
          <a:gradFill rotWithShape="1">
            <a:gsLst>
              <a:gs pos="0">
                <a:srgbClr val="33CCCC"/>
              </a:gs>
              <a:gs pos="100000">
                <a:srgbClr val="FFFFFF"/>
              </a:gs>
            </a:gsLst>
            <a:lin ang="5400000" scaled="1"/>
          </a:gradFill>
          <a:ln w="9525">
            <a:noFill/>
            <a:round/>
            <a:headEnd/>
            <a:tailEnd/>
          </a:ln>
        </p:spPr>
        <p:txBody>
          <a:bodyPr wrap="none" lIns="91424" tIns="45712" rIns="91424" bIns="45712" anchor="ctr"/>
          <a:lstStyle/>
          <a:p>
            <a:pPr algn="ctr"/>
            <a:r>
              <a:rPr lang="ru-RU" sz="1400" b="1">
                <a:solidFill>
                  <a:srgbClr val="333333"/>
                </a:solidFill>
                <a:latin typeface="Georgia" pitchFamily="18" charset="0"/>
              </a:rPr>
              <a:t>Мероприятия</a:t>
            </a:r>
          </a:p>
        </p:txBody>
      </p:sp>
      <p:cxnSp>
        <p:nvCxnSpPr>
          <p:cNvPr id="40967" name="Прямая со стрелкой 3"/>
          <p:cNvCxnSpPr>
            <a:cxnSpLocks noChangeShapeType="1"/>
            <a:stCxn id="40966" idx="2"/>
          </p:cNvCxnSpPr>
          <p:nvPr/>
        </p:nvCxnSpPr>
        <p:spPr bwMode="auto">
          <a:xfrm flipH="1">
            <a:off x="1466850" y="4000500"/>
            <a:ext cx="2060575" cy="904875"/>
          </a:xfrm>
          <a:prstGeom prst="straightConnector1">
            <a:avLst/>
          </a:prstGeom>
          <a:noFill/>
          <a:ln w="9525" algn="ctr">
            <a:solidFill>
              <a:schemeClr val="tx1"/>
            </a:solidFill>
            <a:round/>
            <a:headEnd/>
            <a:tailEnd type="arrow" w="med" len="med"/>
          </a:ln>
        </p:spPr>
      </p:cxnSp>
      <p:cxnSp>
        <p:nvCxnSpPr>
          <p:cNvPr id="40968" name="Прямая со стрелкой 9"/>
          <p:cNvCxnSpPr>
            <a:cxnSpLocks noChangeShapeType="1"/>
            <a:stCxn id="40966" idx="6"/>
          </p:cNvCxnSpPr>
          <p:nvPr/>
        </p:nvCxnSpPr>
        <p:spPr bwMode="auto">
          <a:xfrm>
            <a:off x="5651500" y="4000500"/>
            <a:ext cx="2089150" cy="904875"/>
          </a:xfrm>
          <a:prstGeom prst="straightConnector1">
            <a:avLst/>
          </a:prstGeom>
          <a:noFill/>
          <a:ln w="9525" algn="ctr">
            <a:solidFill>
              <a:schemeClr val="tx1"/>
            </a:solidFill>
            <a:round/>
            <a:headEnd/>
            <a:tailEnd type="arrow" w="med" len="med"/>
          </a:ln>
        </p:spPr>
      </p:cxnSp>
      <p:cxnSp>
        <p:nvCxnSpPr>
          <p:cNvPr id="40969" name="Прямая со стрелкой 11"/>
          <p:cNvCxnSpPr>
            <a:cxnSpLocks noChangeShapeType="1"/>
          </p:cNvCxnSpPr>
          <p:nvPr/>
        </p:nvCxnSpPr>
        <p:spPr bwMode="auto">
          <a:xfrm>
            <a:off x="4589463" y="4545013"/>
            <a:ext cx="0" cy="288925"/>
          </a:xfrm>
          <a:prstGeom prst="straightConnector1">
            <a:avLst/>
          </a:prstGeom>
          <a:noFill/>
          <a:ln w="9525" algn="ctr">
            <a:solidFill>
              <a:schemeClr val="tx1"/>
            </a:solidFill>
            <a:round/>
            <a:headEnd/>
            <a:tailEnd type="arrow" w="med" len="med"/>
          </a:ln>
        </p:spPr>
      </p:cxn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2"/>
          <p:cNvSpPr>
            <a:spLocks noGrp="1" noChangeArrowheads="1"/>
          </p:cNvSpPr>
          <p:nvPr>
            <p:ph type="title" idx="4294967295"/>
          </p:nvPr>
        </p:nvSpPr>
        <p:spPr>
          <a:xfrm>
            <a:off x="468313" y="317500"/>
            <a:ext cx="8229600" cy="466725"/>
          </a:xfrm>
        </p:spPr>
        <p:txBody>
          <a:bodyPr/>
          <a:lstStyle/>
          <a:p>
            <a:pPr eaLnBrk="1" hangingPunct="1"/>
            <a:r>
              <a:rPr lang="ru-RU" sz="2000" b="1" smtClean="0">
                <a:solidFill>
                  <a:srgbClr val="000099"/>
                </a:solidFill>
                <a:latin typeface="Times New Roman" pitchFamily="18" charset="0"/>
              </a:rPr>
              <a:t>Бюджет Ирбитского МО на 2015 год </a:t>
            </a:r>
            <a:br>
              <a:rPr lang="ru-RU" sz="2000" b="1" smtClean="0">
                <a:solidFill>
                  <a:srgbClr val="000099"/>
                </a:solidFill>
                <a:latin typeface="Times New Roman" pitchFamily="18" charset="0"/>
              </a:rPr>
            </a:br>
            <a:r>
              <a:rPr lang="ru-RU" sz="2000" b="1" smtClean="0">
                <a:solidFill>
                  <a:srgbClr val="000099"/>
                </a:solidFill>
                <a:latin typeface="Times New Roman" pitchFamily="18" charset="0"/>
              </a:rPr>
              <a:t>и плановый период 2016-2017 годы</a:t>
            </a:r>
            <a:endParaRPr lang="ru-RU" sz="1400" b="1" i="1" smtClean="0">
              <a:solidFill>
                <a:srgbClr val="000099"/>
              </a:solidFill>
              <a:latin typeface="Times New Roman" pitchFamily="18" charset="0"/>
            </a:endParaRPr>
          </a:p>
        </p:txBody>
      </p:sp>
      <p:sp>
        <p:nvSpPr>
          <p:cNvPr id="41986" name="Скругленный прямоугольник 34"/>
          <p:cNvSpPr>
            <a:spLocks noChangeArrowheads="1"/>
          </p:cNvSpPr>
          <p:nvPr/>
        </p:nvSpPr>
        <p:spPr bwMode="auto">
          <a:xfrm>
            <a:off x="827088" y="836613"/>
            <a:ext cx="7597775" cy="2736850"/>
          </a:xfrm>
          <a:prstGeom prst="roundRect">
            <a:avLst>
              <a:gd name="adj" fmla="val 16667"/>
            </a:avLst>
          </a:prstGeom>
          <a:gradFill rotWithShape="0">
            <a:gsLst>
              <a:gs pos="0">
                <a:srgbClr val="CCFFCC"/>
              </a:gs>
              <a:gs pos="100000">
                <a:srgbClr val="F6FFF6"/>
              </a:gs>
            </a:gsLst>
            <a:path path="shape">
              <a:fillToRect l="50000" t="50000" r="50000" b="50000"/>
            </a:path>
          </a:gradFill>
          <a:ln w="9525" algn="ctr">
            <a:solidFill>
              <a:srgbClr val="669900"/>
            </a:solidFill>
            <a:round/>
            <a:headEnd/>
            <a:tailEnd/>
          </a:ln>
        </p:spPr>
        <p:txBody>
          <a:bodyPr/>
          <a:lstStyle/>
          <a:p>
            <a:pPr algn="ctr">
              <a:spcBef>
                <a:spcPct val="20000"/>
              </a:spcBef>
              <a:spcAft>
                <a:spcPts val="100"/>
              </a:spcAft>
              <a:buFont typeface="StarSymbol"/>
              <a:buNone/>
            </a:pPr>
            <a:r>
              <a:rPr lang="ru-RU" sz="1600" b="1">
                <a:solidFill>
                  <a:srgbClr val="00602B"/>
                </a:solidFill>
                <a:latin typeface="Times New Roman" pitchFamily="18" charset="0"/>
              </a:rPr>
              <a:t>Программа «Поддержка общественной организации ветеранов войны, труда, боевых действий, государственной службы, пенсионеров Ирбитского муниципального образования на 2014-2017 годы»</a:t>
            </a:r>
          </a:p>
          <a:p>
            <a:pPr>
              <a:spcBef>
                <a:spcPct val="20000"/>
              </a:spcBef>
              <a:spcAft>
                <a:spcPts val="100"/>
              </a:spcAft>
              <a:buFont typeface="StarSymbol"/>
              <a:buNone/>
            </a:pPr>
            <a:r>
              <a:rPr lang="ru-RU" sz="1300" b="1">
                <a:latin typeface="Times New Roman" pitchFamily="18" charset="0"/>
              </a:rPr>
              <a:t>Задачи:</a:t>
            </a:r>
          </a:p>
          <a:p>
            <a:pPr>
              <a:spcBef>
                <a:spcPct val="20000"/>
              </a:spcBef>
              <a:spcAft>
                <a:spcPts val="100"/>
              </a:spcAft>
              <a:buFont typeface="StarSymbol"/>
              <a:buNone/>
            </a:pPr>
            <a:r>
              <a:rPr lang="ru-RU" sz="1300" b="1">
                <a:latin typeface="Times New Roman" pitchFamily="18" charset="0"/>
              </a:rPr>
              <a:t>1. Информирование ветеранов о последних изменениях в федеральном и областном законодательстве по пенсионному обеспечению;</a:t>
            </a:r>
          </a:p>
          <a:p>
            <a:pPr>
              <a:spcBef>
                <a:spcPct val="20000"/>
              </a:spcBef>
              <a:spcAft>
                <a:spcPts val="100"/>
              </a:spcAft>
              <a:buFont typeface="StarSymbol"/>
              <a:buNone/>
            </a:pPr>
            <a:r>
              <a:rPr lang="ru-RU" sz="1300" b="1">
                <a:latin typeface="Times New Roman" pitchFamily="18" charset="0"/>
              </a:rPr>
              <a:t>2. Создание условий и оказание помощи ветеранам в организации их культурного досуга, предоставление возможности для раскрытия их творческих способностей через смотры, фестивали ветеранских самодеятельных коллективов;</a:t>
            </a:r>
          </a:p>
          <a:p>
            <a:pPr>
              <a:spcBef>
                <a:spcPct val="20000"/>
              </a:spcBef>
              <a:spcAft>
                <a:spcPts val="100"/>
              </a:spcAft>
              <a:buFont typeface="StarSymbol"/>
              <a:buNone/>
            </a:pPr>
            <a:r>
              <a:rPr lang="ru-RU" sz="1300" b="1">
                <a:latin typeface="Times New Roman" pitchFamily="18" charset="0"/>
              </a:rPr>
              <a:t>3. Организация и проведение  праздничных мероприятий для ветеранов войны, труда, боевых действий, государственной службы, пенсионеров Ирбитского муниципального образования	</a:t>
            </a:r>
          </a:p>
        </p:txBody>
      </p:sp>
      <p:sp>
        <p:nvSpPr>
          <p:cNvPr id="41987" name="Скругленный прямоугольник 34"/>
          <p:cNvSpPr>
            <a:spLocks noChangeArrowheads="1"/>
          </p:cNvSpPr>
          <p:nvPr/>
        </p:nvSpPr>
        <p:spPr bwMode="auto">
          <a:xfrm>
            <a:off x="2411413" y="5337175"/>
            <a:ext cx="2016125" cy="1439863"/>
          </a:xfrm>
          <a:prstGeom prst="roundRect">
            <a:avLst>
              <a:gd name="adj" fmla="val 16667"/>
            </a:avLst>
          </a:prstGeom>
          <a:gradFill rotWithShape="1">
            <a:gsLst>
              <a:gs pos="0">
                <a:srgbClr val="008080"/>
              </a:gs>
              <a:gs pos="100000">
                <a:srgbClr val="43A1A1"/>
              </a:gs>
            </a:gsLst>
            <a:path path="rect">
              <a:fillToRect r="100000" b="100000"/>
            </a:path>
          </a:gradFill>
          <a:ln w="9525" algn="ctr">
            <a:solidFill>
              <a:schemeClr val="bg2"/>
            </a:solidFill>
            <a:round/>
            <a:headEnd/>
            <a:tailEnd/>
          </a:ln>
        </p:spPr>
        <p:txBody>
          <a:bodyPr/>
          <a:lstStyle/>
          <a:p>
            <a:pPr algn="ctr"/>
            <a:r>
              <a:rPr lang="ru-RU" sz="1000" b="1" i="1">
                <a:solidFill>
                  <a:schemeClr val="bg1"/>
                </a:solidFill>
                <a:latin typeface="Georgia" pitchFamily="18" charset="0"/>
              </a:rPr>
              <a:t>Приобретение  ритуальных принадлежностей </a:t>
            </a:r>
          </a:p>
          <a:p>
            <a:pPr algn="ctr"/>
            <a:endParaRPr lang="ru-RU" sz="1000" b="1" i="1">
              <a:solidFill>
                <a:schemeClr val="bg1"/>
              </a:solidFill>
              <a:latin typeface="Georgia" pitchFamily="18" charset="0"/>
            </a:endParaRPr>
          </a:p>
          <a:p>
            <a:pPr algn="ctr"/>
            <a:r>
              <a:rPr lang="ru-RU" sz="1000" b="1" i="1">
                <a:solidFill>
                  <a:schemeClr val="bg1"/>
                </a:solidFill>
                <a:latin typeface="Georgia" pitchFamily="18" charset="0"/>
              </a:rPr>
              <a:t>2015 год – 5  тыс. руб.</a:t>
            </a:r>
          </a:p>
          <a:p>
            <a:pPr algn="ctr"/>
            <a:r>
              <a:rPr lang="ru-RU" sz="1000" b="1" i="1">
                <a:solidFill>
                  <a:schemeClr val="bg1"/>
                </a:solidFill>
                <a:latin typeface="Georgia" pitchFamily="18" charset="0"/>
              </a:rPr>
              <a:t>2016 год –5  тыс. руб.</a:t>
            </a:r>
          </a:p>
          <a:p>
            <a:pPr algn="ctr"/>
            <a:r>
              <a:rPr lang="ru-RU" sz="1000" b="1" i="1">
                <a:solidFill>
                  <a:schemeClr val="bg1"/>
                </a:solidFill>
                <a:latin typeface="Georgia" pitchFamily="18" charset="0"/>
              </a:rPr>
              <a:t>2017 год – 5  тыс. руб.</a:t>
            </a:r>
          </a:p>
          <a:p>
            <a:pPr algn="ctr"/>
            <a:endParaRPr lang="ru-RU" sz="1000" b="1" i="1">
              <a:solidFill>
                <a:schemeClr val="bg1"/>
              </a:solidFill>
              <a:latin typeface="Georgia" pitchFamily="18" charset="0"/>
            </a:endParaRPr>
          </a:p>
        </p:txBody>
      </p:sp>
      <p:sp>
        <p:nvSpPr>
          <p:cNvPr id="41988" name="Скругленный прямоугольник 34"/>
          <p:cNvSpPr>
            <a:spLocks noChangeArrowheads="1"/>
          </p:cNvSpPr>
          <p:nvPr/>
        </p:nvSpPr>
        <p:spPr bwMode="auto">
          <a:xfrm>
            <a:off x="215900" y="5337175"/>
            <a:ext cx="2052638" cy="1439863"/>
          </a:xfrm>
          <a:prstGeom prst="roundRect">
            <a:avLst>
              <a:gd name="adj" fmla="val 16667"/>
            </a:avLst>
          </a:prstGeom>
          <a:gradFill rotWithShape="1">
            <a:gsLst>
              <a:gs pos="0">
                <a:srgbClr val="008080"/>
              </a:gs>
              <a:gs pos="100000">
                <a:srgbClr val="43A1A1"/>
              </a:gs>
            </a:gsLst>
            <a:path path="rect">
              <a:fillToRect r="100000" b="100000"/>
            </a:path>
          </a:gradFill>
          <a:ln w="9525" algn="ctr">
            <a:solidFill>
              <a:schemeClr val="bg2"/>
            </a:solidFill>
            <a:round/>
            <a:headEnd/>
            <a:tailEnd/>
          </a:ln>
        </p:spPr>
        <p:txBody>
          <a:bodyPr/>
          <a:lstStyle/>
          <a:p>
            <a:pPr algn="ctr"/>
            <a:r>
              <a:rPr lang="ru-RU" sz="1000" b="1" i="1">
                <a:solidFill>
                  <a:schemeClr val="bg1"/>
                </a:solidFill>
                <a:latin typeface="Georgia" pitchFamily="18" charset="0"/>
              </a:rPr>
              <a:t>Организация и проведение праздничных мероприятий </a:t>
            </a:r>
          </a:p>
          <a:p>
            <a:pPr algn="ctr"/>
            <a:endParaRPr lang="ru-RU" sz="1000" b="1" i="1">
              <a:solidFill>
                <a:schemeClr val="bg1"/>
              </a:solidFill>
              <a:latin typeface="Georgia" pitchFamily="18" charset="0"/>
            </a:endParaRPr>
          </a:p>
          <a:p>
            <a:pPr algn="ctr"/>
            <a:r>
              <a:rPr lang="ru-RU" sz="1000" b="1" i="1">
                <a:solidFill>
                  <a:schemeClr val="bg1"/>
                </a:solidFill>
                <a:latin typeface="Georgia" pitchFamily="18" charset="0"/>
              </a:rPr>
              <a:t>2015 год – 106 тыс. руб.</a:t>
            </a:r>
          </a:p>
          <a:p>
            <a:pPr algn="ctr"/>
            <a:r>
              <a:rPr lang="ru-RU" sz="1000" b="1" i="1">
                <a:solidFill>
                  <a:schemeClr val="bg1"/>
                </a:solidFill>
                <a:latin typeface="Georgia" pitchFamily="18" charset="0"/>
              </a:rPr>
              <a:t>2016год –86 тыс. руб.</a:t>
            </a:r>
          </a:p>
          <a:p>
            <a:pPr algn="ctr"/>
            <a:r>
              <a:rPr lang="ru-RU" sz="1000" b="1" i="1">
                <a:solidFill>
                  <a:schemeClr val="bg1"/>
                </a:solidFill>
                <a:latin typeface="Georgia" pitchFamily="18" charset="0"/>
              </a:rPr>
              <a:t>2017 год – 106 тыс. руб.</a:t>
            </a:r>
          </a:p>
          <a:p>
            <a:pPr algn="ctr"/>
            <a:endParaRPr lang="ru-RU" sz="1000" b="1" i="1">
              <a:solidFill>
                <a:schemeClr val="bg1"/>
              </a:solidFill>
              <a:latin typeface="Georgia" pitchFamily="18" charset="0"/>
            </a:endParaRPr>
          </a:p>
        </p:txBody>
      </p:sp>
      <p:sp>
        <p:nvSpPr>
          <p:cNvPr id="41989" name="Скругленный прямоугольник 34"/>
          <p:cNvSpPr>
            <a:spLocks noChangeArrowheads="1"/>
          </p:cNvSpPr>
          <p:nvPr/>
        </p:nvSpPr>
        <p:spPr bwMode="auto">
          <a:xfrm>
            <a:off x="6732588" y="5337175"/>
            <a:ext cx="1998662" cy="1439863"/>
          </a:xfrm>
          <a:prstGeom prst="roundRect">
            <a:avLst>
              <a:gd name="adj" fmla="val 16667"/>
            </a:avLst>
          </a:prstGeom>
          <a:gradFill rotWithShape="1">
            <a:gsLst>
              <a:gs pos="0">
                <a:srgbClr val="008080"/>
              </a:gs>
              <a:gs pos="100000">
                <a:srgbClr val="43A1A1"/>
              </a:gs>
            </a:gsLst>
            <a:path path="rect">
              <a:fillToRect r="100000" b="100000"/>
            </a:path>
          </a:gradFill>
          <a:ln w="9525" algn="ctr">
            <a:solidFill>
              <a:schemeClr val="bg2"/>
            </a:solidFill>
            <a:round/>
            <a:headEnd/>
            <a:tailEnd/>
          </a:ln>
        </p:spPr>
        <p:txBody>
          <a:bodyPr/>
          <a:lstStyle/>
          <a:p>
            <a:pPr algn="ctr"/>
            <a:r>
              <a:rPr lang="ru-RU" sz="1000" b="1" i="1">
                <a:solidFill>
                  <a:schemeClr val="bg1"/>
                </a:solidFill>
                <a:latin typeface="Georgia" pitchFamily="18" charset="0"/>
              </a:rPr>
              <a:t>Обеспечение функций общественной организации</a:t>
            </a:r>
          </a:p>
          <a:p>
            <a:pPr algn="ctr"/>
            <a:endParaRPr lang="ru-RU" sz="1000" b="1" i="1">
              <a:solidFill>
                <a:schemeClr val="bg1"/>
              </a:solidFill>
              <a:latin typeface="Georgia" pitchFamily="18" charset="0"/>
            </a:endParaRPr>
          </a:p>
          <a:p>
            <a:pPr algn="ctr"/>
            <a:endParaRPr lang="ru-RU" sz="1000" b="1" i="1">
              <a:solidFill>
                <a:schemeClr val="bg1"/>
              </a:solidFill>
              <a:latin typeface="Georgia" pitchFamily="18" charset="0"/>
            </a:endParaRPr>
          </a:p>
          <a:p>
            <a:pPr algn="ctr"/>
            <a:r>
              <a:rPr lang="ru-RU" sz="1000" b="1" i="1">
                <a:solidFill>
                  <a:schemeClr val="bg1"/>
                </a:solidFill>
                <a:latin typeface="Georgia" pitchFamily="18" charset="0"/>
              </a:rPr>
              <a:t>2015 год – 24 тыс. руб.</a:t>
            </a:r>
          </a:p>
          <a:p>
            <a:pPr algn="ctr"/>
            <a:r>
              <a:rPr lang="ru-RU" sz="1000" b="1" i="1">
                <a:solidFill>
                  <a:schemeClr val="bg1"/>
                </a:solidFill>
                <a:latin typeface="Georgia" pitchFamily="18" charset="0"/>
              </a:rPr>
              <a:t>2016 год –16 тыс. руб.</a:t>
            </a:r>
          </a:p>
          <a:p>
            <a:pPr algn="ctr"/>
            <a:r>
              <a:rPr lang="ru-RU" sz="1000" b="1" i="1">
                <a:solidFill>
                  <a:schemeClr val="bg1"/>
                </a:solidFill>
                <a:latin typeface="Georgia" pitchFamily="18" charset="0"/>
              </a:rPr>
              <a:t>2017 год –26 тыс. руб.</a:t>
            </a:r>
          </a:p>
          <a:p>
            <a:pPr algn="ctr"/>
            <a:endParaRPr lang="ru-RU" sz="1000" b="1" i="1">
              <a:solidFill>
                <a:schemeClr val="bg1"/>
              </a:solidFill>
              <a:latin typeface="Georgia" pitchFamily="18" charset="0"/>
            </a:endParaRPr>
          </a:p>
          <a:p>
            <a:pPr algn="ctr"/>
            <a:endParaRPr lang="ru-RU" sz="1000" b="1" i="1">
              <a:solidFill>
                <a:schemeClr val="bg1"/>
              </a:solidFill>
              <a:latin typeface="Georgia" pitchFamily="18" charset="0"/>
            </a:endParaRPr>
          </a:p>
          <a:p>
            <a:pPr algn="ctr"/>
            <a:endParaRPr lang="ru-RU" sz="1000" b="1" i="1">
              <a:solidFill>
                <a:schemeClr val="bg1"/>
              </a:solidFill>
              <a:latin typeface="Georgia" pitchFamily="18" charset="0"/>
            </a:endParaRPr>
          </a:p>
        </p:txBody>
      </p:sp>
      <p:sp>
        <p:nvSpPr>
          <p:cNvPr id="41990" name="Oval 4"/>
          <p:cNvSpPr>
            <a:spLocks noChangeArrowheads="1"/>
          </p:cNvSpPr>
          <p:nvPr/>
        </p:nvSpPr>
        <p:spPr bwMode="auto">
          <a:xfrm>
            <a:off x="3492500" y="3573463"/>
            <a:ext cx="2124075" cy="971550"/>
          </a:xfrm>
          <a:prstGeom prst="ellipse">
            <a:avLst/>
          </a:prstGeom>
          <a:gradFill rotWithShape="1">
            <a:gsLst>
              <a:gs pos="0">
                <a:srgbClr val="33CCCC"/>
              </a:gs>
              <a:gs pos="100000">
                <a:srgbClr val="FFFFFF"/>
              </a:gs>
            </a:gsLst>
            <a:lin ang="5400000" scaled="1"/>
          </a:gradFill>
          <a:ln w="9525">
            <a:noFill/>
            <a:round/>
            <a:headEnd/>
            <a:tailEnd/>
          </a:ln>
        </p:spPr>
        <p:txBody>
          <a:bodyPr wrap="none" lIns="91424" tIns="45712" rIns="91424" bIns="45712" anchor="ctr"/>
          <a:lstStyle/>
          <a:p>
            <a:pPr algn="ctr"/>
            <a:r>
              <a:rPr lang="ru-RU" sz="1400" b="1">
                <a:solidFill>
                  <a:srgbClr val="333333"/>
                </a:solidFill>
                <a:latin typeface="Georgia" pitchFamily="18" charset="0"/>
              </a:rPr>
              <a:t>Мероприятия</a:t>
            </a:r>
          </a:p>
        </p:txBody>
      </p:sp>
      <p:sp>
        <p:nvSpPr>
          <p:cNvPr id="41991" name="Скругленный прямоугольник 34"/>
          <p:cNvSpPr>
            <a:spLocks noChangeArrowheads="1"/>
          </p:cNvSpPr>
          <p:nvPr/>
        </p:nvSpPr>
        <p:spPr bwMode="auto">
          <a:xfrm>
            <a:off x="4508500" y="5337175"/>
            <a:ext cx="2151063" cy="1439863"/>
          </a:xfrm>
          <a:prstGeom prst="roundRect">
            <a:avLst>
              <a:gd name="adj" fmla="val 16667"/>
            </a:avLst>
          </a:prstGeom>
          <a:gradFill rotWithShape="1">
            <a:gsLst>
              <a:gs pos="0">
                <a:srgbClr val="008080"/>
              </a:gs>
              <a:gs pos="100000">
                <a:srgbClr val="43A1A1"/>
              </a:gs>
            </a:gsLst>
            <a:path path="rect">
              <a:fillToRect r="100000" b="100000"/>
            </a:path>
          </a:gradFill>
          <a:ln w="9525" algn="ctr">
            <a:solidFill>
              <a:schemeClr val="bg2"/>
            </a:solidFill>
            <a:round/>
            <a:headEnd/>
            <a:tailEnd/>
          </a:ln>
        </p:spPr>
        <p:txBody>
          <a:bodyPr/>
          <a:lstStyle/>
          <a:p>
            <a:pPr algn="ctr"/>
            <a:r>
              <a:rPr lang="ru-RU" sz="1000" b="1" i="1">
                <a:solidFill>
                  <a:schemeClr val="bg1"/>
                </a:solidFill>
                <a:latin typeface="Georgia" pitchFamily="18" charset="0"/>
              </a:rPr>
              <a:t>Поощрение активистов ветеранского движения, поздравление долгожителей</a:t>
            </a:r>
          </a:p>
          <a:p>
            <a:pPr algn="ctr"/>
            <a:endParaRPr lang="ru-RU" sz="1000" b="1" i="1">
              <a:solidFill>
                <a:schemeClr val="bg1"/>
              </a:solidFill>
              <a:latin typeface="Georgia" pitchFamily="18" charset="0"/>
            </a:endParaRPr>
          </a:p>
          <a:p>
            <a:pPr algn="ctr"/>
            <a:r>
              <a:rPr lang="ru-RU" sz="1000" b="1" i="1">
                <a:solidFill>
                  <a:schemeClr val="bg1"/>
                </a:solidFill>
                <a:latin typeface="Georgia" pitchFamily="18" charset="0"/>
              </a:rPr>
              <a:t>2015 год – 150 тыс. руб.</a:t>
            </a:r>
          </a:p>
          <a:p>
            <a:pPr algn="ctr"/>
            <a:r>
              <a:rPr lang="ru-RU" sz="1000" b="1" i="1">
                <a:solidFill>
                  <a:schemeClr val="bg1"/>
                </a:solidFill>
                <a:latin typeface="Georgia" pitchFamily="18" charset="0"/>
              </a:rPr>
              <a:t>2016 год –150 тыс. руб.</a:t>
            </a:r>
          </a:p>
          <a:p>
            <a:pPr algn="ctr"/>
            <a:r>
              <a:rPr lang="ru-RU" sz="1000" b="1" i="1">
                <a:solidFill>
                  <a:schemeClr val="bg1"/>
                </a:solidFill>
                <a:latin typeface="Georgia" pitchFamily="18" charset="0"/>
              </a:rPr>
              <a:t>2017 год – 150 тыс. руб.</a:t>
            </a:r>
          </a:p>
          <a:p>
            <a:pPr algn="ctr"/>
            <a:endParaRPr lang="ru-RU" sz="1000" b="1" i="1">
              <a:solidFill>
                <a:schemeClr val="bg1"/>
              </a:solidFill>
              <a:latin typeface="Georgia" pitchFamily="18" charset="0"/>
            </a:endParaRPr>
          </a:p>
          <a:p>
            <a:pPr algn="ctr"/>
            <a:endParaRPr lang="ru-RU" sz="1000" b="1" i="1">
              <a:solidFill>
                <a:schemeClr val="bg1"/>
              </a:solidFill>
              <a:latin typeface="Georgia" pitchFamily="18" charset="0"/>
            </a:endParaRPr>
          </a:p>
        </p:txBody>
      </p:sp>
      <p:sp>
        <p:nvSpPr>
          <p:cNvPr id="41992" name="Скругленный прямоугольник 34"/>
          <p:cNvSpPr>
            <a:spLocks noChangeArrowheads="1"/>
          </p:cNvSpPr>
          <p:nvPr/>
        </p:nvSpPr>
        <p:spPr bwMode="auto">
          <a:xfrm>
            <a:off x="215900" y="3644900"/>
            <a:ext cx="2052638" cy="1512888"/>
          </a:xfrm>
          <a:prstGeom prst="roundRect">
            <a:avLst>
              <a:gd name="adj" fmla="val 16667"/>
            </a:avLst>
          </a:prstGeom>
          <a:gradFill rotWithShape="1">
            <a:gsLst>
              <a:gs pos="0">
                <a:srgbClr val="008080"/>
              </a:gs>
              <a:gs pos="100000">
                <a:srgbClr val="43A1A1"/>
              </a:gs>
            </a:gsLst>
            <a:path path="rect">
              <a:fillToRect r="100000" b="100000"/>
            </a:path>
          </a:gradFill>
          <a:ln w="9525" algn="ctr">
            <a:solidFill>
              <a:schemeClr val="bg2"/>
            </a:solidFill>
            <a:round/>
            <a:headEnd/>
            <a:tailEnd/>
          </a:ln>
        </p:spPr>
        <p:txBody>
          <a:bodyPr/>
          <a:lstStyle/>
          <a:p>
            <a:pPr algn="ctr"/>
            <a:r>
              <a:rPr lang="ru-RU" sz="1000" b="1" i="1">
                <a:solidFill>
                  <a:schemeClr val="bg1"/>
                </a:solidFill>
                <a:latin typeface="Georgia" pitchFamily="18" charset="0"/>
              </a:rPr>
              <a:t>Организация и проведение фестивалей, смотров, конкурсов</a:t>
            </a:r>
          </a:p>
          <a:p>
            <a:pPr algn="ctr"/>
            <a:endParaRPr lang="ru-RU" sz="1000" b="1" i="1">
              <a:solidFill>
                <a:schemeClr val="bg1"/>
              </a:solidFill>
              <a:latin typeface="Georgia" pitchFamily="18" charset="0"/>
            </a:endParaRPr>
          </a:p>
          <a:p>
            <a:pPr algn="ctr"/>
            <a:r>
              <a:rPr lang="ru-RU" sz="1000" b="1" i="1">
                <a:solidFill>
                  <a:schemeClr val="bg1"/>
                </a:solidFill>
                <a:latin typeface="Georgia" pitchFamily="18" charset="0"/>
              </a:rPr>
              <a:t>2015 год – 35 тыс. руб.</a:t>
            </a:r>
          </a:p>
          <a:p>
            <a:pPr algn="ctr"/>
            <a:r>
              <a:rPr lang="ru-RU" sz="1000" b="1" i="1">
                <a:solidFill>
                  <a:schemeClr val="bg1"/>
                </a:solidFill>
                <a:latin typeface="Georgia" pitchFamily="18" charset="0"/>
              </a:rPr>
              <a:t>2016год –33 тыс. руб.</a:t>
            </a:r>
          </a:p>
          <a:p>
            <a:pPr algn="ctr"/>
            <a:r>
              <a:rPr lang="ru-RU" sz="1000" b="1" i="1">
                <a:solidFill>
                  <a:schemeClr val="bg1"/>
                </a:solidFill>
                <a:latin typeface="Georgia" pitchFamily="18" charset="0"/>
              </a:rPr>
              <a:t>2017 год – 33  тыс. руб.</a:t>
            </a:r>
          </a:p>
          <a:p>
            <a:pPr algn="ctr"/>
            <a:endParaRPr lang="ru-RU" sz="1000" b="1" i="1">
              <a:solidFill>
                <a:schemeClr val="bg1"/>
              </a:solidFill>
              <a:latin typeface="Georgia" pitchFamily="18" charset="0"/>
            </a:endParaRPr>
          </a:p>
        </p:txBody>
      </p:sp>
      <p:sp>
        <p:nvSpPr>
          <p:cNvPr id="41993" name="Скругленный прямоугольник 34"/>
          <p:cNvSpPr>
            <a:spLocks noChangeArrowheads="1"/>
          </p:cNvSpPr>
          <p:nvPr/>
        </p:nvSpPr>
        <p:spPr bwMode="auto">
          <a:xfrm>
            <a:off x="6884988" y="3644900"/>
            <a:ext cx="1998662" cy="1512888"/>
          </a:xfrm>
          <a:prstGeom prst="roundRect">
            <a:avLst>
              <a:gd name="adj" fmla="val 16667"/>
            </a:avLst>
          </a:prstGeom>
          <a:gradFill rotWithShape="1">
            <a:gsLst>
              <a:gs pos="0">
                <a:srgbClr val="008080"/>
              </a:gs>
              <a:gs pos="100000">
                <a:srgbClr val="43A1A1"/>
              </a:gs>
            </a:gsLst>
            <a:path path="rect">
              <a:fillToRect r="100000" b="100000"/>
            </a:path>
          </a:gradFill>
          <a:ln w="9525" algn="ctr">
            <a:solidFill>
              <a:schemeClr val="bg2"/>
            </a:solidFill>
            <a:round/>
            <a:headEnd/>
            <a:tailEnd/>
          </a:ln>
        </p:spPr>
        <p:txBody>
          <a:bodyPr/>
          <a:lstStyle/>
          <a:p>
            <a:pPr algn="ctr"/>
            <a:r>
              <a:rPr lang="ru-RU" sz="1000" b="1" i="1">
                <a:solidFill>
                  <a:schemeClr val="bg1"/>
                </a:solidFill>
                <a:latin typeface="Georgia" pitchFamily="18" charset="0"/>
              </a:rPr>
              <a:t>Организация и проведение 9 – ой отчетно-выборной конференции</a:t>
            </a:r>
          </a:p>
          <a:p>
            <a:pPr algn="ctr"/>
            <a:endParaRPr lang="ru-RU" sz="1000" b="1" i="1">
              <a:solidFill>
                <a:schemeClr val="bg1"/>
              </a:solidFill>
              <a:latin typeface="Georgia" pitchFamily="18" charset="0"/>
            </a:endParaRPr>
          </a:p>
          <a:p>
            <a:pPr algn="ctr"/>
            <a:r>
              <a:rPr lang="ru-RU" sz="1000" b="1" i="1">
                <a:solidFill>
                  <a:schemeClr val="bg1"/>
                </a:solidFill>
                <a:latin typeface="Georgia" pitchFamily="18" charset="0"/>
              </a:rPr>
              <a:t>2015 год – 0 тыс. руб.</a:t>
            </a:r>
          </a:p>
          <a:p>
            <a:pPr algn="ctr"/>
            <a:r>
              <a:rPr lang="ru-RU" sz="1000" b="1" i="1">
                <a:solidFill>
                  <a:schemeClr val="bg1"/>
                </a:solidFill>
                <a:latin typeface="Georgia" pitchFamily="18" charset="0"/>
              </a:rPr>
              <a:t>2016 год –30 тыс. руб.</a:t>
            </a:r>
          </a:p>
          <a:p>
            <a:pPr algn="ctr"/>
            <a:r>
              <a:rPr lang="ru-RU" sz="1000" b="1" i="1">
                <a:solidFill>
                  <a:schemeClr val="bg1"/>
                </a:solidFill>
                <a:latin typeface="Georgia" pitchFamily="18" charset="0"/>
              </a:rPr>
              <a:t>2017 год –0 тыс. руб.</a:t>
            </a:r>
          </a:p>
          <a:p>
            <a:pPr algn="ctr"/>
            <a:endParaRPr lang="ru-RU" sz="1000" b="1" i="1">
              <a:solidFill>
                <a:schemeClr val="bg1"/>
              </a:solidFill>
              <a:latin typeface="Georgia" pitchFamily="18" charset="0"/>
            </a:endParaRPr>
          </a:p>
          <a:p>
            <a:pPr algn="ctr"/>
            <a:endParaRPr lang="ru-RU" sz="1000" b="1" i="1">
              <a:solidFill>
                <a:schemeClr val="bg1"/>
              </a:solidFill>
              <a:latin typeface="Georgia" pitchFamily="18" charset="0"/>
            </a:endParaRPr>
          </a:p>
          <a:p>
            <a:pPr algn="ctr"/>
            <a:endParaRPr lang="ru-RU" sz="1000" b="1" i="1">
              <a:solidFill>
                <a:schemeClr val="bg1"/>
              </a:solidFill>
              <a:latin typeface="Georgia" pitchFamily="18" charset="0"/>
            </a:endParaRPr>
          </a:p>
        </p:txBody>
      </p:sp>
      <p:cxnSp>
        <p:nvCxnSpPr>
          <p:cNvPr id="41994" name="Прямая со стрелкой 7"/>
          <p:cNvCxnSpPr>
            <a:cxnSpLocks noChangeShapeType="1"/>
            <a:stCxn id="41990" idx="6"/>
            <a:endCxn id="41993" idx="1"/>
          </p:cNvCxnSpPr>
          <p:nvPr/>
        </p:nvCxnSpPr>
        <p:spPr bwMode="auto">
          <a:xfrm>
            <a:off x="5616575" y="4059238"/>
            <a:ext cx="1268413" cy="341312"/>
          </a:xfrm>
          <a:prstGeom prst="straightConnector1">
            <a:avLst/>
          </a:prstGeom>
          <a:noFill/>
          <a:ln w="9525" algn="ctr">
            <a:solidFill>
              <a:schemeClr val="tx1"/>
            </a:solidFill>
            <a:round/>
            <a:headEnd/>
            <a:tailEnd type="arrow" w="med" len="med"/>
          </a:ln>
        </p:spPr>
      </p:cxnSp>
      <p:cxnSp>
        <p:nvCxnSpPr>
          <p:cNvPr id="41995" name="Прямая со стрелкой 9"/>
          <p:cNvCxnSpPr>
            <a:cxnSpLocks noChangeShapeType="1"/>
            <a:stCxn id="41990" idx="5"/>
          </p:cNvCxnSpPr>
          <p:nvPr/>
        </p:nvCxnSpPr>
        <p:spPr bwMode="auto">
          <a:xfrm>
            <a:off x="5305425" y="4402138"/>
            <a:ext cx="1535113" cy="1006475"/>
          </a:xfrm>
          <a:prstGeom prst="straightConnector1">
            <a:avLst/>
          </a:prstGeom>
          <a:noFill/>
          <a:ln w="9525" algn="ctr">
            <a:solidFill>
              <a:schemeClr val="tx1"/>
            </a:solidFill>
            <a:round/>
            <a:headEnd/>
            <a:tailEnd type="arrow" w="med" len="med"/>
          </a:ln>
        </p:spPr>
      </p:cxnSp>
      <p:cxnSp>
        <p:nvCxnSpPr>
          <p:cNvPr id="41996" name="Прямая со стрелкой 13"/>
          <p:cNvCxnSpPr>
            <a:cxnSpLocks noChangeShapeType="1"/>
            <a:stCxn id="41990" idx="4"/>
          </p:cNvCxnSpPr>
          <p:nvPr/>
        </p:nvCxnSpPr>
        <p:spPr bwMode="auto">
          <a:xfrm>
            <a:off x="4554538" y="4545013"/>
            <a:ext cx="1028700" cy="792162"/>
          </a:xfrm>
          <a:prstGeom prst="straightConnector1">
            <a:avLst/>
          </a:prstGeom>
          <a:noFill/>
          <a:ln w="9525" algn="ctr">
            <a:solidFill>
              <a:schemeClr val="tx1"/>
            </a:solidFill>
            <a:round/>
            <a:headEnd/>
            <a:tailEnd type="arrow" w="med" len="med"/>
          </a:ln>
        </p:spPr>
      </p:cxnSp>
      <p:cxnSp>
        <p:nvCxnSpPr>
          <p:cNvPr id="41997" name="Прямая со стрелкой 17"/>
          <p:cNvCxnSpPr>
            <a:cxnSpLocks noChangeShapeType="1"/>
            <a:stCxn id="41990" idx="4"/>
            <a:endCxn id="41987" idx="0"/>
          </p:cNvCxnSpPr>
          <p:nvPr/>
        </p:nvCxnSpPr>
        <p:spPr bwMode="auto">
          <a:xfrm flipH="1">
            <a:off x="3419475" y="4545013"/>
            <a:ext cx="1135063" cy="792162"/>
          </a:xfrm>
          <a:prstGeom prst="straightConnector1">
            <a:avLst/>
          </a:prstGeom>
          <a:noFill/>
          <a:ln w="9525" algn="ctr">
            <a:solidFill>
              <a:schemeClr val="tx1"/>
            </a:solidFill>
            <a:round/>
            <a:headEnd/>
            <a:tailEnd type="arrow" w="med" len="med"/>
          </a:ln>
        </p:spPr>
      </p:cxnSp>
      <p:cxnSp>
        <p:nvCxnSpPr>
          <p:cNvPr id="41998" name="Прямая со стрелкой 19"/>
          <p:cNvCxnSpPr>
            <a:cxnSpLocks noChangeShapeType="1"/>
            <a:stCxn id="41990" idx="3"/>
          </p:cNvCxnSpPr>
          <p:nvPr/>
        </p:nvCxnSpPr>
        <p:spPr bwMode="auto">
          <a:xfrm flipH="1">
            <a:off x="2268538" y="4402138"/>
            <a:ext cx="1535112" cy="1006475"/>
          </a:xfrm>
          <a:prstGeom prst="straightConnector1">
            <a:avLst/>
          </a:prstGeom>
          <a:noFill/>
          <a:ln w="9525" algn="ctr">
            <a:solidFill>
              <a:schemeClr val="tx1"/>
            </a:solidFill>
            <a:round/>
            <a:headEnd/>
            <a:tailEnd type="arrow" w="med" len="med"/>
          </a:ln>
        </p:spPr>
      </p:cxnSp>
      <p:cxnSp>
        <p:nvCxnSpPr>
          <p:cNvPr id="41999" name="Прямая со стрелкой 21"/>
          <p:cNvCxnSpPr>
            <a:cxnSpLocks noChangeShapeType="1"/>
            <a:stCxn id="41990" idx="2"/>
            <a:endCxn id="41992" idx="3"/>
          </p:cNvCxnSpPr>
          <p:nvPr/>
        </p:nvCxnSpPr>
        <p:spPr bwMode="auto">
          <a:xfrm flipH="1">
            <a:off x="2268538" y="4059238"/>
            <a:ext cx="1223962" cy="341312"/>
          </a:xfrm>
          <a:prstGeom prst="straightConnector1">
            <a:avLst/>
          </a:prstGeom>
          <a:noFill/>
          <a:ln w="9525" algn="ctr">
            <a:solidFill>
              <a:schemeClr val="tx1"/>
            </a:solidFill>
            <a:round/>
            <a:headEnd/>
            <a:tailEnd type="arrow" w="med" len="med"/>
          </a:ln>
        </p:spPr>
      </p:cxn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2"/>
          <p:cNvSpPr>
            <a:spLocks noGrp="1" noChangeArrowheads="1"/>
          </p:cNvSpPr>
          <p:nvPr>
            <p:ph type="title" idx="4294967295"/>
          </p:nvPr>
        </p:nvSpPr>
        <p:spPr>
          <a:xfrm>
            <a:off x="468313" y="188913"/>
            <a:ext cx="8229600" cy="431800"/>
          </a:xfrm>
        </p:spPr>
        <p:txBody>
          <a:bodyPr/>
          <a:lstStyle/>
          <a:p>
            <a:pPr eaLnBrk="1" hangingPunct="1"/>
            <a:r>
              <a:rPr lang="ru-RU" sz="2000" b="1" smtClean="0">
                <a:solidFill>
                  <a:srgbClr val="000099"/>
                </a:solidFill>
                <a:latin typeface="Times New Roman" pitchFamily="18" charset="0"/>
              </a:rPr>
              <a:t>Бюджет Ирбитского МО на 2015 год </a:t>
            </a:r>
            <a:br>
              <a:rPr lang="ru-RU" sz="2000" b="1" smtClean="0">
                <a:solidFill>
                  <a:srgbClr val="000099"/>
                </a:solidFill>
                <a:latin typeface="Times New Roman" pitchFamily="18" charset="0"/>
              </a:rPr>
            </a:br>
            <a:r>
              <a:rPr lang="ru-RU" sz="2000" b="1" smtClean="0">
                <a:solidFill>
                  <a:srgbClr val="000099"/>
                </a:solidFill>
                <a:latin typeface="Times New Roman" pitchFamily="18" charset="0"/>
              </a:rPr>
              <a:t>и плановый период 2016-2017 годы</a:t>
            </a:r>
            <a:endParaRPr lang="ru-RU" sz="1400" b="1" i="1" smtClean="0">
              <a:solidFill>
                <a:srgbClr val="000099"/>
              </a:solidFill>
              <a:latin typeface="Times New Roman" pitchFamily="18" charset="0"/>
            </a:endParaRPr>
          </a:p>
        </p:txBody>
      </p:sp>
      <p:sp>
        <p:nvSpPr>
          <p:cNvPr id="43010" name="Скругленный прямоугольник 34"/>
          <p:cNvSpPr>
            <a:spLocks noChangeArrowheads="1"/>
          </p:cNvSpPr>
          <p:nvPr/>
        </p:nvSpPr>
        <p:spPr bwMode="auto">
          <a:xfrm>
            <a:off x="136525" y="4621213"/>
            <a:ext cx="3168650" cy="1260475"/>
          </a:xfrm>
          <a:prstGeom prst="roundRect">
            <a:avLst>
              <a:gd name="adj" fmla="val 16667"/>
            </a:avLst>
          </a:prstGeom>
          <a:gradFill rotWithShape="1">
            <a:gsLst>
              <a:gs pos="0">
                <a:srgbClr val="008080"/>
              </a:gs>
              <a:gs pos="100000">
                <a:srgbClr val="43A1A1"/>
              </a:gs>
            </a:gsLst>
            <a:path path="rect">
              <a:fillToRect r="100000" b="100000"/>
            </a:path>
          </a:gradFill>
          <a:ln w="9525" algn="ctr">
            <a:solidFill>
              <a:schemeClr val="bg2"/>
            </a:solidFill>
            <a:round/>
            <a:headEnd/>
            <a:tailEnd/>
          </a:ln>
        </p:spPr>
        <p:txBody>
          <a:bodyPr/>
          <a:lstStyle/>
          <a:p>
            <a:pPr algn="ctr"/>
            <a:r>
              <a:rPr lang="ru-RU" sz="1000" b="1" i="1">
                <a:solidFill>
                  <a:schemeClr val="bg1"/>
                </a:solidFill>
                <a:latin typeface="Georgia" pitchFamily="18" charset="0"/>
              </a:rPr>
              <a:t>Определение рыночной стоимости объектов недвижимости муниципальной собственности, земельных участков</a:t>
            </a:r>
          </a:p>
          <a:p>
            <a:pPr algn="ctr"/>
            <a:r>
              <a:rPr lang="ru-RU" sz="1000" b="1" i="1">
                <a:solidFill>
                  <a:schemeClr val="bg1"/>
                </a:solidFill>
                <a:latin typeface="Georgia" pitchFamily="18" charset="0"/>
              </a:rPr>
              <a:t> 2015-60 тыс. руб.</a:t>
            </a:r>
          </a:p>
          <a:p>
            <a:pPr algn="ctr"/>
            <a:r>
              <a:rPr lang="ru-RU" sz="1000" b="1" i="1">
                <a:solidFill>
                  <a:schemeClr val="bg1"/>
                </a:solidFill>
                <a:latin typeface="Georgia" pitchFamily="18" charset="0"/>
              </a:rPr>
              <a:t>2016-60 тыс. руб.</a:t>
            </a:r>
          </a:p>
          <a:p>
            <a:pPr algn="ctr"/>
            <a:r>
              <a:rPr lang="ru-RU" sz="1000" b="1" i="1">
                <a:solidFill>
                  <a:schemeClr val="bg1"/>
                </a:solidFill>
                <a:latin typeface="Georgia" pitchFamily="18" charset="0"/>
              </a:rPr>
              <a:t>2017-60 тыс. руб.</a:t>
            </a:r>
          </a:p>
          <a:p>
            <a:pPr algn="ctr"/>
            <a:endParaRPr lang="ru-RU" sz="1000" b="1" i="1">
              <a:solidFill>
                <a:schemeClr val="bg1"/>
              </a:solidFill>
              <a:latin typeface="Georgia" pitchFamily="18" charset="0"/>
            </a:endParaRPr>
          </a:p>
        </p:txBody>
      </p:sp>
      <p:sp>
        <p:nvSpPr>
          <p:cNvPr id="43011" name="Скругленный прямоугольник 34"/>
          <p:cNvSpPr>
            <a:spLocks noChangeArrowheads="1"/>
          </p:cNvSpPr>
          <p:nvPr/>
        </p:nvSpPr>
        <p:spPr bwMode="auto">
          <a:xfrm>
            <a:off x="5472113" y="2636838"/>
            <a:ext cx="3563937" cy="1836737"/>
          </a:xfrm>
          <a:prstGeom prst="roundRect">
            <a:avLst>
              <a:gd name="adj" fmla="val 16667"/>
            </a:avLst>
          </a:prstGeom>
          <a:gradFill rotWithShape="1">
            <a:gsLst>
              <a:gs pos="0">
                <a:srgbClr val="008080"/>
              </a:gs>
              <a:gs pos="100000">
                <a:srgbClr val="43A1A1"/>
              </a:gs>
            </a:gsLst>
            <a:path path="rect">
              <a:fillToRect r="100000" b="100000"/>
            </a:path>
          </a:gradFill>
          <a:ln w="9525" algn="ctr">
            <a:solidFill>
              <a:schemeClr val="bg2"/>
            </a:solidFill>
            <a:round/>
            <a:headEnd/>
            <a:tailEnd/>
          </a:ln>
        </p:spPr>
        <p:txBody>
          <a:bodyPr/>
          <a:lstStyle/>
          <a:p>
            <a:pPr algn="ctr"/>
            <a:r>
              <a:rPr lang="ru-RU" sz="1000" b="1" i="1">
                <a:solidFill>
                  <a:schemeClr val="bg1"/>
                </a:solidFill>
                <a:latin typeface="Georgia" pitchFamily="18" charset="0"/>
              </a:rPr>
              <a:t>Проведение  землеустроительных работ по формированию земельных участков, предоставляемых для жилищного строительства, установлению границ земельных участков многоквартирными жилыми домами под муниципальными объектами недвижимости</a:t>
            </a:r>
          </a:p>
          <a:p>
            <a:pPr algn="ctr"/>
            <a:r>
              <a:rPr lang="ru-RU" sz="1000" b="1" i="1">
                <a:solidFill>
                  <a:schemeClr val="bg1"/>
                </a:solidFill>
                <a:latin typeface="Georgia" pitchFamily="18" charset="0"/>
              </a:rPr>
              <a:t>2015-494 тыс. руб.</a:t>
            </a:r>
          </a:p>
          <a:p>
            <a:pPr algn="ctr"/>
            <a:r>
              <a:rPr lang="ru-RU" sz="1000" b="1" i="1">
                <a:solidFill>
                  <a:schemeClr val="bg1"/>
                </a:solidFill>
                <a:latin typeface="Georgia" pitchFamily="18" charset="0"/>
              </a:rPr>
              <a:t>2016-494тыс. руб.</a:t>
            </a:r>
          </a:p>
          <a:p>
            <a:pPr algn="ctr"/>
            <a:r>
              <a:rPr lang="ru-RU" sz="1000" b="1" i="1">
                <a:solidFill>
                  <a:schemeClr val="bg1"/>
                </a:solidFill>
                <a:latin typeface="Georgia" pitchFamily="18" charset="0"/>
              </a:rPr>
              <a:t>2017-494 тыс. руб.</a:t>
            </a:r>
          </a:p>
          <a:p>
            <a:pPr algn="ctr"/>
            <a:endParaRPr lang="ru-RU" sz="1000" b="1" i="1">
              <a:solidFill>
                <a:schemeClr val="bg1"/>
              </a:solidFill>
              <a:latin typeface="Georgia" pitchFamily="18" charset="0"/>
            </a:endParaRPr>
          </a:p>
        </p:txBody>
      </p:sp>
      <p:sp>
        <p:nvSpPr>
          <p:cNvPr id="43012" name="Скругленный прямоугольник 34"/>
          <p:cNvSpPr>
            <a:spLocks noChangeArrowheads="1"/>
          </p:cNvSpPr>
          <p:nvPr/>
        </p:nvSpPr>
        <p:spPr bwMode="auto">
          <a:xfrm>
            <a:off x="142875" y="728663"/>
            <a:ext cx="8821738" cy="1800225"/>
          </a:xfrm>
          <a:prstGeom prst="roundRect">
            <a:avLst>
              <a:gd name="adj" fmla="val 16667"/>
            </a:avLst>
          </a:prstGeom>
          <a:gradFill rotWithShape="0">
            <a:gsLst>
              <a:gs pos="0">
                <a:srgbClr val="CCFFCC"/>
              </a:gs>
              <a:gs pos="100000">
                <a:srgbClr val="F6FFF6"/>
              </a:gs>
            </a:gsLst>
            <a:path path="shape">
              <a:fillToRect l="50000" t="50000" r="50000" b="50000"/>
            </a:path>
          </a:gradFill>
          <a:ln w="9525" algn="ctr">
            <a:solidFill>
              <a:srgbClr val="669900"/>
            </a:solidFill>
            <a:round/>
            <a:headEnd/>
            <a:tailEnd/>
          </a:ln>
        </p:spPr>
        <p:txBody>
          <a:bodyPr/>
          <a:lstStyle/>
          <a:p>
            <a:pPr algn="ctr">
              <a:spcBef>
                <a:spcPct val="20000"/>
              </a:spcBef>
              <a:spcAft>
                <a:spcPts val="100"/>
              </a:spcAft>
              <a:buFont typeface="StarSymbol"/>
              <a:buNone/>
            </a:pPr>
            <a:r>
              <a:rPr lang="ru-RU" b="1">
                <a:solidFill>
                  <a:srgbClr val="00602B"/>
                </a:solidFill>
                <a:latin typeface="Times New Roman" pitchFamily="18" charset="0"/>
              </a:rPr>
              <a:t>Программа «Создание системы кадастра недвижимости на территории Ирбитского муниципального образования на 2014-2017 годы»</a:t>
            </a:r>
          </a:p>
          <a:p>
            <a:r>
              <a:rPr lang="ru-RU" sz="1200" b="1">
                <a:latin typeface="Times New Roman" pitchFamily="18" charset="0"/>
              </a:rPr>
              <a:t>Задачи:</a:t>
            </a:r>
          </a:p>
          <a:p>
            <a:r>
              <a:rPr lang="ru-RU" sz="1200" b="1">
                <a:latin typeface="Times New Roman" pitchFamily="18" charset="0"/>
              </a:rPr>
              <a:t>1. Обеспечение пополнения доходной части муниципального бюджета Ирбитского МО за счет расширения налогооблагаемой базы</a:t>
            </a:r>
          </a:p>
          <a:p>
            <a:r>
              <a:rPr lang="ru-RU" sz="1200" b="1">
                <a:latin typeface="Times New Roman" pitchFamily="18" charset="0"/>
              </a:rPr>
              <a:t>2.  Распоряжение земельными ресурсами, в том числе не  разграниченными</a:t>
            </a:r>
          </a:p>
          <a:p>
            <a:r>
              <a:rPr lang="ru-RU" sz="1200" b="1">
                <a:latin typeface="Times New Roman" pitchFamily="18" charset="0"/>
              </a:rPr>
              <a:t>3. Развитие государственного кадастра недвижимости на территории Ирбитского МО</a:t>
            </a:r>
          </a:p>
          <a:p>
            <a:r>
              <a:rPr lang="ru-RU" sz="1200" b="1">
                <a:latin typeface="Times New Roman" pitchFamily="18" charset="0"/>
              </a:rPr>
              <a:t>4. Землеустройство земель сельскохозяйственного назначения</a:t>
            </a:r>
          </a:p>
        </p:txBody>
      </p:sp>
      <p:sp>
        <p:nvSpPr>
          <p:cNvPr id="43013" name="Скругленный прямоугольник 34"/>
          <p:cNvSpPr>
            <a:spLocks noChangeArrowheads="1"/>
          </p:cNvSpPr>
          <p:nvPr/>
        </p:nvSpPr>
        <p:spPr bwMode="auto">
          <a:xfrm>
            <a:off x="107950" y="2636838"/>
            <a:ext cx="3457575" cy="1836737"/>
          </a:xfrm>
          <a:prstGeom prst="roundRect">
            <a:avLst>
              <a:gd name="adj" fmla="val 16667"/>
            </a:avLst>
          </a:prstGeom>
          <a:gradFill rotWithShape="1">
            <a:gsLst>
              <a:gs pos="0">
                <a:srgbClr val="008080"/>
              </a:gs>
              <a:gs pos="100000">
                <a:srgbClr val="43A1A1"/>
              </a:gs>
            </a:gsLst>
            <a:path path="rect">
              <a:fillToRect r="100000" b="100000"/>
            </a:path>
          </a:gradFill>
          <a:ln w="9525" algn="ctr">
            <a:solidFill>
              <a:schemeClr val="bg2"/>
            </a:solidFill>
            <a:round/>
            <a:headEnd/>
            <a:tailEnd/>
          </a:ln>
        </p:spPr>
        <p:txBody>
          <a:bodyPr/>
          <a:lstStyle/>
          <a:p>
            <a:pPr algn="ctr"/>
            <a:r>
              <a:rPr lang="ru-RU" sz="1000" b="1" i="1">
                <a:solidFill>
                  <a:schemeClr val="bg1"/>
                </a:solidFill>
                <a:latin typeface="Georgia" pitchFamily="18" charset="0"/>
              </a:rPr>
              <a:t>Проведение инвентаризации   сведений об объемах недвижимости и введение их в автоматизированные базы данных для ведения Единого государственного реестра недвижимости и земельных участков </a:t>
            </a:r>
          </a:p>
          <a:p>
            <a:pPr algn="ctr"/>
            <a:r>
              <a:rPr lang="ru-RU" sz="1000" b="1" i="1">
                <a:solidFill>
                  <a:schemeClr val="bg1"/>
                </a:solidFill>
                <a:latin typeface="Georgia" pitchFamily="18" charset="0"/>
              </a:rPr>
              <a:t>2015-90 тыс. руб.</a:t>
            </a:r>
          </a:p>
          <a:p>
            <a:pPr algn="ctr"/>
            <a:r>
              <a:rPr lang="ru-RU" sz="1000" b="1" i="1">
                <a:solidFill>
                  <a:schemeClr val="bg1"/>
                </a:solidFill>
                <a:latin typeface="Georgia" pitchFamily="18" charset="0"/>
              </a:rPr>
              <a:t>2016-90 тыс. руб.</a:t>
            </a:r>
          </a:p>
          <a:p>
            <a:pPr algn="ctr"/>
            <a:r>
              <a:rPr lang="ru-RU" sz="1000" b="1" i="1">
                <a:solidFill>
                  <a:schemeClr val="bg1"/>
                </a:solidFill>
                <a:latin typeface="Georgia" pitchFamily="18" charset="0"/>
              </a:rPr>
              <a:t>2017-90 тыс. руб.</a:t>
            </a:r>
          </a:p>
          <a:p>
            <a:pPr algn="ctr"/>
            <a:r>
              <a:rPr lang="ru-RU" sz="1000" b="1" i="1">
                <a:solidFill>
                  <a:schemeClr val="bg1"/>
                </a:solidFill>
                <a:latin typeface="Georgia" pitchFamily="18" charset="0"/>
              </a:rPr>
              <a:t>  </a:t>
            </a:r>
          </a:p>
        </p:txBody>
      </p:sp>
      <p:sp>
        <p:nvSpPr>
          <p:cNvPr id="43014" name="Скругленный прямоугольник 34"/>
          <p:cNvSpPr>
            <a:spLocks noChangeArrowheads="1"/>
          </p:cNvSpPr>
          <p:nvPr/>
        </p:nvSpPr>
        <p:spPr bwMode="auto">
          <a:xfrm>
            <a:off x="2447925" y="6026150"/>
            <a:ext cx="4103688" cy="750888"/>
          </a:xfrm>
          <a:prstGeom prst="roundRect">
            <a:avLst>
              <a:gd name="adj" fmla="val 16667"/>
            </a:avLst>
          </a:prstGeom>
          <a:gradFill rotWithShape="1">
            <a:gsLst>
              <a:gs pos="0">
                <a:srgbClr val="008080"/>
              </a:gs>
              <a:gs pos="100000">
                <a:srgbClr val="43A1A1"/>
              </a:gs>
            </a:gsLst>
            <a:path path="rect">
              <a:fillToRect r="100000" b="100000"/>
            </a:path>
          </a:gradFill>
          <a:ln w="9525" algn="ctr">
            <a:solidFill>
              <a:schemeClr val="bg2"/>
            </a:solidFill>
            <a:round/>
            <a:headEnd/>
            <a:tailEnd/>
          </a:ln>
        </p:spPr>
        <p:txBody>
          <a:bodyPr/>
          <a:lstStyle/>
          <a:p>
            <a:pPr algn="ctr"/>
            <a:r>
              <a:rPr lang="ru-RU" sz="1000" b="1" i="1">
                <a:solidFill>
                  <a:schemeClr val="bg1"/>
                </a:solidFill>
                <a:latin typeface="Georgia" pitchFamily="18" charset="0"/>
              </a:rPr>
              <a:t>Обеспечение реализации муниципальной программы</a:t>
            </a:r>
          </a:p>
          <a:p>
            <a:pPr algn="ctr"/>
            <a:r>
              <a:rPr lang="ru-RU" sz="1000" b="1" i="1">
                <a:solidFill>
                  <a:schemeClr val="bg1"/>
                </a:solidFill>
                <a:latin typeface="Georgia" pitchFamily="18" charset="0"/>
              </a:rPr>
              <a:t>2015-1757,9 тыс. руб.</a:t>
            </a:r>
          </a:p>
          <a:p>
            <a:pPr algn="ctr"/>
            <a:r>
              <a:rPr lang="ru-RU" sz="1000" b="1" i="1">
                <a:solidFill>
                  <a:schemeClr val="bg1"/>
                </a:solidFill>
                <a:latin typeface="Georgia" pitchFamily="18" charset="0"/>
              </a:rPr>
              <a:t>2016-1757,9 тыс. руб.</a:t>
            </a:r>
          </a:p>
          <a:p>
            <a:pPr algn="ctr"/>
            <a:r>
              <a:rPr lang="ru-RU" sz="1000" b="1" i="1">
                <a:solidFill>
                  <a:schemeClr val="bg1"/>
                </a:solidFill>
                <a:latin typeface="Georgia" pitchFamily="18" charset="0"/>
              </a:rPr>
              <a:t>2017-1757,9 тыс. руб.</a:t>
            </a:r>
          </a:p>
          <a:p>
            <a:pPr algn="ctr"/>
            <a:endParaRPr lang="ru-RU" sz="1000" b="1" i="1">
              <a:solidFill>
                <a:schemeClr val="bg1"/>
              </a:solidFill>
              <a:latin typeface="Georgia" pitchFamily="18" charset="0"/>
            </a:endParaRPr>
          </a:p>
        </p:txBody>
      </p:sp>
      <p:sp>
        <p:nvSpPr>
          <p:cNvPr id="43015" name="Oval 4"/>
          <p:cNvSpPr>
            <a:spLocks noChangeArrowheads="1"/>
          </p:cNvSpPr>
          <p:nvPr/>
        </p:nvSpPr>
        <p:spPr bwMode="auto">
          <a:xfrm>
            <a:off x="3419475" y="4422775"/>
            <a:ext cx="2124075" cy="1044575"/>
          </a:xfrm>
          <a:prstGeom prst="ellipse">
            <a:avLst/>
          </a:prstGeom>
          <a:gradFill rotWithShape="1">
            <a:gsLst>
              <a:gs pos="0">
                <a:srgbClr val="33CCCC"/>
              </a:gs>
              <a:gs pos="100000">
                <a:srgbClr val="FFFFFF"/>
              </a:gs>
            </a:gsLst>
            <a:lin ang="5400000" scaled="1"/>
          </a:gradFill>
          <a:ln w="9525">
            <a:noFill/>
            <a:round/>
            <a:headEnd/>
            <a:tailEnd/>
          </a:ln>
        </p:spPr>
        <p:txBody>
          <a:bodyPr wrap="none" lIns="91424" tIns="45712" rIns="91424" bIns="45712" anchor="ctr"/>
          <a:lstStyle/>
          <a:p>
            <a:pPr algn="ctr"/>
            <a:r>
              <a:rPr lang="ru-RU" sz="1400" b="1">
                <a:solidFill>
                  <a:srgbClr val="333333"/>
                </a:solidFill>
                <a:latin typeface="Georgia" pitchFamily="18" charset="0"/>
              </a:rPr>
              <a:t>Мероприятия</a:t>
            </a:r>
          </a:p>
        </p:txBody>
      </p:sp>
      <p:sp>
        <p:nvSpPr>
          <p:cNvPr id="43016" name="Скругленный прямоугольник 34"/>
          <p:cNvSpPr>
            <a:spLocks noChangeArrowheads="1"/>
          </p:cNvSpPr>
          <p:nvPr/>
        </p:nvSpPr>
        <p:spPr bwMode="auto">
          <a:xfrm>
            <a:off x="5688013" y="4652963"/>
            <a:ext cx="3276600" cy="1260475"/>
          </a:xfrm>
          <a:prstGeom prst="roundRect">
            <a:avLst>
              <a:gd name="adj" fmla="val 16667"/>
            </a:avLst>
          </a:prstGeom>
          <a:gradFill rotWithShape="1">
            <a:gsLst>
              <a:gs pos="0">
                <a:srgbClr val="008080"/>
              </a:gs>
              <a:gs pos="100000">
                <a:srgbClr val="43A1A1"/>
              </a:gs>
            </a:gsLst>
            <a:path path="rect">
              <a:fillToRect r="100000" b="100000"/>
            </a:path>
          </a:gradFill>
          <a:ln w="9525" algn="ctr">
            <a:solidFill>
              <a:schemeClr val="bg2"/>
            </a:solidFill>
            <a:round/>
            <a:headEnd/>
            <a:tailEnd/>
          </a:ln>
        </p:spPr>
        <p:txBody>
          <a:bodyPr/>
          <a:lstStyle/>
          <a:p>
            <a:pPr algn="ctr"/>
            <a:r>
              <a:rPr lang="ru-RU" sz="1000" b="1" i="1">
                <a:solidFill>
                  <a:schemeClr val="bg1"/>
                </a:solidFill>
                <a:latin typeface="Georgia" pitchFamily="18" charset="0"/>
              </a:rPr>
              <a:t>Подготовка проектов межевания земель сельскохозяйственного назначения</a:t>
            </a:r>
          </a:p>
          <a:p>
            <a:pPr algn="ctr"/>
            <a:endParaRPr lang="ru-RU" sz="1000" b="1" i="1">
              <a:solidFill>
                <a:schemeClr val="bg1"/>
              </a:solidFill>
              <a:latin typeface="Georgia" pitchFamily="18" charset="0"/>
            </a:endParaRPr>
          </a:p>
          <a:p>
            <a:pPr algn="ctr"/>
            <a:r>
              <a:rPr lang="ru-RU" sz="1000" b="1" i="1">
                <a:solidFill>
                  <a:schemeClr val="bg1"/>
                </a:solidFill>
                <a:latin typeface="Georgia" pitchFamily="18" charset="0"/>
              </a:rPr>
              <a:t>2015-100 тыс. руб.</a:t>
            </a:r>
          </a:p>
          <a:p>
            <a:pPr algn="ctr"/>
            <a:r>
              <a:rPr lang="ru-RU" sz="1000" b="1" i="1">
                <a:solidFill>
                  <a:schemeClr val="bg1"/>
                </a:solidFill>
                <a:latin typeface="Georgia" pitchFamily="18" charset="0"/>
              </a:rPr>
              <a:t>2016-100 тыс. руб.</a:t>
            </a:r>
          </a:p>
          <a:p>
            <a:pPr algn="ctr"/>
            <a:r>
              <a:rPr lang="ru-RU" sz="1000" b="1" i="1">
                <a:solidFill>
                  <a:schemeClr val="bg1"/>
                </a:solidFill>
                <a:latin typeface="Georgia" pitchFamily="18" charset="0"/>
              </a:rPr>
              <a:t>2017-100 тыс. руб.</a:t>
            </a:r>
          </a:p>
          <a:p>
            <a:pPr algn="ctr"/>
            <a:endParaRPr lang="ru-RU" sz="1000" b="1" i="1">
              <a:solidFill>
                <a:schemeClr val="bg1"/>
              </a:solidFill>
              <a:latin typeface="Georgia" pitchFamily="18" charset="0"/>
            </a:endParaRPr>
          </a:p>
        </p:txBody>
      </p:sp>
      <p:cxnSp>
        <p:nvCxnSpPr>
          <p:cNvPr id="43017" name="Прямая со стрелкой 2"/>
          <p:cNvCxnSpPr>
            <a:cxnSpLocks noChangeShapeType="1"/>
            <a:stCxn id="43015" idx="0"/>
            <a:endCxn id="43013" idx="3"/>
          </p:cNvCxnSpPr>
          <p:nvPr/>
        </p:nvCxnSpPr>
        <p:spPr bwMode="auto">
          <a:xfrm flipH="1" flipV="1">
            <a:off x="3565525" y="3556000"/>
            <a:ext cx="915988" cy="866775"/>
          </a:xfrm>
          <a:prstGeom prst="straightConnector1">
            <a:avLst/>
          </a:prstGeom>
          <a:noFill/>
          <a:ln w="9525" algn="ctr">
            <a:solidFill>
              <a:schemeClr val="tx1"/>
            </a:solidFill>
            <a:round/>
            <a:headEnd/>
            <a:tailEnd type="arrow" w="med" len="med"/>
          </a:ln>
        </p:spPr>
      </p:cxnSp>
      <p:cxnSp>
        <p:nvCxnSpPr>
          <p:cNvPr id="43018" name="Прямая со стрелкой 4"/>
          <p:cNvCxnSpPr>
            <a:cxnSpLocks noChangeShapeType="1"/>
            <a:stCxn id="43015" idx="0"/>
            <a:endCxn id="43011" idx="1"/>
          </p:cNvCxnSpPr>
          <p:nvPr/>
        </p:nvCxnSpPr>
        <p:spPr bwMode="auto">
          <a:xfrm flipV="1">
            <a:off x="4481513" y="3556000"/>
            <a:ext cx="990600" cy="866775"/>
          </a:xfrm>
          <a:prstGeom prst="straightConnector1">
            <a:avLst/>
          </a:prstGeom>
          <a:noFill/>
          <a:ln w="9525" algn="ctr">
            <a:solidFill>
              <a:schemeClr val="tx1"/>
            </a:solidFill>
            <a:round/>
            <a:headEnd/>
            <a:tailEnd type="arrow" w="med" len="med"/>
          </a:ln>
        </p:spPr>
      </p:cxnSp>
      <p:cxnSp>
        <p:nvCxnSpPr>
          <p:cNvPr id="43019" name="Прямая со стрелкой 14"/>
          <p:cNvCxnSpPr>
            <a:cxnSpLocks noChangeShapeType="1"/>
            <a:stCxn id="43015" idx="2"/>
            <a:endCxn id="43010" idx="3"/>
          </p:cNvCxnSpPr>
          <p:nvPr/>
        </p:nvCxnSpPr>
        <p:spPr bwMode="auto">
          <a:xfrm flipH="1">
            <a:off x="3305175" y="4945063"/>
            <a:ext cx="114300" cy="306387"/>
          </a:xfrm>
          <a:prstGeom prst="straightConnector1">
            <a:avLst/>
          </a:prstGeom>
          <a:noFill/>
          <a:ln w="9525" algn="ctr">
            <a:solidFill>
              <a:schemeClr val="tx1"/>
            </a:solidFill>
            <a:round/>
            <a:headEnd/>
            <a:tailEnd type="arrow" w="med" len="med"/>
          </a:ln>
        </p:spPr>
      </p:cxnSp>
      <p:cxnSp>
        <p:nvCxnSpPr>
          <p:cNvPr id="43020" name="Прямая со стрелкой 17"/>
          <p:cNvCxnSpPr>
            <a:cxnSpLocks noChangeShapeType="1"/>
            <a:stCxn id="43015" idx="6"/>
            <a:endCxn id="43016" idx="1"/>
          </p:cNvCxnSpPr>
          <p:nvPr/>
        </p:nvCxnSpPr>
        <p:spPr bwMode="auto">
          <a:xfrm>
            <a:off x="5543550" y="4945063"/>
            <a:ext cx="144463" cy="338137"/>
          </a:xfrm>
          <a:prstGeom prst="straightConnector1">
            <a:avLst/>
          </a:prstGeom>
          <a:noFill/>
          <a:ln w="9525" algn="ctr">
            <a:solidFill>
              <a:schemeClr val="tx1"/>
            </a:solidFill>
            <a:round/>
            <a:headEnd/>
            <a:tailEnd type="arrow" w="med" len="med"/>
          </a:ln>
        </p:spPr>
      </p:cxnSp>
      <p:cxnSp>
        <p:nvCxnSpPr>
          <p:cNvPr id="43021" name="Прямая со стрелкой 20"/>
          <p:cNvCxnSpPr>
            <a:cxnSpLocks noChangeShapeType="1"/>
            <a:stCxn id="43015" idx="4"/>
            <a:endCxn id="43014" idx="0"/>
          </p:cNvCxnSpPr>
          <p:nvPr/>
        </p:nvCxnSpPr>
        <p:spPr bwMode="auto">
          <a:xfrm>
            <a:off x="4481513" y="5467350"/>
            <a:ext cx="19050" cy="558800"/>
          </a:xfrm>
          <a:prstGeom prst="straightConnector1">
            <a:avLst/>
          </a:prstGeom>
          <a:noFill/>
          <a:ln w="9525" algn="ctr">
            <a:solidFill>
              <a:schemeClr val="tx1"/>
            </a:solidFill>
            <a:round/>
            <a:headEnd/>
            <a:tailEnd type="arrow" w="med" len="med"/>
          </a:ln>
        </p:spPr>
      </p:cxn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2"/>
          <p:cNvSpPr>
            <a:spLocks noGrp="1" noChangeArrowheads="1"/>
          </p:cNvSpPr>
          <p:nvPr>
            <p:ph type="title" idx="4294967295"/>
          </p:nvPr>
        </p:nvSpPr>
        <p:spPr>
          <a:xfrm>
            <a:off x="468313" y="317500"/>
            <a:ext cx="8229600" cy="466725"/>
          </a:xfrm>
        </p:spPr>
        <p:txBody>
          <a:bodyPr/>
          <a:lstStyle/>
          <a:p>
            <a:pPr eaLnBrk="1" hangingPunct="1"/>
            <a:r>
              <a:rPr lang="ru-RU" sz="2000" b="1" smtClean="0">
                <a:solidFill>
                  <a:srgbClr val="000099"/>
                </a:solidFill>
                <a:latin typeface="Times New Roman" pitchFamily="18" charset="0"/>
              </a:rPr>
              <a:t>Бюджет Ирбитского МО на 2015 год </a:t>
            </a:r>
            <a:br>
              <a:rPr lang="ru-RU" sz="2000" b="1" smtClean="0">
                <a:solidFill>
                  <a:srgbClr val="000099"/>
                </a:solidFill>
                <a:latin typeface="Times New Roman" pitchFamily="18" charset="0"/>
              </a:rPr>
            </a:br>
            <a:r>
              <a:rPr lang="ru-RU" sz="2000" b="1" smtClean="0">
                <a:solidFill>
                  <a:srgbClr val="000099"/>
                </a:solidFill>
                <a:latin typeface="Times New Roman" pitchFamily="18" charset="0"/>
              </a:rPr>
              <a:t>и плановый период 2016-2017годы</a:t>
            </a:r>
            <a:endParaRPr lang="ru-RU" sz="1400" b="1" i="1" smtClean="0">
              <a:solidFill>
                <a:srgbClr val="000099"/>
              </a:solidFill>
              <a:latin typeface="Times New Roman" pitchFamily="18" charset="0"/>
            </a:endParaRPr>
          </a:p>
        </p:txBody>
      </p:sp>
      <p:sp>
        <p:nvSpPr>
          <p:cNvPr id="44034" name="Скругленный прямоугольник 34"/>
          <p:cNvSpPr>
            <a:spLocks noChangeArrowheads="1"/>
          </p:cNvSpPr>
          <p:nvPr/>
        </p:nvSpPr>
        <p:spPr bwMode="auto">
          <a:xfrm>
            <a:off x="107950" y="4206875"/>
            <a:ext cx="2935288" cy="1562100"/>
          </a:xfrm>
          <a:prstGeom prst="roundRect">
            <a:avLst>
              <a:gd name="adj" fmla="val 16667"/>
            </a:avLst>
          </a:prstGeom>
          <a:gradFill rotWithShape="1">
            <a:gsLst>
              <a:gs pos="0">
                <a:srgbClr val="008080"/>
              </a:gs>
              <a:gs pos="100000">
                <a:srgbClr val="43A1A1"/>
              </a:gs>
            </a:gsLst>
            <a:path path="rect">
              <a:fillToRect r="100000" b="100000"/>
            </a:path>
          </a:gradFill>
          <a:ln w="9525" algn="ctr">
            <a:solidFill>
              <a:schemeClr val="bg2"/>
            </a:solidFill>
            <a:round/>
            <a:headEnd/>
            <a:tailEnd/>
          </a:ln>
        </p:spPr>
        <p:txBody>
          <a:bodyPr/>
          <a:lstStyle/>
          <a:p>
            <a:pPr algn="ctr"/>
            <a:r>
              <a:rPr lang="ru-RU" sz="1000" b="1" i="1">
                <a:solidFill>
                  <a:schemeClr val="bg1"/>
                </a:solidFill>
                <a:latin typeface="Georgia" pitchFamily="18" charset="0"/>
              </a:rPr>
              <a:t>Формирование и наполнение информационной системы градостроительной деятельности (ИСОГД) Ирбитского муниципального образования </a:t>
            </a:r>
          </a:p>
          <a:p>
            <a:pPr algn="ctr"/>
            <a:r>
              <a:rPr lang="ru-RU" sz="1000" b="1" i="1">
                <a:solidFill>
                  <a:schemeClr val="bg1"/>
                </a:solidFill>
                <a:latin typeface="Georgia" pitchFamily="18" charset="0"/>
              </a:rPr>
              <a:t>2015 год – 600 тыс. руб.</a:t>
            </a:r>
          </a:p>
          <a:p>
            <a:pPr algn="ctr"/>
            <a:r>
              <a:rPr lang="ru-RU" sz="1000" b="1" i="1">
                <a:solidFill>
                  <a:schemeClr val="bg1"/>
                </a:solidFill>
                <a:latin typeface="Georgia" pitchFamily="18" charset="0"/>
              </a:rPr>
              <a:t>2016 год –500 тыс. руб.</a:t>
            </a:r>
          </a:p>
          <a:p>
            <a:pPr algn="ctr"/>
            <a:r>
              <a:rPr lang="ru-RU" sz="1000" b="1" i="1">
                <a:solidFill>
                  <a:schemeClr val="bg1"/>
                </a:solidFill>
                <a:latin typeface="Georgia" pitchFamily="18" charset="0"/>
              </a:rPr>
              <a:t>2017 год – 500  тыс. руб.</a:t>
            </a:r>
          </a:p>
          <a:p>
            <a:pPr algn="ctr"/>
            <a:endParaRPr lang="ru-RU" sz="1000" b="1" i="1">
              <a:solidFill>
                <a:schemeClr val="bg1"/>
              </a:solidFill>
              <a:latin typeface="Georgia" pitchFamily="18" charset="0"/>
            </a:endParaRPr>
          </a:p>
          <a:p>
            <a:pPr algn="ctr"/>
            <a:endParaRPr lang="ru-RU" sz="1000" b="1" i="1">
              <a:solidFill>
                <a:schemeClr val="bg1"/>
              </a:solidFill>
              <a:latin typeface="Georgia" pitchFamily="18" charset="0"/>
            </a:endParaRPr>
          </a:p>
          <a:p>
            <a:pPr algn="ctr"/>
            <a:endParaRPr lang="ru-RU" sz="1000" b="1" i="1">
              <a:solidFill>
                <a:schemeClr val="bg1"/>
              </a:solidFill>
              <a:latin typeface="Georgia" pitchFamily="18" charset="0"/>
            </a:endParaRPr>
          </a:p>
        </p:txBody>
      </p:sp>
      <p:sp>
        <p:nvSpPr>
          <p:cNvPr id="44035" name="Скругленный прямоугольник 34"/>
          <p:cNvSpPr>
            <a:spLocks noChangeArrowheads="1"/>
          </p:cNvSpPr>
          <p:nvPr/>
        </p:nvSpPr>
        <p:spPr bwMode="auto">
          <a:xfrm>
            <a:off x="4679950" y="2406650"/>
            <a:ext cx="4365625" cy="1620838"/>
          </a:xfrm>
          <a:prstGeom prst="roundRect">
            <a:avLst>
              <a:gd name="adj" fmla="val 16667"/>
            </a:avLst>
          </a:prstGeom>
          <a:gradFill rotWithShape="1">
            <a:gsLst>
              <a:gs pos="0">
                <a:srgbClr val="008080"/>
              </a:gs>
              <a:gs pos="100000">
                <a:srgbClr val="43A1A1"/>
              </a:gs>
            </a:gsLst>
            <a:path path="rect">
              <a:fillToRect r="100000" b="100000"/>
            </a:path>
          </a:gradFill>
          <a:ln w="9525" algn="ctr">
            <a:solidFill>
              <a:schemeClr val="bg2"/>
            </a:solidFill>
            <a:round/>
            <a:headEnd/>
            <a:tailEnd/>
          </a:ln>
        </p:spPr>
        <p:txBody>
          <a:bodyPr/>
          <a:lstStyle/>
          <a:p>
            <a:pPr algn="ctr"/>
            <a:r>
              <a:rPr lang="ru-RU" sz="1000" b="1" i="1">
                <a:solidFill>
                  <a:schemeClr val="bg1"/>
                </a:solidFill>
                <a:latin typeface="Georgia" pitchFamily="18" charset="0"/>
              </a:rPr>
              <a:t>Выполнение работ по  разработке карт (планов) объектов землеустройства – границы  населенных пунктов</a:t>
            </a:r>
          </a:p>
          <a:p>
            <a:pPr algn="ctr"/>
            <a:r>
              <a:rPr lang="ru-RU" sz="1000" b="1" i="1">
                <a:solidFill>
                  <a:schemeClr val="bg1"/>
                </a:solidFill>
                <a:latin typeface="Georgia" pitchFamily="18" charset="0"/>
              </a:rPr>
              <a:t>2015 год – МБ - 400 тыс. руб. (п.Пионерский)</a:t>
            </a:r>
          </a:p>
          <a:p>
            <a:pPr algn="ctr"/>
            <a:r>
              <a:rPr lang="ru-RU" sz="1000" b="1" i="1">
                <a:solidFill>
                  <a:schemeClr val="bg1"/>
                </a:solidFill>
                <a:latin typeface="Georgia" pitchFamily="18" charset="0"/>
              </a:rPr>
              <a:t>2016 год –МБ -  600 тыс. руб. (с.Килачевское, с.Черновское)</a:t>
            </a:r>
          </a:p>
          <a:p>
            <a:pPr algn="ctr"/>
            <a:r>
              <a:rPr lang="ru-RU" sz="1000" b="1" i="1">
                <a:solidFill>
                  <a:srgbClr val="FFFFFF"/>
                </a:solidFill>
                <a:latin typeface="Georgia" pitchFamily="18" charset="0"/>
              </a:rPr>
              <a:t>2017год –МБ -  300 тыс. руб. (д.Бердюгина)</a:t>
            </a:r>
          </a:p>
          <a:p>
            <a:pPr algn="ctr"/>
            <a:endParaRPr lang="ru-RU" sz="1000" b="1" i="1">
              <a:solidFill>
                <a:srgbClr val="FFFFFF"/>
              </a:solidFill>
              <a:latin typeface="Georgia" pitchFamily="18" charset="0"/>
            </a:endParaRPr>
          </a:p>
          <a:p>
            <a:pPr algn="ctr"/>
            <a:endParaRPr lang="ru-RU" sz="1000" b="1" i="1">
              <a:solidFill>
                <a:schemeClr val="bg1"/>
              </a:solidFill>
              <a:latin typeface="Georgia" pitchFamily="18" charset="0"/>
            </a:endParaRPr>
          </a:p>
          <a:p>
            <a:pPr algn="ctr"/>
            <a:endParaRPr lang="ru-RU" sz="1000" b="1" i="1">
              <a:solidFill>
                <a:schemeClr val="bg1"/>
              </a:solidFill>
              <a:latin typeface="Georgia" pitchFamily="18" charset="0"/>
            </a:endParaRPr>
          </a:p>
        </p:txBody>
      </p:sp>
      <p:sp>
        <p:nvSpPr>
          <p:cNvPr id="44036" name="Скругленный прямоугольник 34"/>
          <p:cNvSpPr>
            <a:spLocks noChangeArrowheads="1"/>
          </p:cNvSpPr>
          <p:nvPr/>
        </p:nvSpPr>
        <p:spPr bwMode="auto">
          <a:xfrm>
            <a:off x="684213" y="908050"/>
            <a:ext cx="7848600" cy="1368425"/>
          </a:xfrm>
          <a:prstGeom prst="roundRect">
            <a:avLst>
              <a:gd name="adj" fmla="val 16667"/>
            </a:avLst>
          </a:prstGeom>
          <a:gradFill rotWithShape="0">
            <a:gsLst>
              <a:gs pos="0">
                <a:srgbClr val="CCFFCC"/>
              </a:gs>
              <a:gs pos="100000">
                <a:srgbClr val="F6FFF6"/>
              </a:gs>
            </a:gsLst>
            <a:path path="shape">
              <a:fillToRect l="50000" t="50000" r="50000" b="50000"/>
            </a:path>
          </a:gradFill>
          <a:ln w="9525" algn="ctr">
            <a:solidFill>
              <a:srgbClr val="669900"/>
            </a:solidFill>
            <a:round/>
            <a:headEnd/>
            <a:tailEnd/>
          </a:ln>
        </p:spPr>
        <p:txBody>
          <a:bodyPr/>
          <a:lstStyle/>
          <a:p>
            <a:pPr algn="ctr">
              <a:spcBef>
                <a:spcPct val="20000"/>
              </a:spcBef>
              <a:spcAft>
                <a:spcPts val="100"/>
              </a:spcAft>
              <a:buFont typeface="StarSymbol"/>
              <a:buNone/>
            </a:pPr>
            <a:r>
              <a:rPr lang="ru-RU" b="1">
                <a:solidFill>
                  <a:srgbClr val="00602B"/>
                </a:solidFill>
                <a:latin typeface="Times New Roman" pitchFamily="18" charset="0"/>
              </a:rPr>
              <a:t>Программа «Подготовка документов территориального планирования </a:t>
            </a:r>
          </a:p>
          <a:p>
            <a:pPr algn="ctr">
              <a:spcBef>
                <a:spcPct val="20000"/>
              </a:spcBef>
              <a:spcAft>
                <a:spcPts val="100"/>
              </a:spcAft>
              <a:buFont typeface="StarSymbol"/>
              <a:buNone/>
            </a:pPr>
            <a:r>
              <a:rPr lang="ru-RU" b="1">
                <a:solidFill>
                  <a:srgbClr val="00602B"/>
                </a:solidFill>
                <a:latin typeface="Times New Roman" pitchFamily="18" charset="0"/>
              </a:rPr>
              <a:t>в Ирбитском муниципальном образовании на 2014 - 2017 годы»</a:t>
            </a:r>
          </a:p>
          <a:p>
            <a:pPr>
              <a:spcBef>
                <a:spcPct val="20000"/>
              </a:spcBef>
              <a:spcAft>
                <a:spcPts val="100"/>
              </a:spcAft>
              <a:buFont typeface="StarSymbol"/>
              <a:buNone/>
            </a:pPr>
            <a:r>
              <a:rPr lang="ru-RU" sz="1400" b="1">
                <a:solidFill>
                  <a:srgbClr val="680000"/>
                </a:solidFill>
                <a:latin typeface="Times New Roman" pitchFamily="18" charset="0"/>
              </a:rPr>
              <a:t>Цель: формирование документов территориального планирования Ирбитского муниципального образования, в целях развития малоэтажного жилищного строительства.</a:t>
            </a:r>
          </a:p>
        </p:txBody>
      </p:sp>
      <p:sp>
        <p:nvSpPr>
          <p:cNvPr id="44037" name="Скругленный прямоугольник 34"/>
          <p:cNvSpPr>
            <a:spLocks noChangeArrowheads="1"/>
          </p:cNvSpPr>
          <p:nvPr/>
        </p:nvSpPr>
        <p:spPr bwMode="auto">
          <a:xfrm>
            <a:off x="107950" y="2422525"/>
            <a:ext cx="4167188" cy="1620838"/>
          </a:xfrm>
          <a:prstGeom prst="roundRect">
            <a:avLst>
              <a:gd name="adj" fmla="val 16667"/>
            </a:avLst>
          </a:prstGeom>
          <a:gradFill rotWithShape="1">
            <a:gsLst>
              <a:gs pos="0">
                <a:srgbClr val="008080"/>
              </a:gs>
              <a:gs pos="100000">
                <a:srgbClr val="43A1A1"/>
              </a:gs>
            </a:gsLst>
            <a:path path="rect">
              <a:fillToRect r="100000" b="100000"/>
            </a:path>
          </a:gradFill>
          <a:ln w="9525" algn="ctr">
            <a:solidFill>
              <a:schemeClr val="bg2"/>
            </a:solidFill>
            <a:round/>
            <a:headEnd/>
            <a:tailEnd/>
          </a:ln>
        </p:spPr>
        <p:txBody>
          <a:bodyPr/>
          <a:lstStyle/>
          <a:p>
            <a:pPr algn="ctr"/>
            <a:r>
              <a:rPr lang="ru-RU" sz="1000" b="1" i="1">
                <a:solidFill>
                  <a:schemeClr val="bg1"/>
                </a:solidFill>
                <a:latin typeface="Georgia" pitchFamily="18" charset="0"/>
              </a:rPr>
              <a:t>Выполнение работ по внесению изменений в генеральный план городского округа Ирбитского муниципального образования</a:t>
            </a:r>
          </a:p>
          <a:p>
            <a:r>
              <a:rPr lang="ru-RU" sz="1000" b="1" i="1">
                <a:solidFill>
                  <a:schemeClr val="bg1"/>
                </a:solidFill>
                <a:latin typeface="Georgia" pitchFamily="18" charset="0"/>
              </a:rPr>
              <a:t>2015-МБ 3250,0 тыс. руб. (д.Гаева, д.Дубская, с.Ницинское) </a:t>
            </a:r>
          </a:p>
          <a:p>
            <a:r>
              <a:rPr lang="ru-RU" sz="1000" b="1" i="1">
                <a:solidFill>
                  <a:schemeClr val="bg1"/>
                </a:solidFill>
                <a:latin typeface="Georgia" pitchFamily="18" charset="0"/>
              </a:rPr>
              <a:t>2016-МБ -3638,0 тыс. руб.(с. Знаменское, п. Спутник, с.Горки, с.Кирга) </a:t>
            </a:r>
          </a:p>
          <a:p>
            <a:r>
              <a:rPr lang="ru-RU" sz="1000" b="1" i="1">
                <a:solidFill>
                  <a:schemeClr val="bg1"/>
                </a:solidFill>
                <a:latin typeface="Georgia" pitchFamily="18" charset="0"/>
              </a:rPr>
              <a:t>2017- МБ -3938,0тыс. руб. (с. Ключи, д.Новгородова, с.Стриганское, с.Харловское)</a:t>
            </a:r>
          </a:p>
          <a:p>
            <a:endParaRPr lang="ru-RU" sz="1000" b="1" i="1">
              <a:solidFill>
                <a:schemeClr val="bg1"/>
              </a:solidFill>
              <a:latin typeface="Georgia" pitchFamily="18" charset="0"/>
            </a:endParaRPr>
          </a:p>
        </p:txBody>
      </p:sp>
      <p:sp>
        <p:nvSpPr>
          <p:cNvPr id="44038" name="Скругленный прямоугольник 34"/>
          <p:cNvSpPr>
            <a:spLocks noChangeArrowheads="1"/>
          </p:cNvSpPr>
          <p:nvPr/>
        </p:nvSpPr>
        <p:spPr bwMode="auto">
          <a:xfrm>
            <a:off x="2190750" y="5842000"/>
            <a:ext cx="4576763" cy="863600"/>
          </a:xfrm>
          <a:prstGeom prst="roundRect">
            <a:avLst>
              <a:gd name="adj" fmla="val 16667"/>
            </a:avLst>
          </a:prstGeom>
          <a:gradFill rotWithShape="1">
            <a:gsLst>
              <a:gs pos="0">
                <a:srgbClr val="008080"/>
              </a:gs>
              <a:gs pos="100000">
                <a:srgbClr val="43A1A1"/>
              </a:gs>
            </a:gsLst>
            <a:path path="rect">
              <a:fillToRect r="100000" b="100000"/>
            </a:path>
          </a:gradFill>
          <a:ln w="9525" algn="ctr">
            <a:solidFill>
              <a:schemeClr val="bg2"/>
            </a:solidFill>
            <a:round/>
            <a:headEnd/>
            <a:tailEnd/>
          </a:ln>
        </p:spPr>
        <p:txBody>
          <a:bodyPr/>
          <a:lstStyle/>
          <a:p>
            <a:pPr algn="ctr"/>
            <a:r>
              <a:rPr lang="ru-RU" sz="1000" b="1" i="1">
                <a:solidFill>
                  <a:schemeClr val="bg1"/>
                </a:solidFill>
                <a:latin typeface="Georgia" pitchFamily="18" charset="0"/>
              </a:rPr>
              <a:t>Формирование земельных участков</a:t>
            </a:r>
          </a:p>
          <a:p>
            <a:pPr algn="ctr"/>
            <a:endParaRPr lang="ru-RU" sz="1000" b="1" i="1">
              <a:solidFill>
                <a:schemeClr val="bg1"/>
              </a:solidFill>
              <a:latin typeface="Georgia" pitchFamily="18" charset="0"/>
            </a:endParaRPr>
          </a:p>
          <a:p>
            <a:pPr algn="ctr"/>
            <a:r>
              <a:rPr lang="ru-RU" sz="1000" b="1" i="1">
                <a:solidFill>
                  <a:schemeClr val="bg1"/>
                </a:solidFill>
                <a:latin typeface="Georgia" pitchFamily="18" charset="0"/>
              </a:rPr>
              <a:t>2015 год – 100  тыс. руб.</a:t>
            </a:r>
          </a:p>
          <a:p>
            <a:pPr algn="ctr"/>
            <a:r>
              <a:rPr lang="ru-RU" sz="1000" b="1" i="1">
                <a:solidFill>
                  <a:schemeClr val="bg1"/>
                </a:solidFill>
                <a:latin typeface="Georgia" pitchFamily="18" charset="0"/>
              </a:rPr>
              <a:t>2016 год –100 тыс. руб.</a:t>
            </a:r>
          </a:p>
          <a:p>
            <a:pPr algn="ctr"/>
            <a:r>
              <a:rPr lang="ru-RU" sz="1000" b="1" i="1">
                <a:solidFill>
                  <a:schemeClr val="bg1"/>
                </a:solidFill>
                <a:latin typeface="Georgia" pitchFamily="18" charset="0"/>
              </a:rPr>
              <a:t>2017  год – 100  тыс. руб.</a:t>
            </a:r>
          </a:p>
          <a:p>
            <a:pPr algn="ctr"/>
            <a:endParaRPr lang="ru-RU" sz="1000" b="1" i="1">
              <a:solidFill>
                <a:schemeClr val="bg1"/>
              </a:solidFill>
              <a:latin typeface="Georgia" pitchFamily="18" charset="0"/>
            </a:endParaRPr>
          </a:p>
          <a:p>
            <a:pPr algn="ctr"/>
            <a:endParaRPr lang="ru-RU" sz="1000" b="1" i="1">
              <a:solidFill>
                <a:schemeClr val="bg1"/>
              </a:solidFill>
              <a:latin typeface="Georgia" pitchFamily="18" charset="0"/>
            </a:endParaRPr>
          </a:p>
        </p:txBody>
      </p:sp>
      <p:sp>
        <p:nvSpPr>
          <p:cNvPr id="44039" name="Oval 4"/>
          <p:cNvSpPr>
            <a:spLocks noChangeArrowheads="1"/>
          </p:cNvSpPr>
          <p:nvPr/>
        </p:nvSpPr>
        <p:spPr bwMode="auto">
          <a:xfrm>
            <a:off x="3419475" y="4043363"/>
            <a:ext cx="2124075" cy="1044575"/>
          </a:xfrm>
          <a:prstGeom prst="ellipse">
            <a:avLst/>
          </a:prstGeom>
          <a:gradFill rotWithShape="1">
            <a:gsLst>
              <a:gs pos="0">
                <a:srgbClr val="33CCCC"/>
              </a:gs>
              <a:gs pos="100000">
                <a:srgbClr val="FFFFFF"/>
              </a:gs>
            </a:gsLst>
            <a:lin ang="5400000" scaled="1"/>
          </a:gradFill>
          <a:ln w="9525">
            <a:noFill/>
            <a:round/>
            <a:headEnd/>
            <a:tailEnd/>
          </a:ln>
        </p:spPr>
        <p:txBody>
          <a:bodyPr wrap="none" lIns="91424" tIns="45712" rIns="91424" bIns="45712" anchor="ctr"/>
          <a:lstStyle/>
          <a:p>
            <a:pPr algn="ctr"/>
            <a:r>
              <a:rPr lang="ru-RU" sz="1400" b="1">
                <a:solidFill>
                  <a:srgbClr val="333333"/>
                </a:solidFill>
                <a:latin typeface="Georgia" pitchFamily="18" charset="0"/>
              </a:rPr>
              <a:t>Мероприятия</a:t>
            </a:r>
          </a:p>
        </p:txBody>
      </p:sp>
      <p:sp>
        <p:nvSpPr>
          <p:cNvPr id="44040" name="Скругленный прямоугольник 34"/>
          <p:cNvSpPr>
            <a:spLocks noChangeArrowheads="1"/>
          </p:cNvSpPr>
          <p:nvPr/>
        </p:nvSpPr>
        <p:spPr bwMode="auto">
          <a:xfrm>
            <a:off x="5961063" y="4260850"/>
            <a:ext cx="2952750" cy="1400175"/>
          </a:xfrm>
          <a:prstGeom prst="roundRect">
            <a:avLst>
              <a:gd name="adj" fmla="val 16667"/>
            </a:avLst>
          </a:prstGeom>
          <a:gradFill rotWithShape="1">
            <a:gsLst>
              <a:gs pos="0">
                <a:srgbClr val="008080"/>
              </a:gs>
              <a:gs pos="100000">
                <a:srgbClr val="43A1A1"/>
              </a:gs>
            </a:gsLst>
            <a:path path="rect">
              <a:fillToRect r="100000" b="100000"/>
            </a:path>
          </a:gradFill>
          <a:ln w="9525" algn="ctr">
            <a:solidFill>
              <a:schemeClr val="bg2"/>
            </a:solidFill>
            <a:round/>
            <a:headEnd/>
            <a:tailEnd/>
          </a:ln>
        </p:spPr>
        <p:txBody>
          <a:bodyPr/>
          <a:lstStyle/>
          <a:p>
            <a:pPr algn="ctr"/>
            <a:r>
              <a:rPr lang="ru-RU" sz="1000" b="1" i="1">
                <a:solidFill>
                  <a:schemeClr val="bg1"/>
                </a:solidFill>
                <a:latin typeface="Georgia" pitchFamily="18" charset="0"/>
              </a:rPr>
              <a:t>Подготовка проекта планировки и проекта межевания территории</a:t>
            </a:r>
          </a:p>
          <a:p>
            <a:pPr algn="ctr"/>
            <a:r>
              <a:rPr lang="ru-RU" sz="1000" b="1" i="1">
                <a:solidFill>
                  <a:schemeClr val="bg1"/>
                </a:solidFill>
                <a:latin typeface="Georgia" pitchFamily="18" charset="0"/>
              </a:rPr>
              <a:t>2015 год – МБ  -  1230 тыс. руб. (п. Зайково)</a:t>
            </a:r>
          </a:p>
          <a:p>
            <a:pPr algn="ctr"/>
            <a:r>
              <a:rPr lang="ru-RU" sz="1000" b="1" i="1">
                <a:solidFill>
                  <a:srgbClr val="FFFFFF"/>
                </a:solidFill>
                <a:latin typeface="Georgia" pitchFamily="18" charset="0"/>
              </a:rPr>
              <a:t>2016 год – МБ  -  1300 тыс. руб. (д.Фомина, д.Гаева)</a:t>
            </a:r>
          </a:p>
          <a:p>
            <a:pPr algn="ctr"/>
            <a:r>
              <a:rPr lang="ru-RU" sz="1000" b="1" i="1">
                <a:solidFill>
                  <a:srgbClr val="FFFFFF"/>
                </a:solidFill>
                <a:latin typeface="Georgia" pitchFamily="18" charset="0"/>
              </a:rPr>
              <a:t>2017 год – МБ  -  1300 тыс. руб. (д.Дубская, с.Ницинское)</a:t>
            </a:r>
          </a:p>
          <a:p>
            <a:pPr algn="ctr"/>
            <a:endParaRPr lang="ru-RU" sz="1000" b="1" i="1">
              <a:solidFill>
                <a:srgbClr val="FFFFFF"/>
              </a:solidFill>
              <a:latin typeface="Georgia" pitchFamily="18" charset="0"/>
            </a:endParaRPr>
          </a:p>
          <a:p>
            <a:pPr algn="ctr"/>
            <a:endParaRPr lang="ru-RU" sz="1000" b="1" i="1">
              <a:solidFill>
                <a:srgbClr val="FFFFFF"/>
              </a:solidFill>
              <a:latin typeface="Georgia" pitchFamily="18" charset="0"/>
            </a:endParaRPr>
          </a:p>
          <a:p>
            <a:pPr algn="ctr"/>
            <a:endParaRPr lang="ru-RU" sz="1000" b="1" i="1">
              <a:solidFill>
                <a:schemeClr val="bg1"/>
              </a:solidFill>
              <a:latin typeface="Georgia" pitchFamily="18" charset="0"/>
            </a:endParaRPr>
          </a:p>
        </p:txBody>
      </p:sp>
      <p:cxnSp>
        <p:nvCxnSpPr>
          <p:cNvPr id="44041" name="Прямая со стрелкой 2"/>
          <p:cNvCxnSpPr>
            <a:cxnSpLocks noChangeShapeType="1"/>
            <a:stCxn id="44039" idx="0"/>
            <a:endCxn id="44037" idx="3"/>
          </p:cNvCxnSpPr>
          <p:nvPr/>
        </p:nvCxnSpPr>
        <p:spPr bwMode="auto">
          <a:xfrm flipH="1" flipV="1">
            <a:off x="4275138" y="3233738"/>
            <a:ext cx="206375" cy="809625"/>
          </a:xfrm>
          <a:prstGeom prst="straightConnector1">
            <a:avLst/>
          </a:prstGeom>
          <a:noFill/>
          <a:ln w="9525" algn="ctr">
            <a:solidFill>
              <a:schemeClr val="tx1"/>
            </a:solidFill>
            <a:round/>
            <a:headEnd/>
            <a:tailEnd type="arrow" w="med" len="med"/>
          </a:ln>
        </p:spPr>
      </p:cxnSp>
      <p:cxnSp>
        <p:nvCxnSpPr>
          <p:cNvPr id="44042" name="Прямая со стрелкой 4"/>
          <p:cNvCxnSpPr>
            <a:cxnSpLocks noChangeShapeType="1"/>
            <a:stCxn id="44039" idx="0"/>
            <a:endCxn id="44035" idx="1"/>
          </p:cNvCxnSpPr>
          <p:nvPr/>
        </p:nvCxnSpPr>
        <p:spPr bwMode="auto">
          <a:xfrm flipV="1">
            <a:off x="4481513" y="3216275"/>
            <a:ext cx="198437" cy="827088"/>
          </a:xfrm>
          <a:prstGeom prst="straightConnector1">
            <a:avLst/>
          </a:prstGeom>
          <a:noFill/>
          <a:ln w="9525" algn="ctr">
            <a:solidFill>
              <a:schemeClr val="tx1"/>
            </a:solidFill>
            <a:round/>
            <a:headEnd/>
            <a:tailEnd type="arrow" w="med" len="med"/>
          </a:ln>
        </p:spPr>
      </p:cxnSp>
      <p:cxnSp>
        <p:nvCxnSpPr>
          <p:cNvPr id="44043" name="Прямая со стрелкой 14"/>
          <p:cNvCxnSpPr>
            <a:cxnSpLocks noChangeShapeType="1"/>
            <a:stCxn id="44039" idx="2"/>
            <a:endCxn id="44034" idx="3"/>
          </p:cNvCxnSpPr>
          <p:nvPr/>
        </p:nvCxnSpPr>
        <p:spPr bwMode="auto">
          <a:xfrm flipH="1">
            <a:off x="3043238" y="4565650"/>
            <a:ext cx="376237" cy="422275"/>
          </a:xfrm>
          <a:prstGeom prst="straightConnector1">
            <a:avLst/>
          </a:prstGeom>
          <a:noFill/>
          <a:ln w="9525" algn="ctr">
            <a:solidFill>
              <a:schemeClr val="tx1"/>
            </a:solidFill>
            <a:round/>
            <a:headEnd/>
            <a:tailEnd type="arrow" w="med" len="med"/>
          </a:ln>
        </p:spPr>
      </p:cxnSp>
      <p:cxnSp>
        <p:nvCxnSpPr>
          <p:cNvPr id="44044" name="Прямая со стрелкой 17"/>
          <p:cNvCxnSpPr>
            <a:cxnSpLocks noChangeShapeType="1"/>
            <a:stCxn id="44039" idx="6"/>
            <a:endCxn id="44040" idx="1"/>
          </p:cNvCxnSpPr>
          <p:nvPr/>
        </p:nvCxnSpPr>
        <p:spPr bwMode="auto">
          <a:xfrm>
            <a:off x="5543550" y="4565650"/>
            <a:ext cx="417513" cy="395288"/>
          </a:xfrm>
          <a:prstGeom prst="straightConnector1">
            <a:avLst/>
          </a:prstGeom>
          <a:noFill/>
          <a:ln w="9525" algn="ctr">
            <a:solidFill>
              <a:schemeClr val="tx1"/>
            </a:solidFill>
            <a:round/>
            <a:headEnd/>
            <a:tailEnd type="arrow" w="med" len="med"/>
          </a:ln>
        </p:spPr>
      </p:cxnSp>
      <p:cxnSp>
        <p:nvCxnSpPr>
          <p:cNvPr id="44045" name="Прямая со стрелкой 20"/>
          <p:cNvCxnSpPr>
            <a:cxnSpLocks noChangeShapeType="1"/>
            <a:stCxn id="44039" idx="4"/>
            <a:endCxn id="44038" idx="0"/>
          </p:cNvCxnSpPr>
          <p:nvPr/>
        </p:nvCxnSpPr>
        <p:spPr bwMode="auto">
          <a:xfrm flipH="1">
            <a:off x="4479925" y="5087938"/>
            <a:ext cx="1588" cy="754062"/>
          </a:xfrm>
          <a:prstGeom prst="straightConnector1">
            <a:avLst/>
          </a:prstGeom>
          <a:noFill/>
          <a:ln w="9525" algn="ctr">
            <a:solidFill>
              <a:schemeClr val="tx1"/>
            </a:solidFill>
            <a:round/>
            <a:headEnd/>
            <a:tailEnd type="arrow" w="med" len="med"/>
          </a:ln>
        </p:spPr>
      </p:cxn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2"/>
          <p:cNvSpPr>
            <a:spLocks noGrp="1" noChangeArrowheads="1"/>
          </p:cNvSpPr>
          <p:nvPr>
            <p:ph type="title"/>
          </p:nvPr>
        </p:nvSpPr>
        <p:spPr>
          <a:xfrm>
            <a:off x="468313" y="317500"/>
            <a:ext cx="8229600" cy="466725"/>
          </a:xfrm>
        </p:spPr>
        <p:txBody>
          <a:bodyPr/>
          <a:lstStyle/>
          <a:p>
            <a:pPr eaLnBrk="1" hangingPunct="1"/>
            <a:r>
              <a:rPr lang="ru-RU" sz="2000" b="1" smtClean="0">
                <a:solidFill>
                  <a:srgbClr val="000099"/>
                </a:solidFill>
                <a:latin typeface="Times New Roman" pitchFamily="18" charset="0"/>
              </a:rPr>
              <a:t>Бюджет Ирбитского МО на 2015 год </a:t>
            </a:r>
            <a:br>
              <a:rPr lang="ru-RU" sz="2000" b="1" smtClean="0">
                <a:solidFill>
                  <a:srgbClr val="000099"/>
                </a:solidFill>
                <a:latin typeface="Times New Roman" pitchFamily="18" charset="0"/>
              </a:rPr>
            </a:br>
            <a:r>
              <a:rPr lang="ru-RU" sz="2000" b="1" smtClean="0">
                <a:solidFill>
                  <a:srgbClr val="000099"/>
                </a:solidFill>
                <a:latin typeface="Times New Roman" pitchFamily="18" charset="0"/>
              </a:rPr>
              <a:t>и плановый период 2016-2017годы</a:t>
            </a:r>
            <a:endParaRPr lang="ru-RU" sz="1400" b="1" i="1" smtClean="0">
              <a:solidFill>
                <a:srgbClr val="000099"/>
              </a:solidFill>
              <a:latin typeface="Times New Roman" pitchFamily="18" charset="0"/>
            </a:endParaRPr>
          </a:p>
        </p:txBody>
      </p:sp>
      <p:sp>
        <p:nvSpPr>
          <p:cNvPr id="45058" name="Скругленный прямоугольник 34"/>
          <p:cNvSpPr>
            <a:spLocks noChangeArrowheads="1"/>
          </p:cNvSpPr>
          <p:nvPr/>
        </p:nvSpPr>
        <p:spPr bwMode="auto">
          <a:xfrm>
            <a:off x="215900" y="903288"/>
            <a:ext cx="8712200" cy="1265237"/>
          </a:xfrm>
          <a:prstGeom prst="roundRect">
            <a:avLst>
              <a:gd name="adj" fmla="val 16667"/>
            </a:avLst>
          </a:prstGeom>
          <a:gradFill rotWithShape="0">
            <a:gsLst>
              <a:gs pos="0">
                <a:srgbClr val="CCFFCC"/>
              </a:gs>
              <a:gs pos="100000">
                <a:srgbClr val="F6FFF6"/>
              </a:gs>
            </a:gsLst>
            <a:path path="shape">
              <a:fillToRect l="50000" t="50000" r="50000" b="50000"/>
            </a:path>
          </a:gradFill>
          <a:ln w="9525" algn="ctr">
            <a:solidFill>
              <a:srgbClr val="669900"/>
            </a:solidFill>
            <a:round/>
            <a:headEnd/>
            <a:tailEnd/>
          </a:ln>
        </p:spPr>
        <p:txBody>
          <a:bodyPr/>
          <a:lstStyle/>
          <a:p>
            <a:pPr algn="ctr"/>
            <a:r>
              <a:rPr lang="ru-RU" sz="1400" b="1">
                <a:solidFill>
                  <a:srgbClr val="00602B"/>
                </a:solidFill>
                <a:latin typeface="Times New Roman" pitchFamily="18" charset="0"/>
                <a:cs typeface="Times New Roman" pitchFamily="18" charset="0"/>
              </a:rPr>
              <a:t>Муниципальная программа</a:t>
            </a:r>
          </a:p>
          <a:p>
            <a:pPr algn="ctr"/>
            <a:r>
              <a:rPr lang="ru-RU" sz="1400" b="1">
                <a:solidFill>
                  <a:srgbClr val="00602B"/>
                </a:solidFill>
                <a:latin typeface="Times New Roman" pitchFamily="18" charset="0"/>
                <a:cs typeface="Times New Roman" pitchFamily="18" charset="0"/>
              </a:rPr>
              <a:t>«Развитие культуры </a:t>
            </a:r>
          </a:p>
          <a:p>
            <a:pPr algn="ctr"/>
            <a:r>
              <a:rPr lang="ru-RU" sz="1400" b="1">
                <a:solidFill>
                  <a:srgbClr val="00602B"/>
                </a:solidFill>
                <a:latin typeface="Times New Roman" pitchFamily="18" charset="0"/>
                <a:cs typeface="Times New Roman" pitchFamily="18" charset="0"/>
              </a:rPr>
              <a:t>в Ирбитском муниципальном образовании на 2014-2017 годы»</a:t>
            </a:r>
          </a:p>
          <a:p>
            <a:r>
              <a:rPr lang="ru-RU" sz="1400" b="1">
                <a:solidFill>
                  <a:srgbClr val="0000FF"/>
                </a:solidFill>
                <a:latin typeface="Times New Roman" pitchFamily="18" charset="0"/>
                <a:cs typeface="Times New Roman" pitchFamily="18" charset="0"/>
              </a:rPr>
              <a:t>Цель: Духовно – нравственное развитие и реализация человеческого потенциала в условиях перехода к инновационному типу развития общества и экономики Ирбитского муниципального образования</a:t>
            </a:r>
          </a:p>
        </p:txBody>
      </p:sp>
      <p:sp>
        <p:nvSpPr>
          <p:cNvPr id="45059" name="Скругленный прямоугольник 34"/>
          <p:cNvSpPr>
            <a:spLocks noChangeArrowheads="1"/>
          </p:cNvSpPr>
          <p:nvPr/>
        </p:nvSpPr>
        <p:spPr bwMode="auto">
          <a:xfrm>
            <a:off x="107950" y="2565400"/>
            <a:ext cx="2447925" cy="1727200"/>
          </a:xfrm>
          <a:prstGeom prst="roundRect">
            <a:avLst>
              <a:gd name="adj" fmla="val 16667"/>
            </a:avLst>
          </a:prstGeom>
          <a:gradFill rotWithShape="0">
            <a:gsLst>
              <a:gs pos="0">
                <a:srgbClr val="CCFFCC"/>
              </a:gs>
              <a:gs pos="100000">
                <a:srgbClr val="F6FFF6"/>
              </a:gs>
            </a:gsLst>
            <a:path path="shape">
              <a:fillToRect l="50000" t="50000" r="50000" b="50000"/>
            </a:path>
          </a:gradFill>
          <a:ln w="9525" algn="ctr">
            <a:solidFill>
              <a:srgbClr val="669900"/>
            </a:solidFill>
            <a:round/>
            <a:headEnd/>
            <a:tailEnd/>
          </a:ln>
        </p:spPr>
        <p:txBody>
          <a:bodyPr/>
          <a:lstStyle/>
          <a:p>
            <a:pPr algn="ctr"/>
            <a:r>
              <a:rPr lang="ru-RU" sz="1200" b="1">
                <a:solidFill>
                  <a:srgbClr val="00602B"/>
                </a:solidFill>
                <a:latin typeface="Times New Roman" pitchFamily="18" charset="0"/>
                <a:cs typeface="Times New Roman" pitchFamily="18" charset="0"/>
              </a:rPr>
              <a:t>Подпрограмма 1 «Развитие культурно-досуговой сферы»</a:t>
            </a:r>
          </a:p>
          <a:p>
            <a:pPr algn="ctr"/>
            <a:endParaRPr lang="ru-RU" sz="1200" b="1">
              <a:solidFill>
                <a:srgbClr val="0000FF"/>
              </a:solidFill>
              <a:latin typeface="Times New Roman" pitchFamily="18" charset="0"/>
              <a:cs typeface="Times New Roman" pitchFamily="18" charset="0"/>
            </a:endParaRPr>
          </a:p>
          <a:p>
            <a:pPr algn="ctr"/>
            <a:r>
              <a:rPr lang="ru-RU" sz="1200" b="1">
                <a:solidFill>
                  <a:srgbClr val="0000FF"/>
                </a:solidFill>
                <a:latin typeface="Times New Roman" pitchFamily="18" charset="0"/>
                <a:cs typeface="Times New Roman" pitchFamily="18" charset="0"/>
              </a:rPr>
              <a:t>2015 год – 73 115,3 тыс. руб.</a:t>
            </a:r>
          </a:p>
          <a:p>
            <a:pPr algn="ctr"/>
            <a:r>
              <a:rPr lang="ru-RU" sz="1200" b="1">
                <a:solidFill>
                  <a:srgbClr val="0000FF"/>
                </a:solidFill>
                <a:latin typeface="Times New Roman" pitchFamily="18" charset="0"/>
                <a:cs typeface="Times New Roman" pitchFamily="18" charset="0"/>
              </a:rPr>
              <a:t>2016 год – 68 651,7 тыс. руб.</a:t>
            </a:r>
          </a:p>
          <a:p>
            <a:pPr algn="ctr"/>
            <a:r>
              <a:rPr lang="ru-RU" sz="1200" b="1">
                <a:solidFill>
                  <a:srgbClr val="0000FF"/>
                </a:solidFill>
                <a:latin typeface="Times New Roman" pitchFamily="18" charset="0"/>
                <a:cs typeface="Times New Roman" pitchFamily="18" charset="0"/>
              </a:rPr>
              <a:t>2017 год – 70 169,8 тыс. руб.</a:t>
            </a:r>
            <a:endParaRPr lang="ru-RU" sz="1000">
              <a:solidFill>
                <a:srgbClr val="0000FF"/>
              </a:solidFill>
              <a:latin typeface="Times New Roman" pitchFamily="18" charset="0"/>
            </a:endParaRPr>
          </a:p>
        </p:txBody>
      </p:sp>
      <p:sp>
        <p:nvSpPr>
          <p:cNvPr id="45060" name="Скругленный прямоугольник 34"/>
          <p:cNvSpPr>
            <a:spLocks noChangeArrowheads="1"/>
          </p:cNvSpPr>
          <p:nvPr/>
        </p:nvSpPr>
        <p:spPr bwMode="auto">
          <a:xfrm>
            <a:off x="3348038" y="2743200"/>
            <a:ext cx="2447925" cy="1549400"/>
          </a:xfrm>
          <a:prstGeom prst="roundRect">
            <a:avLst>
              <a:gd name="adj" fmla="val 16667"/>
            </a:avLst>
          </a:prstGeom>
          <a:gradFill rotWithShape="0">
            <a:gsLst>
              <a:gs pos="0">
                <a:srgbClr val="CCFFCC"/>
              </a:gs>
              <a:gs pos="100000">
                <a:srgbClr val="F6FFF6"/>
              </a:gs>
            </a:gsLst>
            <a:path path="shape">
              <a:fillToRect l="50000" t="50000" r="50000" b="50000"/>
            </a:path>
          </a:gradFill>
          <a:ln w="9525" algn="ctr">
            <a:solidFill>
              <a:srgbClr val="669900"/>
            </a:solidFill>
            <a:round/>
            <a:headEnd/>
            <a:tailEnd/>
          </a:ln>
        </p:spPr>
        <p:txBody>
          <a:bodyPr/>
          <a:lstStyle/>
          <a:p>
            <a:pPr algn="ctr"/>
            <a:r>
              <a:rPr lang="ru-RU" sz="1200" b="1">
                <a:solidFill>
                  <a:srgbClr val="00602B"/>
                </a:solidFill>
                <a:latin typeface="Times New Roman" pitchFamily="18" charset="0"/>
                <a:cs typeface="Times New Roman" pitchFamily="18" charset="0"/>
              </a:rPr>
              <a:t>Подпрограмма 2 «Развитие библиотечного дела»</a:t>
            </a:r>
          </a:p>
          <a:p>
            <a:pPr algn="ctr"/>
            <a:endParaRPr lang="ru-RU" sz="1200" b="1">
              <a:solidFill>
                <a:srgbClr val="0000FF"/>
              </a:solidFill>
              <a:latin typeface="Times New Roman" pitchFamily="18" charset="0"/>
              <a:cs typeface="Times New Roman" pitchFamily="18" charset="0"/>
            </a:endParaRPr>
          </a:p>
          <a:p>
            <a:pPr algn="ctr"/>
            <a:r>
              <a:rPr lang="ru-RU" sz="1200" b="1">
                <a:solidFill>
                  <a:srgbClr val="0000FF"/>
                </a:solidFill>
                <a:latin typeface="Times New Roman" pitchFamily="18" charset="0"/>
                <a:cs typeface="Times New Roman" pitchFamily="18" charset="0"/>
              </a:rPr>
              <a:t>2015 год – 20 974,8 тыс. руб.</a:t>
            </a:r>
          </a:p>
          <a:p>
            <a:pPr algn="ctr"/>
            <a:r>
              <a:rPr lang="ru-RU" sz="1200" b="1">
                <a:solidFill>
                  <a:srgbClr val="0000FF"/>
                </a:solidFill>
                <a:latin typeface="Times New Roman" pitchFamily="18" charset="0"/>
                <a:cs typeface="Times New Roman" pitchFamily="18" charset="0"/>
              </a:rPr>
              <a:t>2016 год –24 383,0 тыс. руб. </a:t>
            </a:r>
          </a:p>
          <a:p>
            <a:pPr algn="ctr"/>
            <a:r>
              <a:rPr lang="ru-RU" sz="1200" b="1">
                <a:solidFill>
                  <a:srgbClr val="0000FF"/>
                </a:solidFill>
                <a:latin typeface="Times New Roman" pitchFamily="18" charset="0"/>
                <a:cs typeface="Times New Roman" pitchFamily="18" charset="0"/>
              </a:rPr>
              <a:t>2017 год –24 557,0 тыс. руб. </a:t>
            </a:r>
          </a:p>
          <a:p>
            <a:pPr algn="ctr"/>
            <a:endParaRPr lang="ru-RU" sz="1200" b="1">
              <a:solidFill>
                <a:srgbClr val="0000FF"/>
              </a:solidFill>
              <a:latin typeface="Times New Roman" pitchFamily="18" charset="0"/>
              <a:cs typeface="Times New Roman" pitchFamily="18" charset="0"/>
            </a:endParaRPr>
          </a:p>
        </p:txBody>
      </p:sp>
      <p:sp>
        <p:nvSpPr>
          <p:cNvPr id="45061" name="Скругленный прямоугольник 34"/>
          <p:cNvSpPr>
            <a:spLocks noChangeArrowheads="1"/>
          </p:cNvSpPr>
          <p:nvPr/>
        </p:nvSpPr>
        <p:spPr bwMode="auto">
          <a:xfrm>
            <a:off x="1101725" y="4759325"/>
            <a:ext cx="3467100" cy="1812925"/>
          </a:xfrm>
          <a:prstGeom prst="roundRect">
            <a:avLst>
              <a:gd name="adj" fmla="val 16667"/>
            </a:avLst>
          </a:prstGeom>
          <a:gradFill rotWithShape="0">
            <a:gsLst>
              <a:gs pos="0">
                <a:srgbClr val="CCFFCC"/>
              </a:gs>
              <a:gs pos="100000">
                <a:srgbClr val="F6FFF6"/>
              </a:gs>
            </a:gsLst>
            <a:path path="shape">
              <a:fillToRect l="50000" t="50000" r="50000" b="50000"/>
            </a:path>
          </a:gradFill>
          <a:ln w="9525" algn="ctr">
            <a:solidFill>
              <a:srgbClr val="669900"/>
            </a:solidFill>
            <a:round/>
            <a:headEnd/>
            <a:tailEnd/>
          </a:ln>
        </p:spPr>
        <p:txBody>
          <a:bodyPr/>
          <a:lstStyle/>
          <a:p>
            <a:pPr algn="ctr"/>
            <a:r>
              <a:rPr lang="ru-RU" sz="1200" b="1">
                <a:solidFill>
                  <a:srgbClr val="00602B"/>
                </a:solidFill>
                <a:latin typeface="Times New Roman" pitchFamily="18" charset="0"/>
                <a:cs typeface="Times New Roman" pitchFamily="18" charset="0"/>
              </a:rPr>
              <a:t>Подпрограмма 5 «Создание и функционирование нового учреждения Муниципальное автономное учреждение «Культурный центр имени Дважды Героя Советского Союза Г.А.Речкалова»</a:t>
            </a:r>
          </a:p>
          <a:p>
            <a:pPr algn="ctr"/>
            <a:r>
              <a:rPr lang="ru-RU" sz="1200" b="1">
                <a:solidFill>
                  <a:srgbClr val="0000FF"/>
                </a:solidFill>
                <a:latin typeface="Times New Roman" pitchFamily="18" charset="0"/>
                <a:cs typeface="Times New Roman" pitchFamily="18" charset="0"/>
              </a:rPr>
              <a:t>2015 год – 21 253,0 тыс. руб.</a:t>
            </a:r>
          </a:p>
          <a:p>
            <a:pPr algn="ctr"/>
            <a:r>
              <a:rPr lang="ru-RU" sz="1200" b="1">
                <a:solidFill>
                  <a:srgbClr val="0000FF"/>
                </a:solidFill>
                <a:latin typeface="Times New Roman" pitchFamily="18" charset="0"/>
                <a:cs typeface="Times New Roman" pitchFamily="18" charset="0"/>
              </a:rPr>
              <a:t>2016 год – 1 424,6,0 тыс. руб. </a:t>
            </a:r>
          </a:p>
          <a:p>
            <a:pPr algn="ctr"/>
            <a:r>
              <a:rPr lang="ru-RU" sz="1200" b="1">
                <a:solidFill>
                  <a:srgbClr val="0000FF"/>
                </a:solidFill>
                <a:latin typeface="Times New Roman" pitchFamily="18" charset="0"/>
                <a:cs typeface="Times New Roman" pitchFamily="18" charset="0"/>
              </a:rPr>
              <a:t>2017 год – 1 454,6 тыс. руб. </a:t>
            </a:r>
          </a:p>
          <a:p>
            <a:pPr algn="ctr"/>
            <a:endParaRPr lang="ru-RU" sz="1200" b="1">
              <a:solidFill>
                <a:srgbClr val="0000FF"/>
              </a:solidFill>
              <a:latin typeface="Times New Roman" pitchFamily="18" charset="0"/>
              <a:cs typeface="Times New Roman" pitchFamily="18" charset="0"/>
            </a:endParaRPr>
          </a:p>
          <a:p>
            <a:pPr algn="ctr"/>
            <a:endParaRPr lang="ru-RU" sz="1200" b="1">
              <a:solidFill>
                <a:srgbClr val="0000FF"/>
              </a:solidFill>
              <a:latin typeface="Times New Roman" pitchFamily="18" charset="0"/>
              <a:cs typeface="Times New Roman" pitchFamily="18" charset="0"/>
            </a:endParaRPr>
          </a:p>
          <a:p>
            <a:pPr algn="ctr"/>
            <a:endParaRPr lang="ru-RU" sz="1200" b="1">
              <a:solidFill>
                <a:srgbClr val="0000FF"/>
              </a:solidFill>
              <a:latin typeface="Times New Roman" pitchFamily="18" charset="0"/>
              <a:cs typeface="Times New Roman" pitchFamily="18" charset="0"/>
            </a:endParaRPr>
          </a:p>
        </p:txBody>
      </p:sp>
      <p:sp>
        <p:nvSpPr>
          <p:cNvPr id="45062" name="Скругленный прямоугольник 34"/>
          <p:cNvSpPr>
            <a:spLocks noChangeArrowheads="1"/>
          </p:cNvSpPr>
          <p:nvPr/>
        </p:nvSpPr>
        <p:spPr bwMode="auto">
          <a:xfrm>
            <a:off x="4814888" y="4724400"/>
            <a:ext cx="3286125" cy="1847850"/>
          </a:xfrm>
          <a:prstGeom prst="roundRect">
            <a:avLst>
              <a:gd name="adj" fmla="val 16667"/>
            </a:avLst>
          </a:prstGeom>
          <a:gradFill rotWithShape="0">
            <a:gsLst>
              <a:gs pos="0">
                <a:srgbClr val="CCFFCC"/>
              </a:gs>
              <a:gs pos="100000">
                <a:srgbClr val="F6FFF6"/>
              </a:gs>
            </a:gsLst>
            <a:path path="shape">
              <a:fillToRect l="50000" t="50000" r="50000" b="50000"/>
            </a:path>
          </a:gradFill>
          <a:ln w="9525" algn="ctr">
            <a:solidFill>
              <a:srgbClr val="669900"/>
            </a:solidFill>
            <a:round/>
            <a:headEnd/>
            <a:tailEnd/>
          </a:ln>
        </p:spPr>
        <p:txBody>
          <a:bodyPr/>
          <a:lstStyle/>
          <a:p>
            <a:pPr algn="ctr"/>
            <a:r>
              <a:rPr lang="ru-RU" sz="1200" b="1">
                <a:solidFill>
                  <a:srgbClr val="00602B"/>
                </a:solidFill>
                <a:latin typeface="Times New Roman" pitchFamily="18" charset="0"/>
                <a:cs typeface="Times New Roman" pitchFamily="18" charset="0"/>
              </a:rPr>
              <a:t>Подпрограмма 4 «Обеспечение реализации муниципальной  программы «Развитие культуры в Ирбитском муниципальном образования 2014-2016 годы»</a:t>
            </a:r>
          </a:p>
          <a:p>
            <a:pPr algn="ctr"/>
            <a:r>
              <a:rPr lang="ru-RU" sz="1200" b="1">
                <a:solidFill>
                  <a:srgbClr val="0000FF"/>
                </a:solidFill>
                <a:latin typeface="Times New Roman" pitchFamily="18" charset="0"/>
                <a:cs typeface="Times New Roman" pitchFamily="18" charset="0"/>
              </a:rPr>
              <a:t>2015 год – 12 799,7 тыс. руб.</a:t>
            </a:r>
          </a:p>
          <a:p>
            <a:pPr algn="ctr"/>
            <a:r>
              <a:rPr lang="ru-RU" sz="1200" b="1">
                <a:solidFill>
                  <a:srgbClr val="0000FF"/>
                </a:solidFill>
                <a:latin typeface="Times New Roman" pitchFamily="18" charset="0"/>
                <a:cs typeface="Times New Roman" pitchFamily="18" charset="0"/>
              </a:rPr>
              <a:t>2016 год – 14 465,7 тыс. руб.</a:t>
            </a:r>
          </a:p>
          <a:p>
            <a:pPr algn="ctr"/>
            <a:r>
              <a:rPr lang="ru-RU" sz="1200" b="1">
                <a:solidFill>
                  <a:srgbClr val="0000FF"/>
                </a:solidFill>
                <a:latin typeface="Times New Roman" pitchFamily="18" charset="0"/>
                <a:cs typeface="Times New Roman" pitchFamily="18" charset="0"/>
              </a:rPr>
              <a:t>2017 год – 14 465,7тыс. руб.</a:t>
            </a:r>
          </a:p>
          <a:p>
            <a:pPr algn="ctr"/>
            <a:endParaRPr lang="ru-RU" sz="1200" b="1">
              <a:solidFill>
                <a:srgbClr val="0000FF"/>
              </a:solidFill>
              <a:latin typeface="Times New Roman" pitchFamily="18" charset="0"/>
              <a:cs typeface="Times New Roman" pitchFamily="18" charset="0"/>
            </a:endParaRPr>
          </a:p>
          <a:p>
            <a:pPr algn="ctr"/>
            <a:endParaRPr lang="ru-RU" sz="1200" b="1">
              <a:solidFill>
                <a:srgbClr val="0000FF"/>
              </a:solidFill>
              <a:latin typeface="Times New Roman" pitchFamily="18" charset="0"/>
              <a:cs typeface="Times New Roman" pitchFamily="18" charset="0"/>
            </a:endParaRPr>
          </a:p>
          <a:p>
            <a:pPr algn="ctr"/>
            <a:endParaRPr lang="ru-RU" sz="1200" b="1">
              <a:solidFill>
                <a:srgbClr val="00602B"/>
              </a:solidFill>
              <a:latin typeface="Times New Roman" pitchFamily="18" charset="0"/>
              <a:cs typeface="Times New Roman" pitchFamily="18" charset="0"/>
            </a:endParaRPr>
          </a:p>
        </p:txBody>
      </p:sp>
      <p:sp>
        <p:nvSpPr>
          <p:cNvPr id="45063" name="Стрелка вниз 2"/>
          <p:cNvSpPr>
            <a:spLocks noChangeArrowheads="1"/>
          </p:cNvSpPr>
          <p:nvPr/>
        </p:nvSpPr>
        <p:spPr bwMode="auto">
          <a:xfrm>
            <a:off x="1000125" y="2152650"/>
            <a:ext cx="484188" cy="412750"/>
          </a:xfrm>
          <a:prstGeom prst="downArrow">
            <a:avLst>
              <a:gd name="adj1" fmla="val 50000"/>
              <a:gd name="adj2" fmla="val 49880"/>
            </a:avLst>
          </a:prstGeom>
          <a:gradFill rotWithShape="1">
            <a:gsLst>
              <a:gs pos="0">
                <a:srgbClr val="CCFFFF"/>
              </a:gs>
              <a:gs pos="100000">
                <a:srgbClr val="B7E5E5"/>
              </a:gs>
            </a:gsLst>
            <a:path path="rect">
              <a:fillToRect l="50000" t="50000" r="50000" b="50000"/>
            </a:path>
          </a:gradFill>
          <a:ln w="9525" algn="ctr">
            <a:solidFill>
              <a:schemeClr val="tx1"/>
            </a:solidFill>
            <a:round/>
            <a:headEnd/>
            <a:tailEnd/>
          </a:ln>
        </p:spPr>
        <p:txBody>
          <a:bodyPr/>
          <a:lstStyle/>
          <a:p>
            <a:endParaRPr lang="ru-RU"/>
          </a:p>
        </p:txBody>
      </p:sp>
      <p:sp>
        <p:nvSpPr>
          <p:cNvPr id="45064" name="Стрелка вниз 15"/>
          <p:cNvSpPr>
            <a:spLocks noChangeArrowheads="1"/>
          </p:cNvSpPr>
          <p:nvPr/>
        </p:nvSpPr>
        <p:spPr bwMode="auto">
          <a:xfrm>
            <a:off x="2663825" y="2168525"/>
            <a:ext cx="484188" cy="2520950"/>
          </a:xfrm>
          <a:prstGeom prst="downArrow">
            <a:avLst>
              <a:gd name="adj1" fmla="val 50000"/>
              <a:gd name="adj2" fmla="val 260328"/>
            </a:avLst>
          </a:prstGeom>
          <a:gradFill rotWithShape="1">
            <a:gsLst>
              <a:gs pos="0">
                <a:srgbClr val="CCFFFF"/>
              </a:gs>
              <a:gs pos="100000">
                <a:srgbClr val="B7E5E5"/>
              </a:gs>
            </a:gsLst>
            <a:path path="rect">
              <a:fillToRect l="50000" t="50000" r="50000" b="50000"/>
            </a:path>
          </a:gradFill>
          <a:ln w="9525" algn="ctr">
            <a:solidFill>
              <a:schemeClr val="tx1"/>
            </a:solidFill>
            <a:round/>
            <a:headEnd/>
            <a:tailEnd/>
          </a:ln>
        </p:spPr>
        <p:txBody>
          <a:bodyPr/>
          <a:lstStyle/>
          <a:p>
            <a:endParaRPr lang="ru-RU"/>
          </a:p>
        </p:txBody>
      </p:sp>
      <p:sp>
        <p:nvSpPr>
          <p:cNvPr id="45065" name="Стрелка вниз 18"/>
          <p:cNvSpPr>
            <a:spLocks noChangeArrowheads="1"/>
          </p:cNvSpPr>
          <p:nvPr/>
        </p:nvSpPr>
        <p:spPr bwMode="auto">
          <a:xfrm>
            <a:off x="4329113" y="2203450"/>
            <a:ext cx="485775" cy="539750"/>
          </a:xfrm>
          <a:prstGeom prst="downArrow">
            <a:avLst>
              <a:gd name="adj1" fmla="val 50000"/>
              <a:gd name="adj2" fmla="val 49995"/>
            </a:avLst>
          </a:prstGeom>
          <a:gradFill rotWithShape="1">
            <a:gsLst>
              <a:gs pos="0">
                <a:srgbClr val="CCFFFF"/>
              </a:gs>
              <a:gs pos="100000">
                <a:srgbClr val="B7E5E5"/>
              </a:gs>
            </a:gsLst>
            <a:path path="rect">
              <a:fillToRect l="50000" t="50000" r="50000" b="50000"/>
            </a:path>
          </a:gradFill>
          <a:ln w="9525" algn="ctr">
            <a:solidFill>
              <a:schemeClr val="tx1"/>
            </a:solidFill>
            <a:round/>
            <a:headEnd/>
            <a:tailEnd/>
          </a:ln>
        </p:spPr>
        <p:txBody>
          <a:bodyPr/>
          <a:lstStyle/>
          <a:p>
            <a:endParaRPr lang="ru-RU"/>
          </a:p>
        </p:txBody>
      </p:sp>
      <p:sp>
        <p:nvSpPr>
          <p:cNvPr id="45066" name="Стрелка вниз 19"/>
          <p:cNvSpPr>
            <a:spLocks noChangeArrowheads="1"/>
          </p:cNvSpPr>
          <p:nvPr/>
        </p:nvSpPr>
        <p:spPr bwMode="auto">
          <a:xfrm>
            <a:off x="5976938" y="2151063"/>
            <a:ext cx="484187" cy="2555875"/>
          </a:xfrm>
          <a:prstGeom prst="downArrow">
            <a:avLst>
              <a:gd name="adj1" fmla="val 50000"/>
              <a:gd name="adj2" fmla="val 263935"/>
            </a:avLst>
          </a:prstGeom>
          <a:gradFill rotWithShape="1">
            <a:gsLst>
              <a:gs pos="0">
                <a:srgbClr val="CCFFFF"/>
              </a:gs>
              <a:gs pos="100000">
                <a:srgbClr val="B7E5E5"/>
              </a:gs>
            </a:gsLst>
            <a:path path="rect">
              <a:fillToRect l="50000" t="50000" r="50000" b="50000"/>
            </a:path>
          </a:gradFill>
          <a:ln w="9525" algn="ctr">
            <a:solidFill>
              <a:schemeClr val="tx1"/>
            </a:solidFill>
            <a:round/>
            <a:headEnd/>
            <a:tailEnd/>
          </a:ln>
        </p:spPr>
        <p:txBody>
          <a:bodyPr/>
          <a:lstStyle/>
          <a:p>
            <a:endParaRPr lang="ru-RU"/>
          </a:p>
        </p:txBody>
      </p:sp>
      <p:sp>
        <p:nvSpPr>
          <p:cNvPr id="45067" name="Скругленный прямоугольник 34"/>
          <p:cNvSpPr>
            <a:spLocks noChangeArrowheads="1"/>
          </p:cNvSpPr>
          <p:nvPr/>
        </p:nvSpPr>
        <p:spPr bwMode="auto">
          <a:xfrm>
            <a:off x="6551613" y="2492375"/>
            <a:ext cx="2449512" cy="1800225"/>
          </a:xfrm>
          <a:prstGeom prst="roundRect">
            <a:avLst>
              <a:gd name="adj" fmla="val 16667"/>
            </a:avLst>
          </a:prstGeom>
          <a:gradFill rotWithShape="0">
            <a:gsLst>
              <a:gs pos="0">
                <a:srgbClr val="CCFFCC"/>
              </a:gs>
              <a:gs pos="100000">
                <a:srgbClr val="F6FFF6"/>
              </a:gs>
            </a:gsLst>
            <a:path path="shape">
              <a:fillToRect l="50000" t="50000" r="50000" b="50000"/>
            </a:path>
          </a:gradFill>
          <a:ln w="9525" algn="ctr">
            <a:solidFill>
              <a:srgbClr val="669900"/>
            </a:solidFill>
            <a:round/>
            <a:headEnd/>
            <a:tailEnd/>
          </a:ln>
        </p:spPr>
        <p:txBody>
          <a:bodyPr/>
          <a:lstStyle/>
          <a:p>
            <a:pPr algn="ctr"/>
            <a:r>
              <a:rPr lang="ru-RU" sz="1200" b="1">
                <a:solidFill>
                  <a:srgbClr val="00602B"/>
                </a:solidFill>
                <a:latin typeface="Times New Roman" pitchFamily="18" charset="0"/>
                <a:cs typeface="Times New Roman" pitchFamily="18" charset="0"/>
              </a:rPr>
              <a:t>Подпрограмма 3 «Развитие образования в сфере культуры»</a:t>
            </a:r>
          </a:p>
          <a:p>
            <a:pPr algn="ctr"/>
            <a:endParaRPr lang="ru-RU" sz="1200" b="1">
              <a:solidFill>
                <a:srgbClr val="00602B"/>
              </a:solidFill>
              <a:latin typeface="Times New Roman" pitchFamily="18" charset="0"/>
              <a:cs typeface="Times New Roman" pitchFamily="18" charset="0"/>
            </a:endParaRPr>
          </a:p>
          <a:p>
            <a:pPr algn="ctr"/>
            <a:r>
              <a:rPr lang="ru-RU" sz="1200" b="1">
                <a:solidFill>
                  <a:srgbClr val="0000FF"/>
                </a:solidFill>
                <a:latin typeface="Times New Roman" pitchFamily="18" charset="0"/>
                <a:cs typeface="Times New Roman" pitchFamily="18" charset="0"/>
              </a:rPr>
              <a:t>2015 год – 15 800 тыс. руб.</a:t>
            </a:r>
          </a:p>
          <a:p>
            <a:pPr algn="ctr"/>
            <a:r>
              <a:rPr lang="ru-RU" sz="1200" b="1">
                <a:solidFill>
                  <a:srgbClr val="0000FF"/>
                </a:solidFill>
                <a:latin typeface="Times New Roman" pitchFamily="18" charset="0"/>
                <a:cs typeface="Times New Roman" pitchFamily="18" charset="0"/>
              </a:rPr>
              <a:t>2016 год – 15 800 тыс. руб.</a:t>
            </a:r>
          </a:p>
          <a:p>
            <a:pPr algn="ctr"/>
            <a:r>
              <a:rPr lang="ru-RU" sz="1200" b="1">
                <a:solidFill>
                  <a:srgbClr val="0000FF"/>
                </a:solidFill>
                <a:latin typeface="Times New Roman" pitchFamily="18" charset="0"/>
                <a:cs typeface="Times New Roman" pitchFamily="18" charset="0"/>
              </a:rPr>
              <a:t>2017 год – 15 800 тыс. руб.</a:t>
            </a:r>
          </a:p>
          <a:p>
            <a:pPr algn="ctr"/>
            <a:endParaRPr lang="ru-RU" sz="1200" b="1">
              <a:solidFill>
                <a:srgbClr val="0000FF"/>
              </a:solidFill>
              <a:latin typeface="Times New Roman" pitchFamily="18" charset="0"/>
              <a:cs typeface="Times New Roman" pitchFamily="18" charset="0"/>
            </a:endParaRPr>
          </a:p>
        </p:txBody>
      </p:sp>
      <p:sp>
        <p:nvSpPr>
          <p:cNvPr id="45068" name="Стрелка вниз 1"/>
          <p:cNvSpPr>
            <a:spLocks noChangeArrowheads="1"/>
          </p:cNvSpPr>
          <p:nvPr/>
        </p:nvSpPr>
        <p:spPr bwMode="auto">
          <a:xfrm>
            <a:off x="7559675" y="2168525"/>
            <a:ext cx="433388" cy="323850"/>
          </a:xfrm>
          <a:prstGeom prst="downArrow">
            <a:avLst>
              <a:gd name="adj1" fmla="val 50000"/>
              <a:gd name="adj2" fmla="val 50000"/>
            </a:avLst>
          </a:prstGeom>
          <a:gradFill rotWithShape="1">
            <a:gsLst>
              <a:gs pos="0">
                <a:srgbClr val="CCFFFF"/>
              </a:gs>
              <a:gs pos="100000">
                <a:srgbClr val="B7E5E5"/>
              </a:gs>
            </a:gsLst>
            <a:path path="rect">
              <a:fillToRect l="50000" t="50000" r="50000" b="50000"/>
            </a:path>
          </a:gradFill>
          <a:ln w="9525" algn="ctr">
            <a:solidFill>
              <a:schemeClr val="tx1"/>
            </a:solidFill>
            <a:round/>
            <a:headEnd/>
            <a:tailEnd/>
          </a:ln>
        </p:spPr>
        <p:txBody>
          <a:bodyPr/>
          <a:lstStyle/>
          <a:p>
            <a:endParaRPr lang="ru-RU"/>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2"/>
          <p:cNvSpPr>
            <a:spLocks noGrp="1" noChangeArrowheads="1"/>
          </p:cNvSpPr>
          <p:nvPr>
            <p:ph type="title"/>
          </p:nvPr>
        </p:nvSpPr>
        <p:spPr>
          <a:xfrm>
            <a:off x="468313" y="317500"/>
            <a:ext cx="8229600" cy="466725"/>
          </a:xfrm>
        </p:spPr>
        <p:txBody>
          <a:bodyPr/>
          <a:lstStyle/>
          <a:p>
            <a:pPr eaLnBrk="1" hangingPunct="1"/>
            <a:r>
              <a:rPr lang="ru-RU" sz="2000" b="1" smtClean="0">
                <a:solidFill>
                  <a:srgbClr val="000099"/>
                </a:solidFill>
                <a:latin typeface="Times New Roman" pitchFamily="18" charset="0"/>
              </a:rPr>
              <a:t>Бюджет Ирбитского МО на 2015 год </a:t>
            </a:r>
            <a:br>
              <a:rPr lang="ru-RU" sz="2000" b="1" smtClean="0">
                <a:solidFill>
                  <a:srgbClr val="000099"/>
                </a:solidFill>
                <a:latin typeface="Times New Roman" pitchFamily="18" charset="0"/>
              </a:rPr>
            </a:br>
            <a:r>
              <a:rPr lang="ru-RU" sz="2000" b="1" smtClean="0">
                <a:solidFill>
                  <a:srgbClr val="000099"/>
                </a:solidFill>
                <a:latin typeface="Times New Roman" pitchFamily="18" charset="0"/>
              </a:rPr>
              <a:t>и плановый период 2016-2017 годы</a:t>
            </a:r>
            <a:endParaRPr lang="ru-RU" sz="1400" b="1" i="1" smtClean="0">
              <a:solidFill>
                <a:srgbClr val="000099"/>
              </a:solidFill>
              <a:latin typeface="Times New Roman" pitchFamily="18" charset="0"/>
            </a:endParaRPr>
          </a:p>
        </p:txBody>
      </p:sp>
      <p:sp>
        <p:nvSpPr>
          <p:cNvPr id="46082" name="Скругленный прямоугольник 34"/>
          <p:cNvSpPr>
            <a:spLocks noChangeArrowheads="1"/>
          </p:cNvSpPr>
          <p:nvPr/>
        </p:nvSpPr>
        <p:spPr bwMode="auto">
          <a:xfrm>
            <a:off x="2303463" y="3906838"/>
            <a:ext cx="2089150" cy="2762250"/>
          </a:xfrm>
          <a:prstGeom prst="roundRect">
            <a:avLst>
              <a:gd name="adj" fmla="val 16667"/>
            </a:avLst>
          </a:prstGeom>
          <a:gradFill rotWithShape="0">
            <a:gsLst>
              <a:gs pos="0">
                <a:srgbClr val="CCFFCC"/>
              </a:gs>
              <a:gs pos="100000">
                <a:srgbClr val="F6FFF6"/>
              </a:gs>
            </a:gsLst>
            <a:path path="shape">
              <a:fillToRect l="50000" t="50000" r="50000" b="50000"/>
            </a:path>
          </a:gradFill>
          <a:ln w="9525" algn="ctr">
            <a:solidFill>
              <a:srgbClr val="669900"/>
            </a:solidFill>
            <a:round/>
            <a:headEnd/>
            <a:tailEnd/>
          </a:ln>
        </p:spPr>
        <p:txBody>
          <a:bodyPr/>
          <a:lstStyle/>
          <a:p>
            <a:r>
              <a:rPr lang="ru-RU" sz="1200" b="1">
                <a:solidFill>
                  <a:srgbClr val="00602B"/>
                </a:solidFill>
                <a:latin typeface="Times New Roman" pitchFamily="18" charset="0"/>
                <a:cs typeface="Times New Roman" pitchFamily="18" charset="0"/>
              </a:rPr>
              <a:t>Подпрограмма 2</a:t>
            </a:r>
          </a:p>
          <a:p>
            <a:pPr>
              <a:spcBef>
                <a:spcPts val="538"/>
              </a:spcBef>
            </a:pPr>
            <a:r>
              <a:rPr lang="ru-RU" sz="1200" b="1">
                <a:solidFill>
                  <a:srgbClr val="00602B"/>
                </a:solidFill>
                <a:latin typeface="Times New Roman" pitchFamily="18" charset="0"/>
                <a:cs typeface="Times New Roman" pitchFamily="18" charset="0"/>
              </a:rPr>
              <a:t>«Развитие системы общего образования в Ирбитском МО» </a:t>
            </a:r>
          </a:p>
          <a:p>
            <a:pPr>
              <a:spcBef>
                <a:spcPts val="538"/>
              </a:spcBef>
            </a:pPr>
            <a:endParaRPr lang="ru-RU" sz="1200" b="1">
              <a:solidFill>
                <a:srgbClr val="00602B"/>
              </a:solidFill>
              <a:latin typeface="Times New Roman" pitchFamily="18" charset="0"/>
              <a:cs typeface="Times New Roman" pitchFamily="18" charset="0"/>
            </a:endParaRPr>
          </a:p>
          <a:p>
            <a:r>
              <a:rPr lang="ru-RU" sz="1000" b="1">
                <a:solidFill>
                  <a:srgbClr val="002060"/>
                </a:solidFill>
                <a:latin typeface="Times New Roman" pitchFamily="18" charset="0"/>
                <a:cs typeface="Times New Roman" pitchFamily="18" charset="0"/>
              </a:rPr>
              <a:t>2015 год – 373 595,8 тыс. руб. </a:t>
            </a:r>
          </a:p>
          <a:p>
            <a:r>
              <a:rPr lang="ru-RU" sz="1000" b="1">
                <a:solidFill>
                  <a:srgbClr val="002060"/>
                </a:solidFill>
                <a:latin typeface="Times New Roman" pitchFamily="18" charset="0"/>
                <a:cs typeface="Times New Roman" pitchFamily="18" charset="0"/>
              </a:rPr>
              <a:t>(ОБ – 216 800,0 тыс. руб.</a:t>
            </a:r>
          </a:p>
          <a:p>
            <a:r>
              <a:rPr lang="ru-RU" sz="1000" b="1">
                <a:solidFill>
                  <a:srgbClr val="002060"/>
                </a:solidFill>
                <a:latin typeface="Times New Roman" pitchFamily="18" charset="0"/>
                <a:cs typeface="Times New Roman" pitchFamily="18" charset="0"/>
              </a:rPr>
              <a:t>МБ- 156 795,8 тыс. руб.)</a:t>
            </a:r>
          </a:p>
          <a:p>
            <a:r>
              <a:rPr lang="ru-RU" sz="1000" b="1">
                <a:solidFill>
                  <a:srgbClr val="002060"/>
                </a:solidFill>
                <a:latin typeface="Times New Roman" pitchFamily="18" charset="0"/>
                <a:cs typeface="Times New Roman" pitchFamily="18" charset="0"/>
              </a:rPr>
              <a:t>2016 год –382 101,6 тыс. руб. (ОБ – 233 179,0 тыс. руб.</a:t>
            </a:r>
          </a:p>
          <a:p>
            <a:r>
              <a:rPr lang="ru-RU" sz="1000" b="1">
                <a:solidFill>
                  <a:srgbClr val="002060"/>
                </a:solidFill>
                <a:latin typeface="Times New Roman" pitchFamily="18" charset="0"/>
                <a:cs typeface="Times New Roman" pitchFamily="18" charset="0"/>
              </a:rPr>
              <a:t>МБ -148 922,6тыс. руб.)</a:t>
            </a:r>
          </a:p>
          <a:p>
            <a:pPr>
              <a:lnSpc>
                <a:spcPct val="150000"/>
              </a:lnSpc>
            </a:pPr>
            <a:r>
              <a:rPr lang="ru-RU" sz="1000" b="1">
                <a:solidFill>
                  <a:srgbClr val="002060"/>
                </a:solidFill>
                <a:latin typeface="Times New Roman" pitchFamily="18" charset="0"/>
                <a:cs typeface="Times New Roman" pitchFamily="18" charset="0"/>
              </a:rPr>
              <a:t>2017год – 407 324,4 тыс. руб.</a:t>
            </a:r>
          </a:p>
          <a:p>
            <a:r>
              <a:rPr lang="ru-RU" sz="1000" b="1">
                <a:solidFill>
                  <a:srgbClr val="002060"/>
                </a:solidFill>
                <a:latin typeface="Times New Roman" pitchFamily="18" charset="0"/>
                <a:cs typeface="Times New Roman" pitchFamily="18" charset="0"/>
              </a:rPr>
              <a:t>(ОБ – 251 938,0 тыс. руб.</a:t>
            </a:r>
          </a:p>
          <a:p>
            <a:r>
              <a:rPr lang="ru-RU" sz="1000" b="1">
                <a:solidFill>
                  <a:srgbClr val="002060"/>
                </a:solidFill>
                <a:latin typeface="Times New Roman" pitchFamily="18" charset="0"/>
                <a:cs typeface="Times New Roman" pitchFamily="18" charset="0"/>
              </a:rPr>
              <a:t>МБ -155 386,4 тыс. руб.)</a:t>
            </a:r>
          </a:p>
          <a:p>
            <a:pPr>
              <a:spcBef>
                <a:spcPts val="538"/>
              </a:spcBef>
            </a:pPr>
            <a:endParaRPr lang="ru-RU" sz="1200" b="1">
              <a:solidFill>
                <a:srgbClr val="00602B"/>
              </a:solidFill>
              <a:cs typeface="Times New Roman" pitchFamily="18" charset="0"/>
            </a:endParaRPr>
          </a:p>
        </p:txBody>
      </p:sp>
      <p:sp>
        <p:nvSpPr>
          <p:cNvPr id="46083" name="Скругленный прямоугольник 34"/>
          <p:cNvSpPr>
            <a:spLocks noChangeArrowheads="1"/>
          </p:cNvSpPr>
          <p:nvPr/>
        </p:nvSpPr>
        <p:spPr bwMode="auto">
          <a:xfrm>
            <a:off x="215900" y="881063"/>
            <a:ext cx="8712200" cy="2727325"/>
          </a:xfrm>
          <a:prstGeom prst="roundRect">
            <a:avLst>
              <a:gd name="adj" fmla="val 16667"/>
            </a:avLst>
          </a:prstGeom>
          <a:gradFill rotWithShape="0">
            <a:gsLst>
              <a:gs pos="0">
                <a:srgbClr val="CCFFCC"/>
              </a:gs>
              <a:gs pos="100000">
                <a:srgbClr val="F6FFF6"/>
              </a:gs>
            </a:gsLst>
            <a:path path="shape">
              <a:fillToRect l="50000" t="50000" r="50000" b="50000"/>
            </a:path>
          </a:gradFill>
          <a:ln w="9525" algn="ctr">
            <a:solidFill>
              <a:srgbClr val="669900"/>
            </a:solidFill>
            <a:round/>
            <a:headEnd/>
            <a:tailEnd/>
          </a:ln>
        </p:spPr>
        <p:txBody>
          <a:bodyPr/>
          <a:lstStyle/>
          <a:p>
            <a:pPr algn="ctr"/>
            <a:r>
              <a:rPr lang="ru-RU" sz="1400" b="1">
                <a:solidFill>
                  <a:srgbClr val="00602B"/>
                </a:solidFill>
                <a:latin typeface="Times New Roman" pitchFamily="18" charset="0"/>
                <a:cs typeface="Times New Roman" pitchFamily="18" charset="0"/>
              </a:rPr>
              <a:t>Муниципальная программа</a:t>
            </a:r>
          </a:p>
          <a:p>
            <a:pPr algn="ctr"/>
            <a:r>
              <a:rPr lang="ru-RU" sz="1400" b="1">
                <a:solidFill>
                  <a:srgbClr val="00602B"/>
                </a:solidFill>
                <a:latin typeface="Times New Roman" pitchFamily="18" charset="0"/>
                <a:cs typeface="Times New Roman" pitchFamily="18" charset="0"/>
              </a:rPr>
              <a:t>«Развитие системы образования в  Ирбитском МО на 2014 – 2017  годы»</a:t>
            </a:r>
          </a:p>
          <a:p>
            <a:r>
              <a:rPr lang="ru-RU" sz="1400" b="1">
                <a:solidFill>
                  <a:srgbClr val="00602B"/>
                </a:solidFill>
                <a:latin typeface="Times New Roman" pitchFamily="18" charset="0"/>
                <a:cs typeface="Times New Roman" pitchFamily="18" charset="0"/>
              </a:rPr>
              <a:t>Цели:</a:t>
            </a:r>
          </a:p>
          <a:p>
            <a:pPr algn="just"/>
            <a:r>
              <a:rPr lang="ru-RU" sz="1200" b="1">
                <a:solidFill>
                  <a:srgbClr val="002060"/>
                </a:solidFill>
                <a:latin typeface="Times New Roman" pitchFamily="18" charset="0"/>
                <a:cs typeface="Times New Roman" pitchFamily="18" charset="0"/>
              </a:rPr>
              <a:t>1. Обеспечение достижения 100-процентной доступности дошкольного образования для детей в возрасте от 3 до 7 лет;</a:t>
            </a:r>
          </a:p>
          <a:p>
            <a:pPr algn="just"/>
            <a:r>
              <a:rPr lang="ru-RU" sz="1200" b="1">
                <a:solidFill>
                  <a:srgbClr val="002060"/>
                </a:solidFill>
                <a:latin typeface="Times New Roman" pitchFamily="18" charset="0"/>
                <a:cs typeface="Times New Roman" pitchFamily="18" charset="0"/>
              </a:rPr>
              <a:t>2. Обеспечение доступности качественного общего образования, соответствующего требованиям инновационного социально-экономического развития Свердловской области;</a:t>
            </a:r>
          </a:p>
          <a:p>
            <a:pPr algn="just"/>
            <a:r>
              <a:rPr lang="ru-RU" sz="1200" b="1">
                <a:solidFill>
                  <a:srgbClr val="002060"/>
                </a:solidFill>
                <a:latin typeface="Times New Roman" pitchFamily="18" charset="0"/>
                <a:cs typeface="Times New Roman" pitchFamily="18" charset="0"/>
              </a:rPr>
              <a:t>3. Обеспечение доступности качественных образовательных услуг в сфере дополнительного образования в Ирбитском МО;</a:t>
            </a:r>
          </a:p>
          <a:p>
            <a:pPr algn="just"/>
            <a:r>
              <a:rPr lang="ru-RU" sz="1200" b="1">
                <a:solidFill>
                  <a:srgbClr val="002060"/>
                </a:solidFill>
                <a:latin typeface="Times New Roman" pitchFamily="18" charset="0"/>
                <a:cs typeface="Times New Roman" pitchFamily="18" charset="0"/>
              </a:rPr>
              <a:t>4. создание условий для организации отдыха и оздоровления детей в Ирбитском МО;</a:t>
            </a:r>
          </a:p>
          <a:p>
            <a:pPr algn="just"/>
            <a:r>
              <a:rPr lang="ru-RU" sz="1200" b="1">
                <a:solidFill>
                  <a:srgbClr val="002060"/>
                </a:solidFill>
                <a:latin typeface="Times New Roman" pitchFamily="18" charset="0"/>
                <a:cs typeface="Times New Roman" pitchFamily="18" charset="0"/>
              </a:rPr>
              <a:t>5. обеспечение муниципальных мероприятий и поддержка в сфере образования.</a:t>
            </a:r>
          </a:p>
          <a:p>
            <a:pPr algn="just"/>
            <a:r>
              <a:rPr lang="ru-RU" sz="1200" b="1">
                <a:solidFill>
                  <a:srgbClr val="002060"/>
                </a:solidFill>
                <a:latin typeface="Times New Roman" pitchFamily="18" charset="0"/>
                <a:cs typeface="Times New Roman" pitchFamily="18" charset="0"/>
              </a:rPr>
              <a:t>6. создание условий для сохранения и развития  здоровья детей и работников образовательных организаций;</a:t>
            </a:r>
          </a:p>
          <a:p>
            <a:pPr algn="just"/>
            <a:r>
              <a:rPr lang="ru-RU" sz="1200" b="1">
                <a:solidFill>
                  <a:srgbClr val="002060"/>
                </a:solidFill>
                <a:latin typeface="Times New Roman" pitchFamily="18" charset="0"/>
                <a:cs typeface="Times New Roman" pitchFamily="18" charset="0"/>
              </a:rPr>
              <a:t>7. приведение материально-технической базы образовательных организаций Ирбитского МО в соответствие с современными требованиями к условиям реализации государственных образовательных стандартов;</a:t>
            </a:r>
          </a:p>
          <a:p>
            <a:endParaRPr lang="ru-RU" sz="900" b="1">
              <a:cs typeface="Times New Roman" pitchFamily="18" charset="0"/>
            </a:endParaRPr>
          </a:p>
        </p:txBody>
      </p:sp>
      <p:sp>
        <p:nvSpPr>
          <p:cNvPr id="46084" name="Скругленный прямоугольник 34"/>
          <p:cNvSpPr>
            <a:spLocks noChangeArrowheads="1"/>
          </p:cNvSpPr>
          <p:nvPr/>
        </p:nvSpPr>
        <p:spPr bwMode="auto">
          <a:xfrm>
            <a:off x="107950" y="3906838"/>
            <a:ext cx="2087563" cy="2762250"/>
          </a:xfrm>
          <a:prstGeom prst="roundRect">
            <a:avLst>
              <a:gd name="adj" fmla="val 16667"/>
            </a:avLst>
          </a:prstGeom>
          <a:gradFill rotWithShape="0">
            <a:gsLst>
              <a:gs pos="0">
                <a:srgbClr val="CCFFCC"/>
              </a:gs>
              <a:gs pos="100000">
                <a:srgbClr val="F6FFF6"/>
              </a:gs>
            </a:gsLst>
            <a:path path="shape">
              <a:fillToRect l="50000" t="50000" r="50000" b="50000"/>
            </a:path>
          </a:gradFill>
          <a:ln w="9525" algn="ctr">
            <a:solidFill>
              <a:srgbClr val="669900"/>
            </a:solidFill>
            <a:round/>
            <a:headEnd/>
            <a:tailEnd/>
          </a:ln>
        </p:spPr>
        <p:txBody>
          <a:bodyPr/>
          <a:lstStyle/>
          <a:p>
            <a:r>
              <a:rPr lang="ru-RU" sz="1200" b="1">
                <a:solidFill>
                  <a:srgbClr val="00602B"/>
                </a:solidFill>
                <a:latin typeface="Times New Roman" pitchFamily="18" charset="0"/>
                <a:cs typeface="Times New Roman" pitchFamily="18" charset="0"/>
              </a:rPr>
              <a:t>Подпрограмма 1</a:t>
            </a:r>
          </a:p>
          <a:p>
            <a:r>
              <a:rPr lang="ru-RU" sz="1200" b="1">
                <a:solidFill>
                  <a:srgbClr val="00602B"/>
                </a:solidFill>
                <a:latin typeface="Times New Roman" pitchFamily="18" charset="0"/>
                <a:cs typeface="Times New Roman" pitchFamily="18" charset="0"/>
              </a:rPr>
              <a:t>«Развитие системы дошкольного образования в Ирбитском МО»</a:t>
            </a:r>
          </a:p>
          <a:p>
            <a:endParaRPr lang="ru-RU" sz="1000" b="1">
              <a:solidFill>
                <a:srgbClr val="00602B"/>
              </a:solidFill>
              <a:latin typeface="Times New Roman" pitchFamily="18" charset="0"/>
              <a:cs typeface="Times New Roman" pitchFamily="18" charset="0"/>
            </a:endParaRPr>
          </a:p>
          <a:p>
            <a:r>
              <a:rPr lang="ru-RU" sz="1000" b="1">
                <a:solidFill>
                  <a:srgbClr val="002060"/>
                </a:solidFill>
                <a:latin typeface="Times New Roman" pitchFamily="18" charset="0"/>
                <a:cs typeface="Times New Roman" pitchFamily="18" charset="0"/>
              </a:rPr>
              <a:t>2015 год – 189 217,6 тыс. руб. </a:t>
            </a:r>
          </a:p>
          <a:p>
            <a:r>
              <a:rPr lang="ru-RU" sz="1000" b="1">
                <a:solidFill>
                  <a:srgbClr val="002060"/>
                </a:solidFill>
                <a:latin typeface="Times New Roman" pitchFamily="18" charset="0"/>
                <a:cs typeface="Times New Roman" pitchFamily="18" charset="0"/>
              </a:rPr>
              <a:t>(ОБ – 61 256,0 тыс. руб.</a:t>
            </a:r>
          </a:p>
          <a:p>
            <a:r>
              <a:rPr lang="ru-RU" sz="1000" b="1">
                <a:solidFill>
                  <a:srgbClr val="002060"/>
                </a:solidFill>
                <a:latin typeface="Times New Roman" pitchFamily="18" charset="0"/>
                <a:cs typeface="Times New Roman" pitchFamily="18" charset="0"/>
              </a:rPr>
              <a:t>МБ- 127 961,6 тыс. руб.)</a:t>
            </a:r>
          </a:p>
          <a:p>
            <a:r>
              <a:rPr lang="ru-RU" sz="1000" b="1">
                <a:solidFill>
                  <a:srgbClr val="002060"/>
                </a:solidFill>
                <a:latin typeface="Times New Roman" pitchFamily="18" charset="0"/>
                <a:cs typeface="Times New Roman" pitchFamily="18" charset="0"/>
              </a:rPr>
              <a:t>2016 год –197 825,4 тыс. руб. (ОБ – 67 003,0 тыс. руб.</a:t>
            </a:r>
          </a:p>
          <a:p>
            <a:r>
              <a:rPr lang="ru-RU" sz="1000" b="1">
                <a:solidFill>
                  <a:srgbClr val="002060"/>
                </a:solidFill>
                <a:latin typeface="Times New Roman" pitchFamily="18" charset="0"/>
                <a:cs typeface="Times New Roman" pitchFamily="18" charset="0"/>
              </a:rPr>
              <a:t>МБ -130 822,4 тыс. руб.)</a:t>
            </a:r>
          </a:p>
          <a:p>
            <a:pPr>
              <a:lnSpc>
                <a:spcPct val="150000"/>
              </a:lnSpc>
            </a:pPr>
            <a:r>
              <a:rPr lang="ru-RU" sz="1000" b="1">
                <a:solidFill>
                  <a:srgbClr val="002060"/>
                </a:solidFill>
                <a:latin typeface="Times New Roman" pitchFamily="18" charset="0"/>
                <a:cs typeface="Times New Roman" pitchFamily="18" charset="0"/>
              </a:rPr>
              <a:t>2017год – 207 394,9 тыс. руб.</a:t>
            </a:r>
          </a:p>
          <a:p>
            <a:r>
              <a:rPr lang="ru-RU" sz="1000" b="1">
                <a:solidFill>
                  <a:srgbClr val="002060"/>
                </a:solidFill>
                <a:latin typeface="Times New Roman" pitchFamily="18" charset="0"/>
                <a:cs typeface="Times New Roman" pitchFamily="18" charset="0"/>
              </a:rPr>
              <a:t>(ОБ – 73 807,0 тыс. руб.</a:t>
            </a:r>
          </a:p>
          <a:p>
            <a:r>
              <a:rPr lang="ru-RU" sz="1000" b="1">
                <a:solidFill>
                  <a:srgbClr val="002060"/>
                </a:solidFill>
                <a:latin typeface="Times New Roman" pitchFamily="18" charset="0"/>
                <a:cs typeface="Times New Roman" pitchFamily="18" charset="0"/>
              </a:rPr>
              <a:t>МБ - 133 588,0 тыс. руб.)</a:t>
            </a:r>
          </a:p>
          <a:p>
            <a:endParaRPr lang="ru-RU" sz="1200" b="1">
              <a:solidFill>
                <a:srgbClr val="00602B"/>
              </a:solidFill>
              <a:latin typeface="Times New Roman" pitchFamily="18" charset="0"/>
              <a:cs typeface="Times New Roman" pitchFamily="18" charset="0"/>
            </a:endParaRPr>
          </a:p>
          <a:p>
            <a:endParaRPr lang="ru-RU" sz="1200" b="1">
              <a:solidFill>
                <a:srgbClr val="00602B"/>
              </a:solidFill>
              <a:latin typeface="Times New Roman" pitchFamily="18" charset="0"/>
              <a:cs typeface="Times New Roman" pitchFamily="18" charset="0"/>
            </a:endParaRPr>
          </a:p>
          <a:p>
            <a:endParaRPr lang="ru-RU" sz="1200" b="1">
              <a:solidFill>
                <a:srgbClr val="00602B"/>
              </a:solidFill>
              <a:latin typeface="Times New Roman" pitchFamily="18" charset="0"/>
              <a:cs typeface="Times New Roman" pitchFamily="18" charset="0"/>
            </a:endParaRPr>
          </a:p>
          <a:p>
            <a:pPr>
              <a:spcBef>
                <a:spcPct val="20000"/>
              </a:spcBef>
              <a:spcAft>
                <a:spcPts val="100"/>
              </a:spcAft>
              <a:buFont typeface="StarSymbol"/>
              <a:buNone/>
            </a:pPr>
            <a:endParaRPr lang="ru-RU" sz="1200" b="1">
              <a:solidFill>
                <a:srgbClr val="00602B"/>
              </a:solidFill>
              <a:latin typeface="Times New Roman" pitchFamily="18" charset="0"/>
              <a:cs typeface="Times New Roman" pitchFamily="18" charset="0"/>
            </a:endParaRPr>
          </a:p>
          <a:p>
            <a:pPr algn="ctr">
              <a:spcBef>
                <a:spcPct val="20000"/>
              </a:spcBef>
              <a:spcAft>
                <a:spcPts val="100"/>
              </a:spcAft>
              <a:buFont typeface="StarSymbol"/>
              <a:buNone/>
            </a:pPr>
            <a:endParaRPr lang="ru-RU" sz="1000">
              <a:latin typeface="Times New Roman" pitchFamily="18" charset="0"/>
            </a:endParaRPr>
          </a:p>
        </p:txBody>
      </p:sp>
      <p:sp>
        <p:nvSpPr>
          <p:cNvPr id="10" name="Скругленный прямоугольник 34"/>
          <p:cNvSpPr>
            <a:spLocks noChangeArrowheads="1"/>
          </p:cNvSpPr>
          <p:nvPr/>
        </p:nvSpPr>
        <p:spPr bwMode="auto">
          <a:xfrm>
            <a:off x="4572000" y="3906838"/>
            <a:ext cx="2052638" cy="2762250"/>
          </a:xfrm>
          <a:prstGeom prst="roundRect">
            <a:avLst>
              <a:gd name="adj" fmla="val 16667"/>
            </a:avLst>
          </a:prstGeom>
          <a:gradFill rotWithShape="0">
            <a:gsLst>
              <a:gs pos="0">
                <a:srgbClr val="CCFFCC"/>
              </a:gs>
              <a:gs pos="100000">
                <a:srgbClr val="CCFFCC">
                  <a:gamma/>
                  <a:tint val="18431"/>
                  <a:invGamma/>
                </a:srgbClr>
              </a:gs>
            </a:gsLst>
            <a:path path="shape">
              <a:fillToRect l="50000" t="50000" r="50000" b="50000"/>
            </a:path>
          </a:gradFill>
          <a:ln w="9525" algn="ctr">
            <a:solidFill>
              <a:srgbClr val="669900"/>
            </a:solidFill>
            <a:round/>
            <a:headEnd/>
            <a:tailEnd/>
          </a:ln>
          <a:effectLst/>
          <a:extLst>
            <a:ext uri="{AF507438-7753-43E0-B8FC-AC1667EBCBE1}"/>
          </a:extLst>
        </p:spPr>
        <p:txBody>
          <a:bodyPr/>
          <a:lstStyle/>
          <a:p>
            <a:pPr>
              <a:spcBef>
                <a:spcPts val="540"/>
              </a:spcBef>
              <a:spcAft>
                <a:spcPts val="0"/>
              </a:spcAft>
              <a:defRPr/>
            </a:pPr>
            <a:r>
              <a:rPr lang="ru-RU" sz="1200" b="1" kern="0" dirty="0">
                <a:solidFill>
                  <a:srgbClr val="00602B"/>
                </a:solidFill>
                <a:latin typeface="Times New Roman"/>
                <a:cs typeface="Times New Roman"/>
              </a:rPr>
              <a:t>Подпрограмма 3</a:t>
            </a:r>
            <a:endParaRPr lang="ru-RU" sz="1200" b="1" kern="0" dirty="0">
              <a:solidFill>
                <a:srgbClr val="00602B"/>
              </a:solidFill>
              <a:latin typeface="Arial"/>
              <a:cs typeface="Times New Roman"/>
            </a:endParaRPr>
          </a:p>
          <a:p>
            <a:pPr>
              <a:spcBef>
                <a:spcPts val="540"/>
              </a:spcBef>
              <a:spcAft>
                <a:spcPts val="0"/>
              </a:spcAft>
              <a:defRPr/>
            </a:pPr>
            <a:r>
              <a:rPr lang="ru-RU" sz="1200" b="1" kern="0" dirty="0">
                <a:solidFill>
                  <a:srgbClr val="00602B"/>
                </a:solidFill>
                <a:latin typeface="Times New Roman"/>
                <a:cs typeface="Times New Roman"/>
              </a:rPr>
              <a:t>«Развитие системы дополнительного образования, отдыха и оздоровления детей в Ирбитском МО» </a:t>
            </a:r>
            <a:endParaRPr lang="ru-RU" sz="1000" b="1" kern="0" dirty="0">
              <a:solidFill>
                <a:srgbClr val="00602B"/>
              </a:solidFill>
              <a:latin typeface="Times New Roman"/>
              <a:cs typeface="Times New Roman"/>
            </a:endParaRPr>
          </a:p>
          <a:p>
            <a:pPr>
              <a:spcBef>
                <a:spcPts val="0"/>
              </a:spcBef>
              <a:spcAft>
                <a:spcPts val="0"/>
              </a:spcAft>
              <a:defRPr/>
            </a:pPr>
            <a:r>
              <a:rPr lang="ru-RU" sz="1000" b="1" kern="0" dirty="0">
                <a:solidFill>
                  <a:srgbClr val="002060"/>
                </a:solidFill>
                <a:latin typeface="Times New Roman"/>
                <a:cs typeface="Times New Roman"/>
              </a:rPr>
              <a:t>2015 год – 41 462,7 тыс. руб.</a:t>
            </a:r>
          </a:p>
          <a:p>
            <a:pPr>
              <a:spcBef>
                <a:spcPts val="0"/>
              </a:spcBef>
              <a:spcAft>
                <a:spcPts val="0"/>
              </a:spcAft>
              <a:defRPr/>
            </a:pPr>
            <a:r>
              <a:rPr lang="ru-RU" sz="1000" b="1" dirty="0">
                <a:solidFill>
                  <a:srgbClr val="002060"/>
                </a:solidFill>
                <a:latin typeface="Times New Roman" panose="02020603050405020304" pitchFamily="18" charset="0"/>
                <a:cs typeface="Times New Roman" panose="02020603050405020304" pitchFamily="18" charset="0"/>
              </a:rPr>
              <a:t>(ОБ – 10 399,5 тыс. руб.</a:t>
            </a:r>
          </a:p>
          <a:p>
            <a:pPr>
              <a:spcBef>
                <a:spcPts val="0"/>
              </a:spcBef>
              <a:spcAft>
                <a:spcPts val="0"/>
              </a:spcAft>
              <a:defRPr/>
            </a:pPr>
            <a:r>
              <a:rPr lang="ru-RU" sz="1000" b="1" dirty="0">
                <a:solidFill>
                  <a:srgbClr val="002060"/>
                </a:solidFill>
                <a:latin typeface="Times New Roman" panose="02020603050405020304" pitchFamily="18" charset="0"/>
                <a:cs typeface="Times New Roman" panose="02020603050405020304" pitchFamily="18" charset="0"/>
              </a:rPr>
              <a:t>МБ – 31 063,2 тыс. руб.)</a:t>
            </a:r>
          </a:p>
          <a:p>
            <a:pPr>
              <a:spcBef>
                <a:spcPts val="0"/>
              </a:spcBef>
              <a:spcAft>
                <a:spcPts val="0"/>
              </a:spcAft>
              <a:defRPr/>
            </a:pPr>
            <a:r>
              <a:rPr lang="ru-RU" sz="1000" b="1" kern="0" dirty="0">
                <a:solidFill>
                  <a:srgbClr val="002060"/>
                </a:solidFill>
                <a:latin typeface="Times New Roman"/>
                <a:cs typeface="Times New Roman"/>
              </a:rPr>
              <a:t>2016 год – 41 867,1 тыс. руб.</a:t>
            </a:r>
          </a:p>
          <a:p>
            <a:pPr>
              <a:spcBef>
                <a:spcPts val="0"/>
              </a:spcBef>
              <a:spcAft>
                <a:spcPts val="0"/>
              </a:spcAft>
              <a:defRPr/>
            </a:pPr>
            <a:r>
              <a:rPr lang="ru-RU" sz="1000" b="1" dirty="0">
                <a:solidFill>
                  <a:srgbClr val="002060"/>
                </a:solidFill>
                <a:latin typeface="Times New Roman" panose="02020603050405020304" pitchFamily="18" charset="0"/>
                <a:cs typeface="Times New Roman" panose="02020603050405020304" pitchFamily="18" charset="0"/>
              </a:rPr>
              <a:t>(ОБ – 10 399,5 тыс. руб.</a:t>
            </a:r>
          </a:p>
          <a:p>
            <a:pPr>
              <a:spcBef>
                <a:spcPts val="0"/>
              </a:spcBef>
              <a:spcAft>
                <a:spcPts val="0"/>
              </a:spcAft>
              <a:defRPr/>
            </a:pPr>
            <a:r>
              <a:rPr lang="ru-RU" sz="1000" b="1" dirty="0">
                <a:solidFill>
                  <a:srgbClr val="002060"/>
                </a:solidFill>
                <a:latin typeface="Times New Roman" panose="02020603050405020304" pitchFamily="18" charset="0"/>
                <a:cs typeface="Times New Roman" panose="02020603050405020304" pitchFamily="18" charset="0"/>
              </a:rPr>
              <a:t>МБ – 31 467,6 тыс. руб.)</a:t>
            </a:r>
          </a:p>
          <a:p>
            <a:pPr>
              <a:spcBef>
                <a:spcPts val="0"/>
              </a:spcBef>
              <a:spcAft>
                <a:spcPts val="0"/>
              </a:spcAft>
              <a:defRPr/>
            </a:pPr>
            <a:r>
              <a:rPr lang="ru-RU" sz="1000" b="1" kern="0" dirty="0">
                <a:solidFill>
                  <a:srgbClr val="002060"/>
                </a:solidFill>
                <a:latin typeface="Times New Roman"/>
                <a:cs typeface="Times New Roman"/>
              </a:rPr>
              <a:t>2017 </a:t>
            </a:r>
            <a:r>
              <a:rPr lang="ru-RU" sz="1000" b="1" dirty="0">
                <a:solidFill>
                  <a:srgbClr val="002060"/>
                </a:solidFill>
                <a:latin typeface="Times New Roman" panose="02020603050405020304" pitchFamily="18" charset="0"/>
                <a:cs typeface="Times New Roman" panose="02020603050405020304" pitchFamily="18" charset="0"/>
              </a:rPr>
              <a:t>год – 42 260,1тыс. руб.</a:t>
            </a:r>
          </a:p>
          <a:p>
            <a:pPr>
              <a:spcBef>
                <a:spcPts val="0"/>
              </a:spcBef>
              <a:spcAft>
                <a:spcPts val="0"/>
              </a:spcAft>
              <a:defRPr/>
            </a:pPr>
            <a:r>
              <a:rPr lang="ru-RU" sz="1000" b="1" dirty="0">
                <a:solidFill>
                  <a:srgbClr val="002060"/>
                </a:solidFill>
                <a:latin typeface="Times New Roman" panose="02020603050405020304" pitchFamily="18" charset="0"/>
                <a:cs typeface="Times New Roman" panose="02020603050405020304" pitchFamily="18" charset="0"/>
              </a:rPr>
              <a:t>(ОБ – 10 399,5 тыс. руб.</a:t>
            </a:r>
          </a:p>
          <a:p>
            <a:pPr>
              <a:spcBef>
                <a:spcPts val="0"/>
              </a:spcBef>
              <a:spcAft>
                <a:spcPts val="0"/>
              </a:spcAft>
              <a:defRPr/>
            </a:pPr>
            <a:r>
              <a:rPr lang="ru-RU" sz="1000" b="1" dirty="0">
                <a:solidFill>
                  <a:srgbClr val="002060"/>
                </a:solidFill>
                <a:latin typeface="Times New Roman" panose="02020603050405020304" pitchFamily="18" charset="0"/>
                <a:cs typeface="Times New Roman" panose="02020603050405020304" pitchFamily="18" charset="0"/>
              </a:rPr>
              <a:t>МБ – 31 860,6 тыс. руб.)</a:t>
            </a:r>
          </a:p>
          <a:p>
            <a:pPr>
              <a:spcBef>
                <a:spcPts val="0"/>
              </a:spcBef>
              <a:spcAft>
                <a:spcPts val="0"/>
              </a:spcAft>
              <a:defRPr/>
            </a:pPr>
            <a:endParaRPr lang="ru-RU" sz="1200" b="1" kern="0" dirty="0">
              <a:solidFill>
                <a:srgbClr val="002060"/>
              </a:solidFill>
              <a:latin typeface="Arial"/>
              <a:cs typeface="Times New Roman"/>
            </a:endParaRPr>
          </a:p>
        </p:txBody>
      </p:sp>
      <p:sp>
        <p:nvSpPr>
          <p:cNvPr id="46086" name="Скругленный прямоугольник 34"/>
          <p:cNvSpPr>
            <a:spLocks noChangeArrowheads="1"/>
          </p:cNvSpPr>
          <p:nvPr/>
        </p:nvSpPr>
        <p:spPr bwMode="auto">
          <a:xfrm>
            <a:off x="6840538" y="3933825"/>
            <a:ext cx="2016125" cy="2762250"/>
          </a:xfrm>
          <a:prstGeom prst="roundRect">
            <a:avLst>
              <a:gd name="adj" fmla="val 16667"/>
            </a:avLst>
          </a:prstGeom>
          <a:gradFill rotWithShape="0">
            <a:gsLst>
              <a:gs pos="0">
                <a:srgbClr val="CCFFCC"/>
              </a:gs>
              <a:gs pos="100000">
                <a:srgbClr val="F6FFF6"/>
              </a:gs>
            </a:gsLst>
            <a:path path="shape">
              <a:fillToRect l="50000" t="50000" r="50000" b="50000"/>
            </a:path>
          </a:gradFill>
          <a:ln w="9525" algn="ctr">
            <a:solidFill>
              <a:srgbClr val="669900"/>
            </a:solidFill>
            <a:round/>
            <a:headEnd/>
            <a:tailEnd/>
          </a:ln>
        </p:spPr>
        <p:txBody>
          <a:bodyPr/>
          <a:lstStyle/>
          <a:p>
            <a:r>
              <a:rPr lang="ru-RU" sz="1200" b="1">
                <a:solidFill>
                  <a:srgbClr val="00602B"/>
                </a:solidFill>
                <a:latin typeface="Times New Roman" pitchFamily="18" charset="0"/>
                <a:cs typeface="Times New Roman" pitchFamily="18" charset="0"/>
              </a:rPr>
              <a:t>Подпрограмма 4</a:t>
            </a:r>
          </a:p>
          <a:p>
            <a:r>
              <a:rPr lang="ru-RU" sz="1200" b="1">
                <a:solidFill>
                  <a:srgbClr val="00602B"/>
                </a:solidFill>
                <a:latin typeface="Times New Roman" pitchFamily="18" charset="0"/>
                <a:cs typeface="Times New Roman" pitchFamily="18" charset="0"/>
              </a:rPr>
              <a:t>«Обеспечение реализации муниципальной программы «Развитие системы образования в Ирбитском МО на 2014 – 2016 годы» </a:t>
            </a:r>
          </a:p>
          <a:p>
            <a:endParaRPr lang="ru-RU" sz="1000" b="1">
              <a:solidFill>
                <a:srgbClr val="00602B"/>
              </a:solidFill>
              <a:latin typeface="Times New Roman" pitchFamily="18" charset="0"/>
              <a:cs typeface="Times New Roman" pitchFamily="18" charset="0"/>
            </a:endParaRPr>
          </a:p>
          <a:p>
            <a:pPr>
              <a:lnSpc>
                <a:spcPct val="150000"/>
              </a:lnSpc>
            </a:pPr>
            <a:r>
              <a:rPr lang="ru-RU" sz="1000" b="1">
                <a:solidFill>
                  <a:srgbClr val="002060"/>
                </a:solidFill>
                <a:latin typeface="Times New Roman" pitchFamily="18" charset="0"/>
                <a:cs typeface="Times New Roman" pitchFamily="18" charset="0"/>
              </a:rPr>
              <a:t>2015 год – 21 731,4 тыс. руб.</a:t>
            </a:r>
          </a:p>
          <a:p>
            <a:pPr>
              <a:lnSpc>
                <a:spcPct val="150000"/>
              </a:lnSpc>
            </a:pPr>
            <a:r>
              <a:rPr lang="ru-RU" sz="1000" b="1">
                <a:solidFill>
                  <a:srgbClr val="002060"/>
                </a:solidFill>
                <a:latin typeface="Times New Roman" pitchFamily="18" charset="0"/>
                <a:cs typeface="Times New Roman" pitchFamily="18" charset="0"/>
              </a:rPr>
              <a:t>2016 год –20 266,8 тыс. руб.</a:t>
            </a:r>
          </a:p>
          <a:p>
            <a:pPr>
              <a:lnSpc>
                <a:spcPct val="150000"/>
              </a:lnSpc>
            </a:pPr>
            <a:r>
              <a:rPr lang="ru-RU" sz="1000" b="1">
                <a:solidFill>
                  <a:srgbClr val="002060"/>
                </a:solidFill>
                <a:latin typeface="Times New Roman" pitchFamily="18" charset="0"/>
                <a:cs typeface="Times New Roman" pitchFamily="18" charset="0"/>
              </a:rPr>
              <a:t>2017 год – 20 509,3 тыс. руб.</a:t>
            </a:r>
            <a:endParaRPr lang="ru-RU" sz="1000" b="1">
              <a:solidFill>
                <a:srgbClr val="002060"/>
              </a:solidFill>
              <a:cs typeface="Times New Roman" pitchFamily="18" charset="0"/>
            </a:endParaRPr>
          </a:p>
        </p:txBody>
      </p:sp>
      <p:sp>
        <p:nvSpPr>
          <p:cNvPr id="46087" name="Стрелка вниз 2"/>
          <p:cNvSpPr>
            <a:spLocks noChangeArrowheads="1"/>
          </p:cNvSpPr>
          <p:nvPr/>
        </p:nvSpPr>
        <p:spPr bwMode="auto">
          <a:xfrm>
            <a:off x="884238" y="3608388"/>
            <a:ext cx="485775" cy="287337"/>
          </a:xfrm>
          <a:prstGeom prst="downArrow">
            <a:avLst>
              <a:gd name="adj1" fmla="val 50000"/>
              <a:gd name="adj2" fmla="val 50000"/>
            </a:avLst>
          </a:prstGeom>
          <a:gradFill rotWithShape="1">
            <a:gsLst>
              <a:gs pos="0">
                <a:srgbClr val="CCFFFF"/>
              </a:gs>
              <a:gs pos="100000">
                <a:srgbClr val="B7E5E5"/>
              </a:gs>
            </a:gsLst>
            <a:path path="rect">
              <a:fillToRect l="50000" t="50000" r="50000" b="50000"/>
            </a:path>
          </a:gradFill>
          <a:ln w="9525" algn="ctr">
            <a:solidFill>
              <a:schemeClr val="tx1"/>
            </a:solidFill>
            <a:round/>
            <a:headEnd/>
            <a:tailEnd/>
          </a:ln>
        </p:spPr>
        <p:txBody>
          <a:bodyPr/>
          <a:lstStyle/>
          <a:p>
            <a:endParaRPr lang="ru-RU"/>
          </a:p>
        </p:txBody>
      </p:sp>
      <p:sp>
        <p:nvSpPr>
          <p:cNvPr id="46088" name="Стрелка вниз 15"/>
          <p:cNvSpPr>
            <a:spLocks noChangeArrowheads="1"/>
          </p:cNvSpPr>
          <p:nvPr/>
        </p:nvSpPr>
        <p:spPr bwMode="auto">
          <a:xfrm>
            <a:off x="3051175" y="3608388"/>
            <a:ext cx="485775" cy="287337"/>
          </a:xfrm>
          <a:prstGeom prst="downArrow">
            <a:avLst>
              <a:gd name="adj1" fmla="val 50000"/>
              <a:gd name="adj2" fmla="val 50000"/>
            </a:avLst>
          </a:prstGeom>
          <a:gradFill rotWithShape="1">
            <a:gsLst>
              <a:gs pos="0">
                <a:srgbClr val="CCFFFF"/>
              </a:gs>
              <a:gs pos="100000">
                <a:srgbClr val="B7E5E5"/>
              </a:gs>
            </a:gsLst>
            <a:path path="rect">
              <a:fillToRect l="50000" t="50000" r="50000" b="50000"/>
            </a:path>
          </a:gradFill>
          <a:ln w="9525" algn="ctr">
            <a:solidFill>
              <a:schemeClr val="tx1"/>
            </a:solidFill>
            <a:round/>
            <a:headEnd/>
            <a:tailEnd/>
          </a:ln>
        </p:spPr>
        <p:txBody>
          <a:bodyPr/>
          <a:lstStyle/>
          <a:p>
            <a:endParaRPr lang="ru-RU"/>
          </a:p>
        </p:txBody>
      </p:sp>
      <p:sp>
        <p:nvSpPr>
          <p:cNvPr id="46089" name="Стрелка вниз 16"/>
          <p:cNvSpPr>
            <a:spLocks noChangeArrowheads="1"/>
          </p:cNvSpPr>
          <p:nvPr/>
        </p:nvSpPr>
        <p:spPr bwMode="auto">
          <a:xfrm>
            <a:off x="5338763" y="3619500"/>
            <a:ext cx="484187" cy="279400"/>
          </a:xfrm>
          <a:prstGeom prst="downArrow">
            <a:avLst>
              <a:gd name="adj1" fmla="val 50000"/>
              <a:gd name="adj2" fmla="val 50000"/>
            </a:avLst>
          </a:prstGeom>
          <a:gradFill rotWithShape="1">
            <a:gsLst>
              <a:gs pos="0">
                <a:srgbClr val="CCFFFF"/>
              </a:gs>
              <a:gs pos="100000">
                <a:srgbClr val="B7E5E5"/>
              </a:gs>
            </a:gsLst>
            <a:path path="rect">
              <a:fillToRect l="50000" t="50000" r="50000" b="50000"/>
            </a:path>
          </a:gradFill>
          <a:ln w="9525" algn="ctr">
            <a:solidFill>
              <a:schemeClr val="tx1"/>
            </a:solidFill>
            <a:round/>
            <a:headEnd/>
            <a:tailEnd/>
          </a:ln>
        </p:spPr>
        <p:txBody>
          <a:bodyPr/>
          <a:lstStyle/>
          <a:p>
            <a:endParaRPr lang="ru-RU"/>
          </a:p>
        </p:txBody>
      </p:sp>
      <p:sp>
        <p:nvSpPr>
          <p:cNvPr id="46090" name="Стрелка вниз 17"/>
          <p:cNvSpPr>
            <a:spLocks noChangeArrowheads="1"/>
          </p:cNvSpPr>
          <p:nvPr/>
        </p:nvSpPr>
        <p:spPr bwMode="auto">
          <a:xfrm>
            <a:off x="7605713" y="3611563"/>
            <a:ext cx="484187" cy="287337"/>
          </a:xfrm>
          <a:prstGeom prst="downArrow">
            <a:avLst>
              <a:gd name="adj1" fmla="val 50000"/>
              <a:gd name="adj2" fmla="val 50000"/>
            </a:avLst>
          </a:prstGeom>
          <a:gradFill rotWithShape="1">
            <a:gsLst>
              <a:gs pos="0">
                <a:srgbClr val="CCFFFF"/>
              </a:gs>
              <a:gs pos="100000">
                <a:srgbClr val="B7E5E5"/>
              </a:gs>
            </a:gsLst>
            <a:path path="rect">
              <a:fillToRect l="50000" t="50000" r="50000" b="50000"/>
            </a:path>
          </a:gradFill>
          <a:ln w="9525" algn="ctr">
            <a:solidFill>
              <a:schemeClr val="tx1"/>
            </a:solidFill>
            <a:round/>
            <a:headEnd/>
            <a:tailEnd/>
          </a:ln>
        </p:spPr>
        <p:txBody>
          <a:bodyPr/>
          <a:lstStyle/>
          <a:p>
            <a:endParaRPr lang="ru-RU"/>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2"/>
          <p:cNvSpPr>
            <a:spLocks noGrp="1" noChangeArrowheads="1"/>
          </p:cNvSpPr>
          <p:nvPr>
            <p:ph type="title"/>
          </p:nvPr>
        </p:nvSpPr>
        <p:spPr>
          <a:xfrm>
            <a:off x="468313" y="317500"/>
            <a:ext cx="8229600" cy="466725"/>
          </a:xfrm>
        </p:spPr>
        <p:txBody>
          <a:bodyPr/>
          <a:lstStyle/>
          <a:p>
            <a:pPr eaLnBrk="1" hangingPunct="1"/>
            <a:r>
              <a:rPr lang="ru-RU" sz="2000" b="1" smtClean="0">
                <a:solidFill>
                  <a:srgbClr val="000099"/>
                </a:solidFill>
                <a:latin typeface="Times New Roman" pitchFamily="18" charset="0"/>
              </a:rPr>
              <a:t>Бюджет Ирбитского МО на 2015 год </a:t>
            </a:r>
            <a:br>
              <a:rPr lang="ru-RU" sz="2000" b="1" smtClean="0">
                <a:solidFill>
                  <a:srgbClr val="000099"/>
                </a:solidFill>
                <a:latin typeface="Times New Roman" pitchFamily="18" charset="0"/>
              </a:rPr>
            </a:br>
            <a:r>
              <a:rPr lang="ru-RU" sz="2000" b="1" smtClean="0">
                <a:solidFill>
                  <a:srgbClr val="000099"/>
                </a:solidFill>
                <a:latin typeface="Times New Roman" pitchFamily="18" charset="0"/>
              </a:rPr>
              <a:t>и плановый период 2016-2017 годы</a:t>
            </a:r>
            <a:endParaRPr lang="ru-RU" sz="1400" b="1" i="1" smtClean="0">
              <a:solidFill>
                <a:srgbClr val="000099"/>
              </a:solidFill>
              <a:latin typeface="Times New Roman" pitchFamily="18" charset="0"/>
            </a:endParaRPr>
          </a:p>
        </p:txBody>
      </p:sp>
      <p:sp>
        <p:nvSpPr>
          <p:cNvPr id="8198" name="Скругленный прямоугольник 34"/>
          <p:cNvSpPr>
            <a:spLocks noChangeArrowheads="1"/>
          </p:cNvSpPr>
          <p:nvPr/>
        </p:nvSpPr>
        <p:spPr bwMode="auto">
          <a:xfrm>
            <a:off x="215900" y="903288"/>
            <a:ext cx="8712200" cy="833437"/>
          </a:xfrm>
          <a:prstGeom prst="roundRect">
            <a:avLst>
              <a:gd name="adj" fmla="val 16667"/>
            </a:avLst>
          </a:prstGeom>
          <a:ln>
            <a:solidFill>
              <a:srgbClr val="00B050"/>
            </a:solidFill>
            <a:headEnd/>
            <a:tailEnd/>
          </a:ln>
        </p:spPr>
        <p:style>
          <a:lnRef idx="1">
            <a:schemeClr val="accent1"/>
          </a:lnRef>
          <a:fillRef idx="2">
            <a:schemeClr val="accent1"/>
          </a:fillRef>
          <a:effectRef idx="1">
            <a:schemeClr val="accent1"/>
          </a:effectRef>
          <a:fontRef idx="minor">
            <a:schemeClr val="dk1"/>
          </a:fontRef>
        </p:style>
        <p:txBody>
          <a:bodyPr/>
          <a:lstStyle/>
          <a:p>
            <a:pPr algn="ctr">
              <a:defRPr/>
            </a:pPr>
            <a:r>
              <a:rPr lang="ru-RU" sz="1400" b="1" dirty="0">
                <a:solidFill>
                  <a:srgbClr val="00602B"/>
                </a:solidFill>
                <a:latin typeface="Times New Roman" pitchFamily="18" charset="0"/>
                <a:cs typeface="Times New Roman" pitchFamily="18" charset="0"/>
              </a:rPr>
              <a:t>Муниципальная программа</a:t>
            </a:r>
          </a:p>
          <a:p>
            <a:pPr algn="ctr">
              <a:defRPr/>
            </a:pPr>
            <a:r>
              <a:rPr lang="ru-RU" sz="1400" b="1" dirty="0">
                <a:solidFill>
                  <a:srgbClr val="00602B"/>
                </a:solidFill>
                <a:latin typeface="Times New Roman" pitchFamily="18" charset="0"/>
                <a:cs typeface="Times New Roman" pitchFamily="18" charset="0"/>
              </a:rPr>
              <a:t>«Развитие физической культуры, спорта и молодежной политики Ирбитского муниципального образования на 2014 – 2017 годы»</a:t>
            </a:r>
          </a:p>
        </p:txBody>
      </p:sp>
      <p:sp>
        <p:nvSpPr>
          <p:cNvPr id="8199" name="Скругленный прямоугольник 34"/>
          <p:cNvSpPr>
            <a:spLocks noChangeArrowheads="1"/>
          </p:cNvSpPr>
          <p:nvPr/>
        </p:nvSpPr>
        <p:spPr bwMode="auto">
          <a:xfrm>
            <a:off x="1295400" y="1952625"/>
            <a:ext cx="4248150" cy="2520950"/>
          </a:xfrm>
          <a:prstGeom prst="roundRect">
            <a:avLst>
              <a:gd name="adj" fmla="val 16667"/>
            </a:avLst>
          </a:prstGeom>
          <a:ln>
            <a:solidFill>
              <a:srgbClr val="00B050"/>
            </a:solidFill>
            <a:headEnd/>
            <a:tailEnd/>
          </a:ln>
        </p:spPr>
        <p:style>
          <a:lnRef idx="1">
            <a:schemeClr val="accent1"/>
          </a:lnRef>
          <a:fillRef idx="2">
            <a:schemeClr val="accent1"/>
          </a:fillRef>
          <a:effectRef idx="1">
            <a:schemeClr val="accent1"/>
          </a:effectRef>
          <a:fontRef idx="minor">
            <a:schemeClr val="dk1"/>
          </a:fontRef>
        </p:style>
        <p:txBody>
          <a:bodyPr/>
          <a:lstStyle/>
          <a:p>
            <a:pPr algn="ctr">
              <a:defRPr/>
            </a:pPr>
            <a:r>
              <a:rPr lang="ru-RU" sz="1200" b="1" dirty="0">
                <a:solidFill>
                  <a:srgbClr val="00602B"/>
                </a:solidFill>
                <a:latin typeface="Times New Roman" pitchFamily="18" charset="0"/>
                <a:cs typeface="Times New Roman" pitchFamily="18" charset="0"/>
              </a:rPr>
              <a:t>Подпрограмма 1 «Развитие физической культуры и спорта Ирбитском муниципальном образовании»</a:t>
            </a:r>
          </a:p>
          <a:p>
            <a:pPr algn="ctr">
              <a:defRPr/>
            </a:pPr>
            <a:endParaRPr lang="ru-RU" sz="1200" b="1" dirty="0">
              <a:solidFill>
                <a:srgbClr val="0000FF"/>
              </a:solidFill>
              <a:latin typeface="Times New Roman" pitchFamily="18" charset="0"/>
              <a:cs typeface="Times New Roman" pitchFamily="18" charset="0"/>
            </a:endParaRPr>
          </a:p>
          <a:p>
            <a:pPr algn="ctr">
              <a:defRPr/>
            </a:pPr>
            <a:r>
              <a:rPr lang="ru-RU" sz="1200" b="1" dirty="0">
                <a:solidFill>
                  <a:srgbClr val="0000FF"/>
                </a:solidFill>
                <a:latin typeface="Times New Roman" pitchFamily="18" charset="0"/>
                <a:cs typeface="Times New Roman" pitchFamily="18" charset="0"/>
              </a:rPr>
              <a:t>2015 год – 300,0 тыс. руб.  (ОБ – 0,0  МБ – 300,0)</a:t>
            </a:r>
          </a:p>
          <a:p>
            <a:pPr algn="ctr">
              <a:defRPr/>
            </a:pPr>
            <a:r>
              <a:rPr lang="ru-RU" sz="1200" b="1" dirty="0">
                <a:solidFill>
                  <a:srgbClr val="0000FF"/>
                </a:solidFill>
                <a:latin typeface="Times New Roman" pitchFamily="18" charset="0"/>
                <a:cs typeface="Times New Roman" pitchFamily="18" charset="0"/>
              </a:rPr>
              <a:t>2016 год –61 800,0 тыс. руб. (ОБ – 55 300,0 МБ – 6 500,0)</a:t>
            </a:r>
          </a:p>
          <a:p>
            <a:pPr algn="ctr">
              <a:defRPr/>
            </a:pPr>
            <a:r>
              <a:rPr lang="ru-RU" sz="1200" b="1" dirty="0">
                <a:solidFill>
                  <a:srgbClr val="0000FF"/>
                </a:solidFill>
                <a:latin typeface="Times New Roman" pitchFamily="18" charset="0"/>
                <a:cs typeface="Times New Roman" pitchFamily="18" charset="0"/>
              </a:rPr>
              <a:t>2017 год – 81 794,0 (ОБ – 73 293,0 МБ – 8 501,0)</a:t>
            </a:r>
          </a:p>
          <a:p>
            <a:pPr>
              <a:defRPr/>
            </a:pPr>
            <a:endParaRPr lang="ru-RU" sz="1200" b="1" dirty="0">
              <a:solidFill>
                <a:srgbClr val="0000FF"/>
              </a:solidFill>
              <a:latin typeface="Times New Roman" pitchFamily="18" charset="0"/>
              <a:cs typeface="Times New Roman" pitchFamily="18" charset="0"/>
            </a:endParaRPr>
          </a:p>
          <a:p>
            <a:pPr>
              <a:defRPr/>
            </a:pPr>
            <a:r>
              <a:rPr lang="ru-RU" sz="1200" b="1" dirty="0">
                <a:solidFill>
                  <a:srgbClr val="00602B"/>
                </a:solidFill>
                <a:latin typeface="Times New Roman" pitchFamily="18" charset="0"/>
                <a:cs typeface="Times New Roman" pitchFamily="18" charset="0"/>
              </a:rPr>
              <a:t>2016г. – начало строительства ФОКА п. Пионерский.</a:t>
            </a:r>
            <a:endParaRPr lang="ru-RU" sz="1000" dirty="0">
              <a:solidFill>
                <a:srgbClr val="00602B"/>
              </a:solidFill>
              <a:latin typeface="Times New Roman" pitchFamily="18" charset="0"/>
            </a:endParaRPr>
          </a:p>
        </p:txBody>
      </p:sp>
      <p:sp>
        <p:nvSpPr>
          <p:cNvPr id="8200" name="Скругленный прямоугольник 34"/>
          <p:cNvSpPr>
            <a:spLocks noChangeArrowheads="1"/>
          </p:cNvSpPr>
          <p:nvPr/>
        </p:nvSpPr>
        <p:spPr bwMode="auto">
          <a:xfrm>
            <a:off x="6156325" y="1952625"/>
            <a:ext cx="2592388" cy="2520950"/>
          </a:xfrm>
          <a:prstGeom prst="roundRect">
            <a:avLst>
              <a:gd name="adj" fmla="val 16667"/>
            </a:avLst>
          </a:prstGeom>
          <a:ln>
            <a:solidFill>
              <a:srgbClr val="00B050"/>
            </a:solidFill>
            <a:headEnd/>
            <a:tailEnd/>
          </a:ln>
        </p:spPr>
        <p:style>
          <a:lnRef idx="1">
            <a:schemeClr val="accent1"/>
          </a:lnRef>
          <a:fillRef idx="2">
            <a:schemeClr val="accent1"/>
          </a:fillRef>
          <a:effectRef idx="1">
            <a:schemeClr val="accent1"/>
          </a:effectRef>
          <a:fontRef idx="minor">
            <a:schemeClr val="dk1"/>
          </a:fontRef>
        </p:style>
        <p:txBody>
          <a:bodyPr/>
          <a:lstStyle/>
          <a:p>
            <a:pPr algn="ctr">
              <a:defRPr/>
            </a:pPr>
            <a:r>
              <a:rPr lang="ru-RU" sz="1200" b="1" dirty="0">
                <a:solidFill>
                  <a:srgbClr val="00602B"/>
                </a:solidFill>
                <a:latin typeface="Times New Roman" pitchFamily="18" charset="0"/>
                <a:cs typeface="Times New Roman" pitchFamily="18" charset="0"/>
              </a:rPr>
              <a:t>Подпрограмма 2 «Молодежь Ирбитского МО»</a:t>
            </a:r>
          </a:p>
          <a:p>
            <a:pPr algn="ctr">
              <a:defRPr/>
            </a:pPr>
            <a:endParaRPr lang="ru-RU" sz="1200" b="1" dirty="0">
              <a:solidFill>
                <a:srgbClr val="00602B"/>
              </a:solidFill>
              <a:latin typeface="Times New Roman" pitchFamily="18" charset="0"/>
              <a:cs typeface="Times New Roman" pitchFamily="18" charset="0"/>
            </a:endParaRPr>
          </a:p>
          <a:p>
            <a:pPr algn="ctr">
              <a:defRPr/>
            </a:pPr>
            <a:r>
              <a:rPr lang="ru-RU" sz="1200" b="1" dirty="0">
                <a:solidFill>
                  <a:srgbClr val="0000FF"/>
                </a:solidFill>
                <a:latin typeface="Times New Roman" pitchFamily="18" charset="0"/>
                <a:cs typeface="Times New Roman" pitchFamily="18" charset="0"/>
              </a:rPr>
              <a:t>2015 год – 375,0 тыс. руб.</a:t>
            </a:r>
          </a:p>
          <a:p>
            <a:pPr algn="ctr">
              <a:defRPr/>
            </a:pPr>
            <a:r>
              <a:rPr lang="ru-RU" sz="1200" b="1" dirty="0">
                <a:solidFill>
                  <a:srgbClr val="0000FF"/>
                </a:solidFill>
                <a:latin typeface="Times New Roman" pitchFamily="18" charset="0"/>
                <a:cs typeface="Times New Roman" pitchFamily="18" charset="0"/>
              </a:rPr>
              <a:t>2016 год – 400,0 тыс. руб.</a:t>
            </a:r>
          </a:p>
          <a:p>
            <a:pPr algn="ctr">
              <a:defRPr/>
            </a:pPr>
            <a:r>
              <a:rPr lang="ru-RU" sz="1200" b="1" dirty="0">
                <a:solidFill>
                  <a:srgbClr val="0000FF"/>
                </a:solidFill>
                <a:latin typeface="Times New Roman" pitchFamily="18" charset="0"/>
                <a:cs typeface="Times New Roman" pitchFamily="18" charset="0"/>
              </a:rPr>
              <a:t>2017 год – 400,0 тыс. руб. </a:t>
            </a:r>
          </a:p>
          <a:p>
            <a:pPr algn="ctr">
              <a:defRPr/>
            </a:pPr>
            <a:endParaRPr lang="ru-RU" sz="1200" b="1" dirty="0">
              <a:solidFill>
                <a:srgbClr val="0000FF"/>
              </a:solidFill>
              <a:latin typeface="Times New Roman" pitchFamily="18" charset="0"/>
              <a:cs typeface="Times New Roman" pitchFamily="18" charset="0"/>
            </a:endParaRPr>
          </a:p>
          <a:p>
            <a:pPr algn="ctr">
              <a:defRPr/>
            </a:pPr>
            <a:endParaRPr lang="ru-RU" sz="1200" b="1" dirty="0">
              <a:solidFill>
                <a:srgbClr val="0000FF"/>
              </a:solidFill>
              <a:latin typeface="Times New Roman" pitchFamily="18" charset="0"/>
              <a:cs typeface="Times New Roman" pitchFamily="18" charset="0"/>
            </a:endParaRPr>
          </a:p>
        </p:txBody>
      </p:sp>
      <p:sp>
        <p:nvSpPr>
          <p:cNvPr id="8201" name="Скругленный прямоугольник 34"/>
          <p:cNvSpPr>
            <a:spLocks noChangeArrowheads="1"/>
          </p:cNvSpPr>
          <p:nvPr/>
        </p:nvSpPr>
        <p:spPr bwMode="auto">
          <a:xfrm>
            <a:off x="142875" y="4645025"/>
            <a:ext cx="3960813" cy="1898650"/>
          </a:xfrm>
          <a:prstGeom prst="roundRect">
            <a:avLst>
              <a:gd name="adj" fmla="val 16667"/>
            </a:avLst>
          </a:prstGeom>
          <a:ln>
            <a:solidFill>
              <a:srgbClr val="00B050"/>
            </a:solidFill>
            <a:headEnd/>
            <a:tailEnd/>
          </a:ln>
        </p:spPr>
        <p:style>
          <a:lnRef idx="1">
            <a:schemeClr val="accent1"/>
          </a:lnRef>
          <a:fillRef idx="2">
            <a:schemeClr val="accent1"/>
          </a:fillRef>
          <a:effectRef idx="1">
            <a:schemeClr val="accent1"/>
          </a:effectRef>
          <a:fontRef idx="minor">
            <a:schemeClr val="dk1"/>
          </a:fontRef>
        </p:style>
        <p:txBody>
          <a:bodyPr/>
          <a:lstStyle/>
          <a:p>
            <a:pPr algn="ctr">
              <a:defRPr/>
            </a:pPr>
            <a:r>
              <a:rPr lang="ru-RU" sz="1200" b="1" dirty="0">
                <a:solidFill>
                  <a:srgbClr val="00602B"/>
                </a:solidFill>
                <a:latin typeface="Times New Roman" pitchFamily="18" charset="0"/>
                <a:cs typeface="Times New Roman" pitchFamily="18" charset="0"/>
              </a:rPr>
              <a:t>Подпрограмма 3 «Патриотическое воспитание граждан Ирбитского муниципального образования»</a:t>
            </a:r>
          </a:p>
          <a:p>
            <a:pPr algn="ctr">
              <a:defRPr/>
            </a:pPr>
            <a:endParaRPr lang="ru-RU" sz="1200" b="1" dirty="0">
              <a:solidFill>
                <a:srgbClr val="0000FF"/>
              </a:solidFill>
              <a:latin typeface="Times New Roman" pitchFamily="18" charset="0"/>
              <a:cs typeface="Times New Roman" pitchFamily="18" charset="0"/>
            </a:endParaRPr>
          </a:p>
          <a:p>
            <a:pPr algn="ctr">
              <a:defRPr/>
            </a:pPr>
            <a:r>
              <a:rPr lang="ru-RU" sz="1200" b="1" dirty="0">
                <a:solidFill>
                  <a:srgbClr val="0000FF"/>
                </a:solidFill>
                <a:latin typeface="Times New Roman" pitchFamily="18" charset="0"/>
                <a:cs typeface="Times New Roman" pitchFamily="18" charset="0"/>
              </a:rPr>
              <a:t>2015 год – 481,2 тыс. руб.(ОБ – 151,2  МБ – 330,0)</a:t>
            </a:r>
          </a:p>
          <a:p>
            <a:pPr algn="ctr">
              <a:defRPr/>
            </a:pPr>
            <a:r>
              <a:rPr lang="ru-RU" sz="1200" b="1" dirty="0">
                <a:solidFill>
                  <a:srgbClr val="0000FF"/>
                </a:solidFill>
                <a:latin typeface="Times New Roman" pitchFamily="18" charset="0"/>
                <a:cs typeface="Times New Roman" pitchFamily="18" charset="0"/>
              </a:rPr>
              <a:t>2016 год – 481,2 тыс. руб.(ОБ – 151,2  МБ – 330,0)</a:t>
            </a:r>
          </a:p>
          <a:p>
            <a:pPr algn="ctr">
              <a:defRPr/>
            </a:pPr>
            <a:r>
              <a:rPr lang="ru-RU" sz="1200" b="1" dirty="0">
                <a:solidFill>
                  <a:srgbClr val="0000FF"/>
                </a:solidFill>
                <a:latin typeface="Times New Roman" pitchFamily="18" charset="0"/>
                <a:cs typeface="Times New Roman" pitchFamily="18" charset="0"/>
              </a:rPr>
              <a:t>2017 год – 481,2 тыс. руб.(ОБ – 151,2  МБ – 330,0)</a:t>
            </a:r>
          </a:p>
          <a:p>
            <a:pPr algn="ctr">
              <a:defRPr/>
            </a:pPr>
            <a:endParaRPr lang="ru-RU" sz="1200" b="1" dirty="0">
              <a:solidFill>
                <a:srgbClr val="0000FF"/>
              </a:solidFill>
              <a:latin typeface="Times New Roman" pitchFamily="18" charset="0"/>
              <a:cs typeface="Times New Roman" pitchFamily="18" charset="0"/>
            </a:endParaRPr>
          </a:p>
          <a:p>
            <a:pPr algn="ctr">
              <a:defRPr/>
            </a:pPr>
            <a:endParaRPr lang="ru-RU" sz="1200" b="1" dirty="0">
              <a:solidFill>
                <a:srgbClr val="0000FF"/>
              </a:solidFill>
              <a:latin typeface="Times New Roman" pitchFamily="18" charset="0"/>
              <a:cs typeface="Times New Roman" pitchFamily="18" charset="0"/>
            </a:endParaRPr>
          </a:p>
          <a:p>
            <a:pPr algn="ctr">
              <a:defRPr/>
            </a:pPr>
            <a:endParaRPr lang="ru-RU" sz="1200" b="1" dirty="0">
              <a:solidFill>
                <a:srgbClr val="0000FF"/>
              </a:solidFill>
              <a:latin typeface="Times New Roman" pitchFamily="18" charset="0"/>
              <a:cs typeface="Times New Roman" pitchFamily="18" charset="0"/>
            </a:endParaRPr>
          </a:p>
        </p:txBody>
      </p:sp>
      <p:sp>
        <p:nvSpPr>
          <p:cNvPr id="8203" name="Скругленный прямоугольник 34"/>
          <p:cNvSpPr>
            <a:spLocks noChangeArrowheads="1"/>
          </p:cNvSpPr>
          <p:nvPr/>
        </p:nvSpPr>
        <p:spPr bwMode="auto">
          <a:xfrm>
            <a:off x="4319588" y="4645025"/>
            <a:ext cx="4608512" cy="1919288"/>
          </a:xfrm>
          <a:prstGeom prst="roundRect">
            <a:avLst>
              <a:gd name="adj" fmla="val 16667"/>
            </a:avLst>
          </a:prstGeom>
          <a:ln>
            <a:solidFill>
              <a:srgbClr val="00B050"/>
            </a:solidFill>
            <a:headEnd/>
            <a:tailEnd/>
          </a:ln>
        </p:spPr>
        <p:style>
          <a:lnRef idx="1">
            <a:schemeClr val="accent1"/>
          </a:lnRef>
          <a:fillRef idx="2">
            <a:schemeClr val="accent1"/>
          </a:fillRef>
          <a:effectRef idx="1">
            <a:schemeClr val="accent1"/>
          </a:effectRef>
          <a:fontRef idx="minor">
            <a:schemeClr val="dk1"/>
          </a:fontRef>
        </p:style>
        <p:txBody>
          <a:bodyPr/>
          <a:lstStyle/>
          <a:p>
            <a:pPr algn="ctr">
              <a:defRPr/>
            </a:pPr>
            <a:r>
              <a:rPr lang="ru-RU" sz="1200" b="1" dirty="0">
                <a:solidFill>
                  <a:srgbClr val="00602B"/>
                </a:solidFill>
                <a:latin typeface="Times New Roman" pitchFamily="18" charset="0"/>
                <a:cs typeface="Times New Roman" pitchFamily="18" charset="0"/>
              </a:rPr>
              <a:t>Подпрограмма 4 «Обеспечивающая реализацию развития физической культуры, спорта и молодежной политики»</a:t>
            </a:r>
          </a:p>
          <a:p>
            <a:pPr algn="ctr">
              <a:defRPr/>
            </a:pPr>
            <a:endParaRPr lang="ru-RU" sz="1200" b="1" dirty="0">
              <a:solidFill>
                <a:srgbClr val="0000FF"/>
              </a:solidFill>
              <a:latin typeface="Times New Roman" pitchFamily="18" charset="0"/>
              <a:cs typeface="Times New Roman" pitchFamily="18" charset="0"/>
            </a:endParaRPr>
          </a:p>
          <a:p>
            <a:pPr algn="ctr">
              <a:defRPr/>
            </a:pPr>
            <a:r>
              <a:rPr lang="ru-RU" sz="1200" b="1" dirty="0">
                <a:solidFill>
                  <a:srgbClr val="0000FF"/>
                </a:solidFill>
                <a:latin typeface="Times New Roman" pitchFamily="18" charset="0"/>
                <a:cs typeface="Times New Roman" pitchFamily="18" charset="0"/>
              </a:rPr>
              <a:t>2015 год – 4 233,0 тыс. руб.</a:t>
            </a:r>
          </a:p>
          <a:p>
            <a:pPr algn="ctr">
              <a:defRPr/>
            </a:pPr>
            <a:r>
              <a:rPr lang="ru-RU" sz="1200" b="1" dirty="0">
                <a:solidFill>
                  <a:srgbClr val="0000FF"/>
                </a:solidFill>
                <a:latin typeface="Times New Roman" pitchFamily="18" charset="0"/>
                <a:cs typeface="Times New Roman" pitchFamily="18" charset="0"/>
              </a:rPr>
              <a:t>2016 год – 2 565,3 тыс. руб.</a:t>
            </a:r>
          </a:p>
          <a:p>
            <a:pPr algn="ctr">
              <a:defRPr/>
            </a:pPr>
            <a:r>
              <a:rPr lang="ru-RU" sz="1200" b="1" dirty="0">
                <a:solidFill>
                  <a:srgbClr val="0000FF"/>
                </a:solidFill>
                <a:latin typeface="Times New Roman" pitchFamily="18" charset="0"/>
                <a:cs typeface="Times New Roman" pitchFamily="18" charset="0"/>
              </a:rPr>
              <a:t>2017 год – 2 565,3тыс. руб. </a:t>
            </a:r>
          </a:p>
          <a:p>
            <a:pPr algn="ctr">
              <a:defRPr/>
            </a:pPr>
            <a:r>
              <a:rPr lang="ru-RU" sz="1200" b="1" dirty="0">
                <a:solidFill>
                  <a:srgbClr val="00602B"/>
                </a:solidFill>
                <a:latin typeface="Times New Roman" pitchFamily="18" charset="0"/>
                <a:cs typeface="Times New Roman" pitchFamily="18" charset="0"/>
              </a:rPr>
              <a:t>2015г. – Ремонт помещения по ул. Советской 100;</a:t>
            </a:r>
          </a:p>
          <a:p>
            <a:pPr algn="ctr">
              <a:defRPr/>
            </a:pPr>
            <a:r>
              <a:rPr lang="ru-RU" sz="1200" b="1" dirty="0">
                <a:solidFill>
                  <a:srgbClr val="00602B"/>
                </a:solidFill>
                <a:latin typeface="Times New Roman" pitchFamily="18" charset="0"/>
                <a:cs typeface="Times New Roman" pitchFamily="18" charset="0"/>
              </a:rPr>
              <a:t>2015г. – Ремонт помещения в п. Зайково по ул. Кирова, 17, для создания клуба по интересам им. ГСС </a:t>
            </a:r>
            <a:r>
              <a:rPr lang="ru-RU" sz="1200" b="1" dirty="0" err="1">
                <a:solidFill>
                  <a:srgbClr val="00602B"/>
                </a:solidFill>
                <a:latin typeface="Times New Roman" pitchFamily="18" charset="0"/>
                <a:cs typeface="Times New Roman" pitchFamily="18" charset="0"/>
              </a:rPr>
              <a:t>Речкалова</a:t>
            </a:r>
            <a:r>
              <a:rPr lang="ru-RU" sz="1200" b="1" dirty="0">
                <a:solidFill>
                  <a:srgbClr val="00602B"/>
                </a:solidFill>
                <a:latin typeface="Times New Roman" pitchFamily="18" charset="0"/>
                <a:cs typeface="Times New Roman" pitchFamily="18" charset="0"/>
              </a:rPr>
              <a:t> Г.А.</a:t>
            </a:r>
          </a:p>
        </p:txBody>
      </p:sp>
      <p:sp>
        <p:nvSpPr>
          <p:cNvPr id="8204" name="Стрелка вниз 2"/>
          <p:cNvSpPr>
            <a:spLocks noChangeArrowheads="1"/>
          </p:cNvSpPr>
          <p:nvPr/>
        </p:nvSpPr>
        <p:spPr bwMode="auto">
          <a:xfrm>
            <a:off x="3303588" y="1736725"/>
            <a:ext cx="484187" cy="215900"/>
          </a:xfrm>
          <a:prstGeom prst="downArrow">
            <a:avLst>
              <a:gd name="adj1" fmla="val 50000"/>
              <a:gd name="adj2" fmla="val 50000"/>
            </a:avLst>
          </a:prstGeom>
          <a:ln>
            <a:headEnd/>
            <a:tailEnd/>
          </a:ln>
        </p:spPr>
        <p:style>
          <a:lnRef idx="1">
            <a:schemeClr val="accent2"/>
          </a:lnRef>
          <a:fillRef idx="2">
            <a:schemeClr val="accent2"/>
          </a:fillRef>
          <a:effectRef idx="1">
            <a:schemeClr val="accent2"/>
          </a:effectRef>
          <a:fontRef idx="minor">
            <a:schemeClr val="dk1"/>
          </a:fontRef>
        </p:style>
        <p:txBody>
          <a:bodyPr/>
          <a:lstStyle/>
          <a:p>
            <a:pPr>
              <a:defRPr/>
            </a:pPr>
            <a:endParaRPr lang="ru-RU"/>
          </a:p>
        </p:txBody>
      </p:sp>
      <p:sp>
        <p:nvSpPr>
          <p:cNvPr id="8205" name="Стрелка вниз 15"/>
          <p:cNvSpPr>
            <a:spLocks noChangeArrowheads="1"/>
          </p:cNvSpPr>
          <p:nvPr/>
        </p:nvSpPr>
        <p:spPr bwMode="auto">
          <a:xfrm>
            <a:off x="719138" y="1758950"/>
            <a:ext cx="484187" cy="2908300"/>
          </a:xfrm>
          <a:prstGeom prst="downArrow">
            <a:avLst>
              <a:gd name="adj1" fmla="val 50000"/>
              <a:gd name="adj2" fmla="val 260328"/>
            </a:avLst>
          </a:prstGeom>
          <a:ln>
            <a:headEnd/>
            <a:tailEnd/>
          </a:ln>
        </p:spPr>
        <p:style>
          <a:lnRef idx="1">
            <a:schemeClr val="accent2"/>
          </a:lnRef>
          <a:fillRef idx="2">
            <a:schemeClr val="accent2"/>
          </a:fillRef>
          <a:effectRef idx="1">
            <a:schemeClr val="accent2"/>
          </a:effectRef>
          <a:fontRef idx="minor">
            <a:schemeClr val="dk1"/>
          </a:fontRef>
        </p:style>
        <p:txBody>
          <a:bodyPr/>
          <a:lstStyle/>
          <a:p>
            <a:pPr>
              <a:defRPr/>
            </a:pPr>
            <a:endParaRPr lang="ru-RU"/>
          </a:p>
        </p:txBody>
      </p:sp>
      <p:sp>
        <p:nvSpPr>
          <p:cNvPr id="8208" name="Стрелка вниз 18"/>
          <p:cNvSpPr>
            <a:spLocks noChangeArrowheads="1"/>
          </p:cNvSpPr>
          <p:nvPr/>
        </p:nvSpPr>
        <p:spPr bwMode="auto">
          <a:xfrm>
            <a:off x="7191375" y="1736725"/>
            <a:ext cx="485775" cy="215900"/>
          </a:xfrm>
          <a:prstGeom prst="downArrow">
            <a:avLst>
              <a:gd name="adj1" fmla="val 50000"/>
              <a:gd name="adj2" fmla="val 50000"/>
            </a:avLst>
          </a:prstGeom>
          <a:ln>
            <a:headEnd/>
            <a:tailEnd/>
          </a:ln>
        </p:spPr>
        <p:style>
          <a:lnRef idx="1">
            <a:schemeClr val="accent2"/>
          </a:lnRef>
          <a:fillRef idx="2">
            <a:schemeClr val="accent2"/>
          </a:fillRef>
          <a:effectRef idx="1">
            <a:schemeClr val="accent2"/>
          </a:effectRef>
          <a:fontRef idx="minor">
            <a:schemeClr val="dk1"/>
          </a:fontRef>
        </p:style>
        <p:txBody>
          <a:bodyPr/>
          <a:lstStyle/>
          <a:p>
            <a:pPr>
              <a:defRPr/>
            </a:pPr>
            <a:endParaRPr lang="ru-RU"/>
          </a:p>
        </p:txBody>
      </p:sp>
      <p:sp>
        <p:nvSpPr>
          <p:cNvPr id="8209" name="Стрелка вниз 19"/>
          <p:cNvSpPr>
            <a:spLocks noChangeArrowheads="1"/>
          </p:cNvSpPr>
          <p:nvPr/>
        </p:nvSpPr>
        <p:spPr bwMode="auto">
          <a:xfrm>
            <a:off x="5626100" y="1758950"/>
            <a:ext cx="484188" cy="2908300"/>
          </a:xfrm>
          <a:prstGeom prst="downArrow">
            <a:avLst>
              <a:gd name="adj1" fmla="val 50000"/>
              <a:gd name="adj2" fmla="val 263935"/>
            </a:avLst>
          </a:prstGeom>
          <a:ln>
            <a:headEnd/>
            <a:tailEnd/>
          </a:ln>
        </p:spPr>
        <p:style>
          <a:lnRef idx="1">
            <a:schemeClr val="accent2"/>
          </a:lnRef>
          <a:fillRef idx="2">
            <a:schemeClr val="accent2"/>
          </a:fillRef>
          <a:effectRef idx="1">
            <a:schemeClr val="accent2"/>
          </a:effectRef>
          <a:fontRef idx="minor">
            <a:schemeClr val="dk1"/>
          </a:fontRef>
        </p:style>
        <p:txBody>
          <a:bodyPr/>
          <a:lstStyle/>
          <a:p>
            <a:pPr>
              <a:defRPr/>
            </a:pPr>
            <a:endParaRPr lang="ru-RU"/>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noChangeArrowheads="1"/>
          </p:cNvSpPr>
          <p:nvPr>
            <p:ph type="title" idx="4294967295"/>
          </p:nvPr>
        </p:nvSpPr>
        <p:spPr>
          <a:xfrm>
            <a:off x="528638" y="657225"/>
            <a:ext cx="8229600" cy="6084888"/>
          </a:xfrm>
        </p:spPr>
        <p:txBody>
          <a:bodyPr/>
          <a:lstStyle/>
          <a:p>
            <a:pPr eaLnBrk="1" hangingPunct="1"/>
            <a:r>
              <a:rPr lang="ru-RU" altLang="ru-RU" sz="2000" b="1" i="1" smtClean="0">
                <a:solidFill>
                  <a:srgbClr val="000099"/>
                </a:solidFill>
                <a:latin typeface="Times New Roman" pitchFamily="18" charset="0"/>
              </a:rPr>
              <a:t> </a:t>
            </a:r>
          </a:p>
        </p:txBody>
      </p:sp>
      <p:sp>
        <p:nvSpPr>
          <p:cNvPr id="29698" name="Rectangle 3"/>
          <p:cNvSpPr>
            <a:spLocks noChangeArrowheads="1"/>
          </p:cNvSpPr>
          <p:nvPr/>
        </p:nvSpPr>
        <p:spPr bwMode="auto">
          <a:xfrm>
            <a:off x="252413" y="620713"/>
            <a:ext cx="8567737" cy="6042025"/>
          </a:xfrm>
          <a:prstGeom prst="rect">
            <a:avLst/>
          </a:prstGeom>
          <a:noFill/>
          <a:ln w="9525" algn="ctr">
            <a:noFill/>
            <a:miter lim="800000"/>
            <a:headEnd/>
            <a:tailEnd/>
          </a:ln>
        </p:spPr>
        <p:txBody>
          <a:bodyPr>
            <a:spAutoFit/>
          </a:bodyPr>
          <a:lstStyle/>
          <a:p>
            <a:pPr algn="ctr"/>
            <a:r>
              <a:rPr lang="ru-RU" altLang="ru-RU" b="1"/>
              <a:t>Уважаемые жители </a:t>
            </a:r>
            <a:endParaRPr lang="ru-RU" altLang="ru-RU"/>
          </a:p>
          <a:p>
            <a:pPr algn="ctr"/>
            <a:r>
              <a:rPr lang="ru-RU" altLang="ru-RU" b="1"/>
              <a:t>Ирбитского муниципального образования!</a:t>
            </a:r>
            <a:r>
              <a:rPr lang="ru-RU" altLang="ru-RU"/>
              <a:t> </a:t>
            </a:r>
          </a:p>
          <a:p>
            <a:pPr algn="ctr"/>
            <a:endParaRPr lang="ru-RU" altLang="ru-RU" sz="1200"/>
          </a:p>
          <a:p>
            <a:pPr algn="ctr"/>
            <a:r>
              <a:rPr lang="ru-RU" altLang="ru-RU"/>
              <a:t>Сегодня обеспечение открытости и прозрачности бюджетного процесса является одним из ключевых направлений деятельности органов местного самоуправления Ирбитского МО. </a:t>
            </a:r>
          </a:p>
          <a:p>
            <a:pPr algn="ctr"/>
            <a:endParaRPr lang="ru-RU" altLang="ru-RU"/>
          </a:p>
          <a:p>
            <a:pPr algn="ctr"/>
            <a:r>
              <a:rPr lang="ru-RU" altLang="ru-RU"/>
              <a:t>Предлагаем вашему вниманию версию бюджета Ирбитского МО</a:t>
            </a:r>
          </a:p>
          <a:p>
            <a:pPr algn="ctr"/>
            <a:r>
              <a:rPr lang="ru-RU" altLang="ru-RU"/>
              <a:t>на 2015-год и плановый период 2016 и 2017 годы в форме </a:t>
            </a:r>
          </a:p>
          <a:p>
            <a:pPr algn="ctr"/>
            <a:r>
              <a:rPr lang="ru-RU" altLang="ru-RU"/>
              <a:t>презентационного материала. </a:t>
            </a:r>
          </a:p>
          <a:p>
            <a:pPr algn="ctr"/>
            <a:r>
              <a:rPr lang="ru-RU" altLang="ru-RU"/>
              <a:t>На наш взгляд, мы доступно отразили основные параметры местного бюджета на планируемый период, объемы бюджетных ассигнований по наиболее значимым расходным обязательствам, какие программы будут реализовываться и каких результатов мы хотим добиться.</a:t>
            </a:r>
          </a:p>
          <a:p>
            <a:pPr algn="ctr"/>
            <a:endParaRPr lang="ru-RU" altLang="ru-RU"/>
          </a:p>
          <a:p>
            <a:pPr algn="ctr"/>
            <a:r>
              <a:rPr lang="ru-RU" altLang="ru-RU"/>
              <a:t>Для нас важно и ценно мнение каждого гражданина как по совершенствованию бюджетного процесса, так и по формированию доходной и расходной частей бюджета. </a:t>
            </a:r>
          </a:p>
          <a:p>
            <a:endParaRPr lang="ru-RU" altLang="ru-RU"/>
          </a:p>
          <a:p>
            <a:r>
              <a:rPr lang="ru-RU" altLang="ru-RU"/>
              <a:t>С уважением, </a:t>
            </a:r>
          </a:p>
          <a:p>
            <a:r>
              <a:rPr lang="ru-RU" altLang="ru-RU"/>
              <a:t>глава администрации Ирбитского МО                                     А.В. Никифоров </a:t>
            </a:r>
          </a:p>
          <a:p>
            <a:pPr algn="ctr"/>
            <a:endParaRPr lang="ru-RU" altLang="ru-RU"/>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2"/>
          <p:cNvSpPr>
            <a:spLocks noGrp="1" noChangeArrowheads="1"/>
          </p:cNvSpPr>
          <p:nvPr>
            <p:ph type="title"/>
          </p:nvPr>
        </p:nvSpPr>
        <p:spPr>
          <a:xfrm>
            <a:off x="468313" y="317500"/>
            <a:ext cx="8229600" cy="466725"/>
          </a:xfrm>
        </p:spPr>
        <p:txBody>
          <a:bodyPr/>
          <a:lstStyle/>
          <a:p>
            <a:pPr eaLnBrk="1" hangingPunct="1"/>
            <a:r>
              <a:rPr lang="ru-RU" sz="2000" b="1" smtClean="0">
                <a:solidFill>
                  <a:srgbClr val="000099"/>
                </a:solidFill>
                <a:latin typeface="Times New Roman" pitchFamily="18" charset="0"/>
              </a:rPr>
              <a:t>Бюджет Ирбитского МО на 2015 год </a:t>
            </a:r>
            <a:br>
              <a:rPr lang="ru-RU" sz="2000" b="1" smtClean="0">
                <a:solidFill>
                  <a:srgbClr val="000099"/>
                </a:solidFill>
                <a:latin typeface="Times New Roman" pitchFamily="18" charset="0"/>
              </a:rPr>
            </a:br>
            <a:r>
              <a:rPr lang="ru-RU" sz="2000" b="1" smtClean="0">
                <a:solidFill>
                  <a:srgbClr val="000099"/>
                </a:solidFill>
                <a:latin typeface="Times New Roman" pitchFamily="18" charset="0"/>
              </a:rPr>
              <a:t>и плановый период 2016-2017 годы</a:t>
            </a:r>
            <a:endParaRPr lang="ru-RU" sz="1400" b="1" i="1" smtClean="0">
              <a:solidFill>
                <a:srgbClr val="000099"/>
              </a:solidFill>
              <a:latin typeface="Times New Roman" pitchFamily="18" charset="0"/>
            </a:endParaRPr>
          </a:p>
        </p:txBody>
      </p:sp>
      <p:sp>
        <p:nvSpPr>
          <p:cNvPr id="48130" name="Скругленный прямоугольник 34"/>
          <p:cNvSpPr>
            <a:spLocks noChangeArrowheads="1"/>
          </p:cNvSpPr>
          <p:nvPr/>
        </p:nvSpPr>
        <p:spPr bwMode="auto">
          <a:xfrm>
            <a:off x="2843213" y="2312988"/>
            <a:ext cx="2052637" cy="1898650"/>
          </a:xfrm>
          <a:prstGeom prst="roundRect">
            <a:avLst>
              <a:gd name="adj" fmla="val 16667"/>
            </a:avLst>
          </a:prstGeom>
          <a:gradFill rotWithShape="0">
            <a:gsLst>
              <a:gs pos="0">
                <a:srgbClr val="CCFFCC"/>
              </a:gs>
              <a:gs pos="100000">
                <a:srgbClr val="F6FFF6"/>
              </a:gs>
            </a:gsLst>
            <a:path path="shape">
              <a:fillToRect l="50000" t="50000" r="50000" b="50000"/>
            </a:path>
          </a:gradFill>
          <a:ln w="9525" algn="ctr">
            <a:solidFill>
              <a:srgbClr val="669900"/>
            </a:solidFill>
            <a:round/>
            <a:headEnd/>
            <a:tailEnd/>
          </a:ln>
        </p:spPr>
        <p:txBody>
          <a:bodyPr/>
          <a:lstStyle/>
          <a:p>
            <a:pPr algn="ctr"/>
            <a:r>
              <a:rPr lang="ru-RU" sz="1200" b="1">
                <a:solidFill>
                  <a:srgbClr val="00602B"/>
                </a:solidFill>
                <a:latin typeface="Times New Roman" pitchFamily="18" charset="0"/>
                <a:cs typeface="Times New Roman" pitchFamily="18" charset="0"/>
              </a:rPr>
              <a:t>Подпрограмма 2 «Энергосбережение и повышение энергетической эффективности Ирбитского МО»</a:t>
            </a:r>
          </a:p>
          <a:p>
            <a:pPr algn="ctr"/>
            <a:endParaRPr lang="ru-RU" sz="1000" b="1">
              <a:solidFill>
                <a:srgbClr val="0000FF"/>
              </a:solidFill>
              <a:latin typeface="Times New Roman" pitchFamily="18" charset="0"/>
              <a:cs typeface="Times New Roman" pitchFamily="18" charset="0"/>
            </a:endParaRPr>
          </a:p>
          <a:p>
            <a:pPr algn="ctr"/>
            <a:r>
              <a:rPr lang="ru-RU" sz="1000" b="1">
                <a:solidFill>
                  <a:srgbClr val="0000FF"/>
                </a:solidFill>
                <a:latin typeface="Times New Roman" pitchFamily="18" charset="0"/>
                <a:cs typeface="Times New Roman" pitchFamily="18" charset="0"/>
              </a:rPr>
              <a:t>2015 год – 2 127,5 тыс. руб.</a:t>
            </a:r>
          </a:p>
          <a:p>
            <a:pPr algn="ctr"/>
            <a:r>
              <a:rPr lang="ru-RU" sz="1000" b="1">
                <a:solidFill>
                  <a:srgbClr val="0000FF"/>
                </a:solidFill>
                <a:latin typeface="Times New Roman" pitchFamily="18" charset="0"/>
                <a:cs typeface="Times New Roman" pitchFamily="18" charset="0"/>
              </a:rPr>
              <a:t>2016г. – 0,0 тыс. руб.</a:t>
            </a:r>
          </a:p>
          <a:p>
            <a:pPr algn="ctr"/>
            <a:r>
              <a:rPr lang="ru-RU" sz="1000" b="1">
                <a:solidFill>
                  <a:srgbClr val="0000FF"/>
                </a:solidFill>
                <a:latin typeface="Times New Roman" pitchFamily="18" charset="0"/>
                <a:cs typeface="Times New Roman" pitchFamily="18" charset="0"/>
              </a:rPr>
              <a:t>2017г. – 1588,9 тыс. руб.</a:t>
            </a:r>
          </a:p>
          <a:p>
            <a:pPr algn="ctr"/>
            <a:endParaRPr lang="ru-RU" sz="1200" b="1">
              <a:solidFill>
                <a:srgbClr val="0000FF"/>
              </a:solidFill>
              <a:latin typeface="Times New Roman" pitchFamily="18" charset="0"/>
              <a:cs typeface="Times New Roman" pitchFamily="18" charset="0"/>
            </a:endParaRPr>
          </a:p>
        </p:txBody>
      </p:sp>
      <p:sp>
        <p:nvSpPr>
          <p:cNvPr id="48131" name="Скругленный прямоугольник 34"/>
          <p:cNvSpPr>
            <a:spLocks noChangeArrowheads="1"/>
          </p:cNvSpPr>
          <p:nvPr/>
        </p:nvSpPr>
        <p:spPr bwMode="auto">
          <a:xfrm>
            <a:off x="215900" y="896938"/>
            <a:ext cx="8712200" cy="1055687"/>
          </a:xfrm>
          <a:prstGeom prst="roundRect">
            <a:avLst>
              <a:gd name="adj" fmla="val 16667"/>
            </a:avLst>
          </a:prstGeom>
          <a:gradFill rotWithShape="0">
            <a:gsLst>
              <a:gs pos="0">
                <a:srgbClr val="CCFFCC"/>
              </a:gs>
              <a:gs pos="100000">
                <a:srgbClr val="F6FFF6"/>
              </a:gs>
            </a:gsLst>
            <a:path path="shape">
              <a:fillToRect l="50000" t="50000" r="50000" b="50000"/>
            </a:path>
          </a:gradFill>
          <a:ln w="9525" algn="ctr">
            <a:solidFill>
              <a:srgbClr val="669900"/>
            </a:solidFill>
            <a:round/>
            <a:headEnd/>
            <a:tailEnd/>
          </a:ln>
        </p:spPr>
        <p:txBody>
          <a:bodyPr/>
          <a:lstStyle/>
          <a:p>
            <a:pPr algn="ctr"/>
            <a:r>
              <a:rPr lang="ru-RU" sz="1400" b="1">
                <a:solidFill>
                  <a:srgbClr val="00602B"/>
                </a:solidFill>
                <a:latin typeface="Times New Roman" pitchFamily="18" charset="0"/>
                <a:cs typeface="Times New Roman" pitchFamily="18" charset="0"/>
              </a:rPr>
              <a:t>Муниципальная программа</a:t>
            </a:r>
          </a:p>
          <a:p>
            <a:pPr algn="ctr"/>
            <a:r>
              <a:rPr lang="ru-RU" sz="1400" b="1">
                <a:solidFill>
                  <a:srgbClr val="00602B"/>
                </a:solidFill>
                <a:latin typeface="Times New Roman" pitchFamily="18" charset="0"/>
                <a:cs typeface="Times New Roman" pitchFamily="18" charset="0"/>
              </a:rPr>
              <a:t>«Развитие жилищно-коммунального хозяйства и повышение энергетической эффективности в Ирбитском муниципальном образовании на 2014-2017 годы»</a:t>
            </a:r>
          </a:p>
        </p:txBody>
      </p:sp>
      <p:sp>
        <p:nvSpPr>
          <p:cNvPr id="48132" name="Скругленный прямоугольник 34"/>
          <p:cNvSpPr>
            <a:spLocks noChangeArrowheads="1"/>
          </p:cNvSpPr>
          <p:nvPr/>
        </p:nvSpPr>
        <p:spPr bwMode="auto">
          <a:xfrm>
            <a:off x="71438" y="2312988"/>
            <a:ext cx="2124075" cy="2124075"/>
          </a:xfrm>
          <a:prstGeom prst="roundRect">
            <a:avLst>
              <a:gd name="adj" fmla="val 16667"/>
            </a:avLst>
          </a:prstGeom>
          <a:gradFill rotWithShape="0">
            <a:gsLst>
              <a:gs pos="0">
                <a:srgbClr val="CCFFCC"/>
              </a:gs>
              <a:gs pos="100000">
                <a:srgbClr val="F6FFF6"/>
              </a:gs>
            </a:gsLst>
            <a:path path="shape">
              <a:fillToRect l="50000" t="50000" r="50000" b="50000"/>
            </a:path>
          </a:gradFill>
          <a:ln w="9525" algn="ctr">
            <a:solidFill>
              <a:srgbClr val="669900"/>
            </a:solidFill>
            <a:round/>
            <a:headEnd/>
            <a:tailEnd/>
          </a:ln>
        </p:spPr>
        <p:txBody>
          <a:bodyPr/>
          <a:lstStyle/>
          <a:p>
            <a:pPr algn="ctr"/>
            <a:r>
              <a:rPr lang="ru-RU" sz="1200" b="1">
                <a:solidFill>
                  <a:srgbClr val="00602B"/>
                </a:solidFill>
                <a:latin typeface="Times New Roman" pitchFamily="18" charset="0"/>
                <a:cs typeface="Times New Roman" pitchFamily="18" charset="0"/>
              </a:rPr>
              <a:t>Подпрограмма 1 «Развитие и модернизация систем коммунальной инфраструктуры теплоснабжения, водоснабжения и водоотведения»</a:t>
            </a:r>
          </a:p>
          <a:p>
            <a:pPr algn="ctr"/>
            <a:r>
              <a:rPr lang="ru-RU" sz="1000" b="1">
                <a:solidFill>
                  <a:srgbClr val="0000FF"/>
                </a:solidFill>
                <a:latin typeface="Times New Roman" pitchFamily="18" charset="0"/>
                <a:cs typeface="Times New Roman" pitchFamily="18" charset="0"/>
              </a:rPr>
              <a:t>2015 год – 3500,8тыс. руб.</a:t>
            </a:r>
          </a:p>
          <a:p>
            <a:pPr algn="ctr"/>
            <a:r>
              <a:rPr lang="ru-RU" sz="1000" b="1">
                <a:solidFill>
                  <a:srgbClr val="0000FF"/>
                </a:solidFill>
                <a:latin typeface="Times New Roman" pitchFamily="18" charset="0"/>
                <a:cs typeface="Times New Roman" pitchFamily="18" charset="0"/>
              </a:rPr>
              <a:t>2016 год –  5688,9тыс. руб.</a:t>
            </a:r>
          </a:p>
          <a:p>
            <a:pPr algn="ctr"/>
            <a:r>
              <a:rPr lang="ru-RU" sz="1000" b="1">
                <a:solidFill>
                  <a:srgbClr val="0000FF"/>
                </a:solidFill>
                <a:latin typeface="Times New Roman" pitchFamily="18" charset="0"/>
                <a:cs typeface="Times New Roman" pitchFamily="18" charset="0"/>
              </a:rPr>
              <a:t>2017 год – 4100,0тыс. руб.</a:t>
            </a:r>
            <a:endParaRPr lang="ru-RU" sz="1000">
              <a:solidFill>
                <a:srgbClr val="0000FF"/>
              </a:solidFill>
              <a:latin typeface="Times New Roman" pitchFamily="18" charset="0"/>
            </a:endParaRPr>
          </a:p>
        </p:txBody>
      </p:sp>
      <p:sp>
        <p:nvSpPr>
          <p:cNvPr id="48133" name="Скругленный прямоугольник 34"/>
          <p:cNvSpPr>
            <a:spLocks noChangeArrowheads="1"/>
          </p:cNvSpPr>
          <p:nvPr/>
        </p:nvSpPr>
        <p:spPr bwMode="auto">
          <a:xfrm>
            <a:off x="5616575" y="2312988"/>
            <a:ext cx="2232025" cy="1898650"/>
          </a:xfrm>
          <a:prstGeom prst="roundRect">
            <a:avLst>
              <a:gd name="adj" fmla="val 16667"/>
            </a:avLst>
          </a:prstGeom>
          <a:gradFill rotWithShape="0">
            <a:gsLst>
              <a:gs pos="0">
                <a:srgbClr val="CCFFCC"/>
              </a:gs>
              <a:gs pos="100000">
                <a:srgbClr val="F6FFF6"/>
              </a:gs>
            </a:gsLst>
            <a:path path="shape">
              <a:fillToRect l="50000" t="50000" r="50000" b="50000"/>
            </a:path>
          </a:gradFill>
          <a:ln w="9525" algn="ctr">
            <a:solidFill>
              <a:srgbClr val="669900"/>
            </a:solidFill>
            <a:round/>
            <a:headEnd/>
            <a:tailEnd/>
          </a:ln>
        </p:spPr>
        <p:txBody>
          <a:bodyPr/>
          <a:lstStyle/>
          <a:p>
            <a:pPr algn="ctr"/>
            <a:r>
              <a:rPr lang="ru-RU" sz="1200" b="1">
                <a:solidFill>
                  <a:srgbClr val="00602B"/>
                </a:solidFill>
                <a:latin typeface="Times New Roman" pitchFamily="18" charset="0"/>
                <a:cs typeface="Times New Roman" pitchFamily="18" charset="0"/>
              </a:rPr>
              <a:t>Подпрограмма 3 «Повышение качества условий проживания населения Ирбитского МО»</a:t>
            </a:r>
          </a:p>
          <a:p>
            <a:pPr algn="ctr"/>
            <a:r>
              <a:rPr lang="ru-RU" sz="1000" b="1">
                <a:solidFill>
                  <a:srgbClr val="0000FF"/>
                </a:solidFill>
                <a:latin typeface="Times New Roman" pitchFamily="18" charset="0"/>
                <a:cs typeface="Times New Roman" pitchFamily="18" charset="0"/>
              </a:rPr>
              <a:t>2015 год – 7 308,9 тыс. руб.</a:t>
            </a:r>
          </a:p>
          <a:p>
            <a:pPr algn="ctr"/>
            <a:r>
              <a:rPr lang="ru-RU" sz="1000" b="1">
                <a:solidFill>
                  <a:srgbClr val="0000FF"/>
                </a:solidFill>
                <a:latin typeface="Times New Roman" pitchFamily="18" charset="0"/>
                <a:cs typeface="Times New Roman" pitchFamily="18" charset="0"/>
              </a:rPr>
              <a:t>2016 год – 7 387,5 тыс. руб.</a:t>
            </a:r>
          </a:p>
          <a:p>
            <a:pPr algn="ctr"/>
            <a:r>
              <a:rPr lang="ru-RU" sz="1000" b="1">
                <a:solidFill>
                  <a:srgbClr val="0000FF"/>
                </a:solidFill>
                <a:latin typeface="Times New Roman" pitchFamily="18" charset="0"/>
                <a:cs typeface="Times New Roman" pitchFamily="18" charset="0"/>
              </a:rPr>
              <a:t>2017 год – 7 387,5 тыс. руб.</a:t>
            </a:r>
          </a:p>
          <a:p>
            <a:pPr algn="ctr"/>
            <a:endParaRPr lang="ru-RU" sz="1200" b="1">
              <a:solidFill>
                <a:srgbClr val="0000FF"/>
              </a:solidFill>
              <a:latin typeface="Times New Roman" pitchFamily="18" charset="0"/>
              <a:cs typeface="Times New Roman" pitchFamily="18" charset="0"/>
            </a:endParaRPr>
          </a:p>
        </p:txBody>
      </p:sp>
      <p:sp>
        <p:nvSpPr>
          <p:cNvPr id="48134" name="Скругленный прямоугольник 34"/>
          <p:cNvSpPr>
            <a:spLocks noChangeArrowheads="1"/>
          </p:cNvSpPr>
          <p:nvPr/>
        </p:nvSpPr>
        <p:spPr bwMode="auto">
          <a:xfrm>
            <a:off x="1403350" y="4545013"/>
            <a:ext cx="2224088" cy="2078037"/>
          </a:xfrm>
          <a:prstGeom prst="roundRect">
            <a:avLst>
              <a:gd name="adj" fmla="val 16667"/>
            </a:avLst>
          </a:prstGeom>
          <a:gradFill rotWithShape="0">
            <a:gsLst>
              <a:gs pos="0">
                <a:srgbClr val="CCFFCC"/>
              </a:gs>
              <a:gs pos="100000">
                <a:srgbClr val="F6FFF6"/>
              </a:gs>
            </a:gsLst>
            <a:path path="shape">
              <a:fillToRect l="50000" t="50000" r="50000" b="50000"/>
            </a:path>
          </a:gradFill>
          <a:ln w="9525" algn="ctr">
            <a:solidFill>
              <a:srgbClr val="669900"/>
            </a:solidFill>
            <a:round/>
            <a:headEnd/>
            <a:tailEnd/>
          </a:ln>
        </p:spPr>
        <p:txBody>
          <a:bodyPr/>
          <a:lstStyle/>
          <a:p>
            <a:pPr algn="ctr"/>
            <a:r>
              <a:rPr lang="ru-RU" sz="1200" b="1">
                <a:solidFill>
                  <a:srgbClr val="00602B"/>
                </a:solidFill>
                <a:latin typeface="Times New Roman" pitchFamily="18" charset="0"/>
                <a:cs typeface="Times New Roman" pitchFamily="18" charset="0"/>
              </a:rPr>
              <a:t>Подпрограмма 4 «Развитие газификации в Ирбитском МО»</a:t>
            </a:r>
          </a:p>
          <a:p>
            <a:pPr algn="ctr"/>
            <a:endParaRPr lang="ru-RU" sz="1000" b="1">
              <a:solidFill>
                <a:srgbClr val="0000FF"/>
              </a:solidFill>
              <a:latin typeface="Times New Roman" pitchFamily="18" charset="0"/>
              <a:cs typeface="Times New Roman" pitchFamily="18" charset="0"/>
            </a:endParaRPr>
          </a:p>
          <a:p>
            <a:pPr algn="ctr"/>
            <a:endParaRPr lang="ru-RU" sz="1000" b="1">
              <a:solidFill>
                <a:srgbClr val="0000FF"/>
              </a:solidFill>
              <a:latin typeface="Times New Roman" pitchFamily="18" charset="0"/>
              <a:cs typeface="Times New Roman" pitchFamily="18" charset="0"/>
            </a:endParaRPr>
          </a:p>
          <a:p>
            <a:pPr algn="ctr"/>
            <a:endParaRPr lang="ru-RU" sz="1000" b="1">
              <a:solidFill>
                <a:srgbClr val="0000FF"/>
              </a:solidFill>
              <a:latin typeface="Times New Roman" pitchFamily="18" charset="0"/>
              <a:cs typeface="Times New Roman" pitchFamily="18" charset="0"/>
            </a:endParaRPr>
          </a:p>
          <a:p>
            <a:pPr algn="ctr"/>
            <a:endParaRPr lang="ru-RU" sz="1000" b="1">
              <a:solidFill>
                <a:srgbClr val="0000FF"/>
              </a:solidFill>
              <a:latin typeface="Times New Roman" pitchFamily="18" charset="0"/>
              <a:cs typeface="Times New Roman" pitchFamily="18" charset="0"/>
            </a:endParaRPr>
          </a:p>
          <a:p>
            <a:pPr algn="ctr"/>
            <a:endParaRPr lang="ru-RU" sz="1000" b="1">
              <a:solidFill>
                <a:srgbClr val="0000FF"/>
              </a:solidFill>
              <a:latin typeface="Times New Roman" pitchFamily="18" charset="0"/>
              <a:cs typeface="Times New Roman" pitchFamily="18" charset="0"/>
            </a:endParaRPr>
          </a:p>
          <a:p>
            <a:pPr algn="ctr"/>
            <a:r>
              <a:rPr lang="ru-RU" sz="1000" b="1">
                <a:solidFill>
                  <a:srgbClr val="0000FF"/>
                </a:solidFill>
                <a:latin typeface="Times New Roman" pitchFamily="18" charset="0"/>
                <a:cs typeface="Times New Roman" pitchFamily="18" charset="0"/>
              </a:rPr>
              <a:t>2015 год – 9 420,9 тыс. руб.</a:t>
            </a:r>
          </a:p>
          <a:p>
            <a:pPr algn="ctr"/>
            <a:r>
              <a:rPr lang="ru-RU" sz="1000" b="1">
                <a:solidFill>
                  <a:srgbClr val="0000FF"/>
                </a:solidFill>
                <a:latin typeface="Times New Roman" pitchFamily="18" charset="0"/>
                <a:cs typeface="Times New Roman" pitchFamily="18" charset="0"/>
              </a:rPr>
              <a:t>2016 год – 4 822,2 тыс. руб.</a:t>
            </a:r>
          </a:p>
          <a:p>
            <a:pPr algn="ctr"/>
            <a:r>
              <a:rPr lang="ru-RU" sz="1000" b="1">
                <a:solidFill>
                  <a:srgbClr val="0000FF"/>
                </a:solidFill>
                <a:latin typeface="Times New Roman" pitchFamily="18" charset="0"/>
                <a:cs typeface="Times New Roman" pitchFamily="18" charset="0"/>
              </a:rPr>
              <a:t>2017 год – 4 822,2 тыс. руб.</a:t>
            </a:r>
          </a:p>
          <a:p>
            <a:pPr algn="ctr"/>
            <a:endParaRPr lang="ru-RU" sz="1200" b="1">
              <a:solidFill>
                <a:srgbClr val="0000FF"/>
              </a:solidFill>
              <a:latin typeface="Times New Roman" pitchFamily="18" charset="0"/>
              <a:cs typeface="Times New Roman" pitchFamily="18" charset="0"/>
            </a:endParaRPr>
          </a:p>
        </p:txBody>
      </p:sp>
      <p:sp>
        <p:nvSpPr>
          <p:cNvPr id="48135" name="Скругленный прямоугольник 34"/>
          <p:cNvSpPr>
            <a:spLocks noChangeArrowheads="1"/>
          </p:cNvSpPr>
          <p:nvPr/>
        </p:nvSpPr>
        <p:spPr bwMode="auto">
          <a:xfrm>
            <a:off x="3995738" y="4545013"/>
            <a:ext cx="2376487" cy="2087562"/>
          </a:xfrm>
          <a:prstGeom prst="roundRect">
            <a:avLst>
              <a:gd name="adj" fmla="val 16667"/>
            </a:avLst>
          </a:prstGeom>
          <a:gradFill rotWithShape="0">
            <a:gsLst>
              <a:gs pos="0">
                <a:srgbClr val="CCFFCC"/>
              </a:gs>
              <a:gs pos="100000">
                <a:srgbClr val="F6FFF6"/>
              </a:gs>
            </a:gsLst>
            <a:path path="shape">
              <a:fillToRect l="50000" t="50000" r="50000" b="50000"/>
            </a:path>
          </a:gradFill>
          <a:ln w="9525" algn="ctr">
            <a:solidFill>
              <a:srgbClr val="669900"/>
            </a:solidFill>
            <a:round/>
            <a:headEnd/>
            <a:tailEnd/>
          </a:ln>
        </p:spPr>
        <p:txBody>
          <a:bodyPr/>
          <a:lstStyle/>
          <a:p>
            <a:pPr algn="ctr"/>
            <a:r>
              <a:rPr lang="ru-RU" sz="1200" b="1">
                <a:solidFill>
                  <a:srgbClr val="00602B"/>
                </a:solidFill>
                <a:latin typeface="Times New Roman" pitchFamily="18" charset="0"/>
                <a:cs typeface="Times New Roman" pitchFamily="18" charset="0"/>
              </a:rPr>
              <a:t>Подпрограмма 5 «Обеспечение рационального и безопасного природопользования на территории Ирбитского МО»</a:t>
            </a:r>
          </a:p>
          <a:p>
            <a:pPr algn="ctr"/>
            <a:r>
              <a:rPr lang="ru-RU" sz="1000" b="1">
                <a:solidFill>
                  <a:srgbClr val="0000FF"/>
                </a:solidFill>
                <a:latin typeface="Times New Roman" pitchFamily="18" charset="0"/>
                <a:cs typeface="Times New Roman" pitchFamily="18" charset="0"/>
              </a:rPr>
              <a:t>2015 год – 2 129,7 тыс. руб.</a:t>
            </a:r>
          </a:p>
          <a:p>
            <a:pPr algn="ctr"/>
            <a:r>
              <a:rPr lang="ru-RU" sz="1000" b="1">
                <a:solidFill>
                  <a:srgbClr val="0000FF"/>
                </a:solidFill>
                <a:latin typeface="Times New Roman" pitchFamily="18" charset="0"/>
                <a:cs typeface="Times New Roman" pitchFamily="18" charset="0"/>
              </a:rPr>
              <a:t>2016 год – 4 683,0 тыс. руб.</a:t>
            </a:r>
          </a:p>
          <a:p>
            <a:pPr algn="ctr"/>
            <a:r>
              <a:rPr lang="ru-RU" sz="1000" b="1">
                <a:solidFill>
                  <a:srgbClr val="0000FF"/>
                </a:solidFill>
                <a:latin typeface="Times New Roman" pitchFamily="18" charset="0"/>
                <a:cs typeface="Times New Roman" pitchFamily="18" charset="0"/>
              </a:rPr>
              <a:t>2017 год – 4 688,0 тыс. руб.</a:t>
            </a:r>
          </a:p>
          <a:p>
            <a:pPr algn="ctr"/>
            <a:endParaRPr lang="ru-RU" sz="1200" b="1">
              <a:solidFill>
                <a:srgbClr val="0000FF"/>
              </a:solidFill>
              <a:latin typeface="Times New Roman" pitchFamily="18" charset="0"/>
              <a:cs typeface="Times New Roman" pitchFamily="18" charset="0"/>
            </a:endParaRPr>
          </a:p>
        </p:txBody>
      </p:sp>
      <p:sp>
        <p:nvSpPr>
          <p:cNvPr id="48136" name="Скругленный прямоугольник 34"/>
          <p:cNvSpPr>
            <a:spLocks noChangeArrowheads="1"/>
          </p:cNvSpPr>
          <p:nvPr/>
        </p:nvSpPr>
        <p:spPr bwMode="auto">
          <a:xfrm>
            <a:off x="6732588" y="4545013"/>
            <a:ext cx="2339975" cy="2079625"/>
          </a:xfrm>
          <a:prstGeom prst="roundRect">
            <a:avLst>
              <a:gd name="adj" fmla="val 16667"/>
            </a:avLst>
          </a:prstGeom>
          <a:gradFill rotWithShape="0">
            <a:gsLst>
              <a:gs pos="0">
                <a:srgbClr val="CCFFCC"/>
              </a:gs>
              <a:gs pos="100000">
                <a:srgbClr val="F6FFF6"/>
              </a:gs>
            </a:gsLst>
            <a:path path="shape">
              <a:fillToRect l="50000" t="50000" r="50000" b="50000"/>
            </a:path>
          </a:gradFill>
          <a:ln w="9525" algn="ctr">
            <a:solidFill>
              <a:srgbClr val="669900"/>
            </a:solidFill>
            <a:round/>
            <a:headEnd/>
            <a:tailEnd/>
          </a:ln>
        </p:spPr>
        <p:txBody>
          <a:bodyPr/>
          <a:lstStyle/>
          <a:p>
            <a:pPr algn="ctr"/>
            <a:r>
              <a:rPr lang="ru-RU" sz="1200" b="1">
                <a:solidFill>
                  <a:srgbClr val="00602B"/>
                </a:solidFill>
                <a:latin typeface="Times New Roman" pitchFamily="18" charset="0"/>
                <a:cs typeface="Times New Roman" pitchFamily="18" charset="0"/>
              </a:rPr>
              <a:t>Подпрограмма 6 «Восстановление и развитие объектов внешнего благоустройства»</a:t>
            </a:r>
          </a:p>
          <a:p>
            <a:pPr algn="ctr"/>
            <a:endParaRPr lang="ru-RU" sz="1000" b="1">
              <a:solidFill>
                <a:srgbClr val="0000FF"/>
              </a:solidFill>
              <a:latin typeface="Times New Roman" pitchFamily="18" charset="0"/>
              <a:cs typeface="Times New Roman" pitchFamily="18" charset="0"/>
            </a:endParaRPr>
          </a:p>
          <a:p>
            <a:pPr algn="ctr"/>
            <a:endParaRPr lang="ru-RU" sz="1000" b="1">
              <a:solidFill>
                <a:srgbClr val="0000FF"/>
              </a:solidFill>
              <a:latin typeface="Times New Roman" pitchFamily="18" charset="0"/>
              <a:cs typeface="Times New Roman" pitchFamily="18" charset="0"/>
            </a:endParaRPr>
          </a:p>
          <a:p>
            <a:pPr algn="ctr"/>
            <a:endParaRPr lang="ru-RU" sz="1000" b="1">
              <a:solidFill>
                <a:srgbClr val="0000FF"/>
              </a:solidFill>
              <a:latin typeface="Times New Roman" pitchFamily="18" charset="0"/>
              <a:cs typeface="Times New Roman" pitchFamily="18" charset="0"/>
            </a:endParaRPr>
          </a:p>
          <a:p>
            <a:pPr algn="ctr"/>
            <a:r>
              <a:rPr lang="ru-RU" sz="1000" b="1">
                <a:solidFill>
                  <a:srgbClr val="0000FF"/>
                </a:solidFill>
                <a:latin typeface="Times New Roman" pitchFamily="18" charset="0"/>
                <a:cs typeface="Times New Roman" pitchFamily="18" charset="0"/>
              </a:rPr>
              <a:t>2015 год – 24 625,5 тыс. руб.</a:t>
            </a:r>
          </a:p>
          <a:p>
            <a:pPr algn="ctr"/>
            <a:r>
              <a:rPr lang="ru-RU" sz="1000" b="1">
                <a:solidFill>
                  <a:srgbClr val="0000FF"/>
                </a:solidFill>
                <a:latin typeface="Times New Roman" pitchFamily="18" charset="0"/>
                <a:cs typeface="Times New Roman" pitchFamily="18" charset="0"/>
              </a:rPr>
              <a:t>2016 год –19 913,0 тыс. руб.</a:t>
            </a:r>
          </a:p>
          <a:p>
            <a:pPr algn="ctr"/>
            <a:r>
              <a:rPr lang="ru-RU" sz="1000" b="1">
                <a:solidFill>
                  <a:srgbClr val="0000FF"/>
                </a:solidFill>
                <a:latin typeface="Times New Roman" pitchFamily="18" charset="0"/>
                <a:cs typeface="Times New Roman" pitchFamily="18" charset="0"/>
              </a:rPr>
              <a:t>2017 год – 19 913,0 тыс. руб.</a:t>
            </a:r>
          </a:p>
          <a:p>
            <a:pPr algn="ctr"/>
            <a:endParaRPr lang="ru-RU" sz="1200" b="1">
              <a:solidFill>
                <a:srgbClr val="0000FF"/>
              </a:solidFill>
              <a:latin typeface="Times New Roman" pitchFamily="18" charset="0"/>
              <a:cs typeface="Times New Roman" pitchFamily="18" charset="0"/>
            </a:endParaRPr>
          </a:p>
          <a:p>
            <a:pPr algn="ctr"/>
            <a:endParaRPr lang="ru-RU" sz="1200" b="1">
              <a:solidFill>
                <a:srgbClr val="00602B"/>
              </a:solidFill>
              <a:latin typeface="Times New Roman" pitchFamily="18" charset="0"/>
              <a:cs typeface="Times New Roman" pitchFamily="18" charset="0"/>
            </a:endParaRPr>
          </a:p>
        </p:txBody>
      </p:sp>
      <p:sp>
        <p:nvSpPr>
          <p:cNvPr id="48137" name="Стрелка вниз 2"/>
          <p:cNvSpPr>
            <a:spLocks noChangeArrowheads="1"/>
          </p:cNvSpPr>
          <p:nvPr/>
        </p:nvSpPr>
        <p:spPr bwMode="auto">
          <a:xfrm>
            <a:off x="892175" y="1963738"/>
            <a:ext cx="484188" cy="285750"/>
          </a:xfrm>
          <a:prstGeom prst="downArrow">
            <a:avLst>
              <a:gd name="adj1" fmla="val 50000"/>
              <a:gd name="adj2" fmla="val 50000"/>
            </a:avLst>
          </a:prstGeom>
          <a:gradFill rotWithShape="1">
            <a:gsLst>
              <a:gs pos="0">
                <a:srgbClr val="CCFFFF"/>
              </a:gs>
              <a:gs pos="100000">
                <a:srgbClr val="B7E5E5"/>
              </a:gs>
            </a:gsLst>
            <a:path path="rect">
              <a:fillToRect l="50000" t="50000" r="50000" b="50000"/>
            </a:path>
          </a:gradFill>
          <a:ln w="9525" algn="ctr">
            <a:solidFill>
              <a:schemeClr val="tx1"/>
            </a:solidFill>
            <a:round/>
            <a:headEnd/>
            <a:tailEnd/>
          </a:ln>
        </p:spPr>
        <p:txBody>
          <a:bodyPr/>
          <a:lstStyle/>
          <a:p>
            <a:endParaRPr lang="ru-RU"/>
          </a:p>
        </p:txBody>
      </p:sp>
      <p:sp>
        <p:nvSpPr>
          <p:cNvPr id="48138" name="Стрелка вниз 15"/>
          <p:cNvSpPr>
            <a:spLocks noChangeArrowheads="1"/>
          </p:cNvSpPr>
          <p:nvPr/>
        </p:nvSpPr>
        <p:spPr bwMode="auto">
          <a:xfrm>
            <a:off x="2268538" y="2024063"/>
            <a:ext cx="484187" cy="2520950"/>
          </a:xfrm>
          <a:prstGeom prst="downArrow">
            <a:avLst>
              <a:gd name="adj1" fmla="val 50000"/>
              <a:gd name="adj2" fmla="val 260328"/>
            </a:avLst>
          </a:prstGeom>
          <a:gradFill rotWithShape="1">
            <a:gsLst>
              <a:gs pos="0">
                <a:srgbClr val="CCFFFF"/>
              </a:gs>
              <a:gs pos="100000">
                <a:srgbClr val="B7E5E5"/>
              </a:gs>
            </a:gsLst>
            <a:path path="rect">
              <a:fillToRect l="50000" t="50000" r="50000" b="50000"/>
            </a:path>
          </a:gradFill>
          <a:ln w="9525" algn="ctr">
            <a:solidFill>
              <a:schemeClr val="tx1"/>
            </a:solidFill>
            <a:round/>
            <a:headEnd/>
            <a:tailEnd/>
          </a:ln>
        </p:spPr>
        <p:txBody>
          <a:bodyPr/>
          <a:lstStyle/>
          <a:p>
            <a:endParaRPr lang="ru-RU"/>
          </a:p>
        </p:txBody>
      </p:sp>
      <p:sp>
        <p:nvSpPr>
          <p:cNvPr id="48139" name="Стрелка вниз 16"/>
          <p:cNvSpPr>
            <a:spLocks noChangeArrowheads="1"/>
          </p:cNvSpPr>
          <p:nvPr/>
        </p:nvSpPr>
        <p:spPr bwMode="auto">
          <a:xfrm>
            <a:off x="3627438" y="1966913"/>
            <a:ext cx="484187" cy="279400"/>
          </a:xfrm>
          <a:prstGeom prst="downArrow">
            <a:avLst>
              <a:gd name="adj1" fmla="val 50000"/>
              <a:gd name="adj2" fmla="val 50000"/>
            </a:avLst>
          </a:prstGeom>
          <a:gradFill rotWithShape="1">
            <a:gsLst>
              <a:gs pos="0">
                <a:srgbClr val="CCFFFF"/>
              </a:gs>
              <a:gs pos="100000">
                <a:srgbClr val="B7E5E5"/>
              </a:gs>
            </a:gsLst>
            <a:path path="rect">
              <a:fillToRect l="50000" t="50000" r="50000" b="50000"/>
            </a:path>
          </a:gradFill>
          <a:ln w="9525" algn="ctr">
            <a:solidFill>
              <a:schemeClr val="tx1"/>
            </a:solidFill>
            <a:round/>
            <a:headEnd/>
            <a:tailEnd/>
          </a:ln>
        </p:spPr>
        <p:txBody>
          <a:bodyPr/>
          <a:lstStyle/>
          <a:p>
            <a:endParaRPr lang="ru-RU"/>
          </a:p>
        </p:txBody>
      </p:sp>
      <p:sp>
        <p:nvSpPr>
          <p:cNvPr id="48140" name="Стрелка вниз 17"/>
          <p:cNvSpPr>
            <a:spLocks noChangeArrowheads="1"/>
          </p:cNvSpPr>
          <p:nvPr/>
        </p:nvSpPr>
        <p:spPr bwMode="auto">
          <a:xfrm>
            <a:off x="5003800" y="1989138"/>
            <a:ext cx="484188" cy="2555875"/>
          </a:xfrm>
          <a:prstGeom prst="downArrow">
            <a:avLst>
              <a:gd name="adj1" fmla="val 50000"/>
              <a:gd name="adj2" fmla="val 263934"/>
            </a:avLst>
          </a:prstGeom>
          <a:gradFill rotWithShape="1">
            <a:gsLst>
              <a:gs pos="0">
                <a:srgbClr val="CCFFFF"/>
              </a:gs>
              <a:gs pos="100000">
                <a:srgbClr val="B7E5E5"/>
              </a:gs>
            </a:gsLst>
            <a:path path="rect">
              <a:fillToRect l="50000" t="50000" r="50000" b="50000"/>
            </a:path>
          </a:gradFill>
          <a:ln w="9525" algn="ctr">
            <a:solidFill>
              <a:schemeClr val="tx1"/>
            </a:solidFill>
            <a:round/>
            <a:headEnd/>
            <a:tailEnd/>
          </a:ln>
        </p:spPr>
        <p:txBody>
          <a:bodyPr/>
          <a:lstStyle/>
          <a:p>
            <a:endParaRPr lang="ru-RU"/>
          </a:p>
        </p:txBody>
      </p:sp>
      <p:sp>
        <p:nvSpPr>
          <p:cNvPr id="48141" name="Стрелка вниз 18"/>
          <p:cNvSpPr>
            <a:spLocks noChangeArrowheads="1"/>
          </p:cNvSpPr>
          <p:nvPr/>
        </p:nvSpPr>
        <p:spPr bwMode="auto">
          <a:xfrm>
            <a:off x="6516688" y="1989138"/>
            <a:ext cx="485775" cy="292100"/>
          </a:xfrm>
          <a:prstGeom prst="downArrow">
            <a:avLst>
              <a:gd name="adj1" fmla="val 50000"/>
              <a:gd name="adj2" fmla="val 50000"/>
            </a:avLst>
          </a:prstGeom>
          <a:gradFill rotWithShape="1">
            <a:gsLst>
              <a:gs pos="0">
                <a:srgbClr val="CCFFFF"/>
              </a:gs>
              <a:gs pos="100000">
                <a:srgbClr val="B7E5E5"/>
              </a:gs>
            </a:gsLst>
            <a:path path="rect">
              <a:fillToRect l="50000" t="50000" r="50000" b="50000"/>
            </a:path>
          </a:gradFill>
          <a:ln w="9525" algn="ctr">
            <a:solidFill>
              <a:schemeClr val="tx1"/>
            </a:solidFill>
            <a:round/>
            <a:headEnd/>
            <a:tailEnd/>
          </a:ln>
        </p:spPr>
        <p:txBody>
          <a:bodyPr/>
          <a:lstStyle/>
          <a:p>
            <a:endParaRPr lang="ru-RU"/>
          </a:p>
        </p:txBody>
      </p:sp>
      <p:sp>
        <p:nvSpPr>
          <p:cNvPr id="48142" name="Стрелка вниз 19"/>
          <p:cNvSpPr>
            <a:spLocks noChangeArrowheads="1"/>
          </p:cNvSpPr>
          <p:nvPr/>
        </p:nvSpPr>
        <p:spPr bwMode="auto">
          <a:xfrm>
            <a:off x="7920038" y="1989138"/>
            <a:ext cx="484187" cy="2555875"/>
          </a:xfrm>
          <a:prstGeom prst="downArrow">
            <a:avLst>
              <a:gd name="adj1" fmla="val 50000"/>
              <a:gd name="adj2" fmla="val 263935"/>
            </a:avLst>
          </a:prstGeom>
          <a:gradFill rotWithShape="1">
            <a:gsLst>
              <a:gs pos="0">
                <a:srgbClr val="CCFFFF"/>
              </a:gs>
              <a:gs pos="100000">
                <a:srgbClr val="B7E5E5"/>
              </a:gs>
            </a:gsLst>
            <a:path path="rect">
              <a:fillToRect l="50000" t="50000" r="50000" b="50000"/>
            </a:path>
          </a:gradFill>
          <a:ln w="9525" algn="ctr">
            <a:solidFill>
              <a:schemeClr val="tx1"/>
            </a:solidFill>
            <a:round/>
            <a:headEnd/>
            <a:tailEnd/>
          </a:ln>
        </p:spPr>
        <p:txBody>
          <a:bodyPr/>
          <a:lstStyle/>
          <a:p>
            <a:endParaRPr lang="ru-RU"/>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2"/>
          <p:cNvSpPr>
            <a:spLocks noGrp="1" noChangeArrowheads="1"/>
          </p:cNvSpPr>
          <p:nvPr>
            <p:ph type="title" idx="4294967295"/>
          </p:nvPr>
        </p:nvSpPr>
        <p:spPr>
          <a:xfrm>
            <a:off x="468313" y="317500"/>
            <a:ext cx="8229600" cy="466725"/>
          </a:xfrm>
        </p:spPr>
        <p:txBody>
          <a:bodyPr/>
          <a:lstStyle/>
          <a:p>
            <a:pPr eaLnBrk="1" hangingPunct="1"/>
            <a:r>
              <a:rPr lang="ru-RU" sz="2000" b="1" smtClean="0">
                <a:solidFill>
                  <a:srgbClr val="000099"/>
                </a:solidFill>
                <a:latin typeface="Times New Roman" pitchFamily="18" charset="0"/>
              </a:rPr>
              <a:t>Бюджет Ирбитского МО на 2015 год </a:t>
            </a:r>
            <a:br>
              <a:rPr lang="ru-RU" sz="2000" b="1" smtClean="0">
                <a:solidFill>
                  <a:srgbClr val="000099"/>
                </a:solidFill>
                <a:latin typeface="Times New Roman" pitchFamily="18" charset="0"/>
              </a:rPr>
            </a:br>
            <a:r>
              <a:rPr lang="ru-RU" sz="2000" b="1" smtClean="0">
                <a:solidFill>
                  <a:srgbClr val="000099"/>
                </a:solidFill>
                <a:latin typeface="Times New Roman" pitchFamily="18" charset="0"/>
              </a:rPr>
              <a:t>и плановый период 2016-2017 годы</a:t>
            </a:r>
            <a:endParaRPr lang="ru-RU" sz="1400" b="1" i="1" smtClean="0">
              <a:solidFill>
                <a:srgbClr val="000099"/>
              </a:solidFill>
              <a:latin typeface="Times New Roman" pitchFamily="18" charset="0"/>
            </a:endParaRPr>
          </a:p>
        </p:txBody>
      </p:sp>
      <p:sp>
        <p:nvSpPr>
          <p:cNvPr id="49154" name="Скругленный прямоугольник 34"/>
          <p:cNvSpPr>
            <a:spLocks noChangeArrowheads="1"/>
          </p:cNvSpPr>
          <p:nvPr/>
        </p:nvSpPr>
        <p:spPr bwMode="auto">
          <a:xfrm>
            <a:off x="215900" y="896938"/>
            <a:ext cx="8712200" cy="839787"/>
          </a:xfrm>
          <a:prstGeom prst="roundRect">
            <a:avLst>
              <a:gd name="adj" fmla="val 16667"/>
            </a:avLst>
          </a:prstGeom>
          <a:gradFill rotWithShape="0">
            <a:gsLst>
              <a:gs pos="0">
                <a:srgbClr val="CCFFCC"/>
              </a:gs>
              <a:gs pos="100000">
                <a:srgbClr val="F6FFF6"/>
              </a:gs>
            </a:gsLst>
            <a:path path="shape">
              <a:fillToRect l="50000" t="50000" r="50000" b="50000"/>
            </a:path>
          </a:gradFill>
          <a:ln w="9525" algn="ctr">
            <a:solidFill>
              <a:srgbClr val="669900"/>
            </a:solidFill>
            <a:round/>
            <a:headEnd/>
            <a:tailEnd/>
          </a:ln>
        </p:spPr>
        <p:txBody>
          <a:bodyPr/>
          <a:lstStyle/>
          <a:p>
            <a:pPr algn="ctr"/>
            <a:r>
              <a:rPr lang="ru-RU" sz="1600" b="1">
                <a:solidFill>
                  <a:srgbClr val="00602B"/>
                </a:solidFill>
                <a:latin typeface="Times New Roman" pitchFamily="18" charset="0"/>
              </a:rPr>
              <a:t>Подпрограмма 1 «Развитие и модернизация систем коммунальной инфраструктуры теплоснабжения, водоснабжения и водоотведения»</a:t>
            </a:r>
          </a:p>
          <a:p>
            <a:r>
              <a:rPr lang="ru-RU" sz="1400" b="1">
                <a:solidFill>
                  <a:srgbClr val="680000"/>
                </a:solidFill>
                <a:latin typeface="Times New Roman" pitchFamily="18" charset="0"/>
              </a:rPr>
              <a:t>Задача : «Обеспечение надежности функционирования систем коммунальной инфраструктуры»</a:t>
            </a:r>
          </a:p>
          <a:p>
            <a:pPr algn="ctr"/>
            <a:endParaRPr lang="ru-RU" b="1">
              <a:solidFill>
                <a:srgbClr val="00602B"/>
              </a:solidFill>
              <a:latin typeface="Times New Roman" pitchFamily="18" charset="0"/>
            </a:endParaRPr>
          </a:p>
          <a:p>
            <a:endParaRPr lang="ru-RU" b="1">
              <a:solidFill>
                <a:srgbClr val="00602B"/>
              </a:solidFill>
              <a:latin typeface="Times New Roman" pitchFamily="18" charset="0"/>
            </a:endParaRPr>
          </a:p>
        </p:txBody>
      </p:sp>
      <p:sp>
        <p:nvSpPr>
          <p:cNvPr id="49155" name="Овал 1"/>
          <p:cNvSpPr>
            <a:spLocks noChangeArrowheads="1"/>
          </p:cNvSpPr>
          <p:nvPr/>
        </p:nvSpPr>
        <p:spPr bwMode="auto">
          <a:xfrm>
            <a:off x="3384550" y="2063750"/>
            <a:ext cx="2374900" cy="485775"/>
          </a:xfrm>
          <a:prstGeom prst="ellipse">
            <a:avLst/>
          </a:prstGeom>
          <a:gradFill rotWithShape="1">
            <a:gsLst>
              <a:gs pos="0">
                <a:srgbClr val="CCFFFF"/>
              </a:gs>
              <a:gs pos="100000">
                <a:srgbClr val="B7E5E5"/>
              </a:gs>
            </a:gsLst>
            <a:path path="rect">
              <a:fillToRect l="50000" t="50000" r="50000" b="50000"/>
            </a:path>
          </a:gradFill>
          <a:ln w="9525" algn="ctr">
            <a:solidFill>
              <a:schemeClr val="tx1"/>
            </a:solidFill>
            <a:round/>
            <a:headEnd/>
            <a:tailEnd/>
          </a:ln>
        </p:spPr>
        <p:txBody>
          <a:bodyPr/>
          <a:lstStyle/>
          <a:p>
            <a:pPr algn="ctr"/>
            <a:r>
              <a:rPr lang="ru-RU" sz="1400" b="1">
                <a:solidFill>
                  <a:srgbClr val="333333"/>
                </a:solidFill>
                <a:latin typeface="Georgia" pitchFamily="18" charset="0"/>
              </a:rPr>
              <a:t>Мероприятия</a:t>
            </a:r>
          </a:p>
        </p:txBody>
      </p:sp>
      <p:sp>
        <p:nvSpPr>
          <p:cNvPr id="3" name="Скругленный прямоугольник 2"/>
          <p:cNvSpPr/>
          <p:nvPr/>
        </p:nvSpPr>
        <p:spPr bwMode="auto">
          <a:xfrm>
            <a:off x="210586" y="1772109"/>
            <a:ext cx="3056269" cy="4980901"/>
          </a:xfrm>
          <a:prstGeom prst="roundRect">
            <a:avLst/>
          </a:prstGeom>
          <a:ln>
            <a:headEnd type="none" w="med" len="med"/>
            <a:tailEnd type="none" w="med" len="med"/>
          </a:ln>
          <a:extLst/>
        </p:spPr>
        <p:style>
          <a:lnRef idx="0">
            <a:schemeClr val="accent1"/>
          </a:lnRef>
          <a:fillRef idx="3">
            <a:schemeClr val="accent1"/>
          </a:fillRef>
          <a:effectRef idx="3">
            <a:schemeClr val="accent1"/>
          </a:effectRef>
          <a:fontRef idx="minor">
            <a:schemeClr val="lt1"/>
          </a:fontRef>
        </p:style>
        <p:txBody>
          <a:bodyPr/>
          <a:lstStyle/>
          <a:p>
            <a:pPr algn="ctr">
              <a:defRPr/>
            </a:pPr>
            <a:r>
              <a:rPr lang="ru-RU" sz="1200" b="1" i="1" dirty="0">
                <a:solidFill>
                  <a:schemeClr val="tx1"/>
                </a:solidFill>
                <a:latin typeface="Times New Roman" pitchFamily="18" charset="0"/>
                <a:cs typeface="Times New Roman" pitchFamily="18" charset="0"/>
              </a:rPr>
              <a:t>2015 г.</a:t>
            </a:r>
          </a:p>
          <a:p>
            <a:pPr>
              <a:defRPr/>
            </a:pPr>
            <a:r>
              <a:rPr lang="ru-RU" sz="1200" b="1" i="1" dirty="0">
                <a:solidFill>
                  <a:schemeClr val="tx1"/>
                </a:solidFill>
                <a:latin typeface="Times New Roman" pitchFamily="18" charset="0"/>
                <a:cs typeface="Times New Roman" pitchFamily="18" charset="0"/>
              </a:rPr>
              <a:t>1.Приобретение блочной котельной  на дровах с. </a:t>
            </a:r>
            <a:r>
              <a:rPr lang="ru-RU" sz="1200" b="1" i="1" dirty="0" err="1">
                <a:solidFill>
                  <a:schemeClr val="tx1"/>
                </a:solidFill>
                <a:latin typeface="Times New Roman" pitchFamily="18" charset="0"/>
                <a:cs typeface="Times New Roman" pitchFamily="18" charset="0"/>
              </a:rPr>
              <a:t>Стриганское</a:t>
            </a:r>
            <a:endParaRPr lang="ru-RU" sz="1200" b="1" i="1" dirty="0">
              <a:solidFill>
                <a:schemeClr val="tx1"/>
              </a:solidFill>
              <a:latin typeface="Times New Roman" pitchFamily="18" charset="0"/>
              <a:cs typeface="Times New Roman" pitchFamily="18" charset="0"/>
            </a:endParaRPr>
          </a:p>
          <a:p>
            <a:pPr>
              <a:defRPr/>
            </a:pPr>
            <a:endParaRPr lang="ru-RU" sz="1200" b="1" i="1" dirty="0">
              <a:solidFill>
                <a:schemeClr val="tx1"/>
              </a:solidFill>
              <a:latin typeface="Times New Roman" pitchFamily="18" charset="0"/>
              <a:cs typeface="Times New Roman" pitchFamily="18" charset="0"/>
            </a:endParaRPr>
          </a:p>
          <a:p>
            <a:pPr>
              <a:defRPr/>
            </a:pPr>
            <a:endParaRPr lang="ru-RU" sz="1200" b="1" i="1" dirty="0">
              <a:solidFill>
                <a:schemeClr val="tx1"/>
              </a:solidFill>
              <a:latin typeface="Times New Roman" pitchFamily="18" charset="0"/>
              <a:cs typeface="Times New Roman" pitchFamily="18" charset="0"/>
            </a:endParaRPr>
          </a:p>
          <a:p>
            <a:pPr>
              <a:defRPr/>
            </a:pPr>
            <a:endParaRPr lang="ru-RU" sz="1200" b="1" i="1" dirty="0">
              <a:solidFill>
                <a:schemeClr val="tx1"/>
              </a:solidFill>
              <a:latin typeface="Times New Roman" pitchFamily="18" charset="0"/>
              <a:cs typeface="Times New Roman" pitchFamily="18" charset="0"/>
            </a:endParaRPr>
          </a:p>
          <a:p>
            <a:pPr>
              <a:defRPr/>
            </a:pPr>
            <a:r>
              <a:rPr lang="ru-RU" sz="1200" b="1" i="1" dirty="0">
                <a:solidFill>
                  <a:schemeClr val="tx1"/>
                </a:solidFill>
                <a:latin typeface="Times New Roman" pitchFamily="18" charset="0"/>
                <a:cs typeface="Times New Roman" pitchFamily="18" charset="0"/>
              </a:rPr>
              <a:t>2.Экспертиза сметной документации на проведение работ по капитальному ремонту объектов </a:t>
            </a:r>
            <a:r>
              <a:rPr lang="ru-RU" sz="1200" b="1" i="1" dirty="0" err="1">
                <a:solidFill>
                  <a:schemeClr val="tx1"/>
                </a:solidFill>
                <a:latin typeface="Times New Roman" pitchFamily="18" charset="0"/>
                <a:cs typeface="Times New Roman" pitchFamily="18" charset="0"/>
              </a:rPr>
              <a:t>ком.комплекса</a:t>
            </a:r>
            <a:r>
              <a:rPr lang="ru-RU" sz="1200" b="1" i="1" dirty="0">
                <a:solidFill>
                  <a:schemeClr val="tx1"/>
                </a:solidFill>
                <a:latin typeface="Times New Roman" pitchFamily="18" charset="0"/>
                <a:cs typeface="Times New Roman" pitchFamily="18" charset="0"/>
              </a:rPr>
              <a:t> – МБ – 100 тыс. руб.</a:t>
            </a:r>
          </a:p>
          <a:p>
            <a:pPr>
              <a:defRPr/>
            </a:pPr>
            <a:endParaRPr lang="ru-RU" sz="1200" b="1" i="1" dirty="0">
              <a:solidFill>
                <a:schemeClr val="tx1"/>
              </a:solidFill>
              <a:latin typeface="Times New Roman" pitchFamily="18" charset="0"/>
              <a:cs typeface="Times New Roman" pitchFamily="18" charset="0"/>
            </a:endParaRPr>
          </a:p>
          <a:p>
            <a:pPr>
              <a:defRPr/>
            </a:pPr>
            <a:r>
              <a:rPr lang="ru-RU" sz="1200" b="1" i="1" dirty="0">
                <a:solidFill>
                  <a:schemeClr val="tx1"/>
                </a:solidFill>
                <a:latin typeface="Times New Roman" pitchFamily="18" charset="0"/>
                <a:cs typeface="Times New Roman" pitchFamily="18" charset="0"/>
              </a:rPr>
              <a:t>3.Разработка ПСД на строительство блочной газовой котельной с. </a:t>
            </a:r>
            <a:r>
              <a:rPr lang="ru-RU" sz="1200" b="1" i="1" dirty="0" err="1">
                <a:solidFill>
                  <a:schemeClr val="tx1"/>
                </a:solidFill>
                <a:latin typeface="Times New Roman" pitchFamily="18" charset="0"/>
                <a:cs typeface="Times New Roman" pitchFamily="18" charset="0"/>
              </a:rPr>
              <a:t>Килачевсокое</a:t>
            </a:r>
            <a:r>
              <a:rPr lang="ru-RU" sz="1200" b="1" i="1" dirty="0">
                <a:solidFill>
                  <a:schemeClr val="tx1"/>
                </a:solidFill>
                <a:latin typeface="Times New Roman" pitchFamily="18" charset="0"/>
                <a:cs typeface="Times New Roman" pitchFamily="18" charset="0"/>
              </a:rPr>
              <a:t> – МБ – 954,2 тыс. руб.</a:t>
            </a:r>
          </a:p>
          <a:p>
            <a:pPr>
              <a:defRPr/>
            </a:pPr>
            <a:endParaRPr lang="ru-RU" sz="1200" b="1" i="1" dirty="0">
              <a:solidFill>
                <a:schemeClr val="tx1"/>
              </a:solidFill>
              <a:latin typeface="Times New Roman" pitchFamily="18" charset="0"/>
              <a:cs typeface="Times New Roman" pitchFamily="18" charset="0"/>
            </a:endParaRPr>
          </a:p>
          <a:p>
            <a:pPr>
              <a:defRPr/>
            </a:pPr>
            <a:r>
              <a:rPr lang="ru-RU" sz="1200" b="1" i="1" dirty="0">
                <a:solidFill>
                  <a:schemeClr val="tx1"/>
                </a:solidFill>
                <a:latin typeface="Times New Roman" pitchFamily="18" charset="0"/>
                <a:cs typeface="Times New Roman" pitchFamily="18" charset="0"/>
              </a:rPr>
              <a:t>4.Осуществление государственного полномочия Свердловской области по предоставлению гражданам проживающим на территории Свердловской области меры социальной поддержки по частичному освобождению от платы за коммунальные услуги :</a:t>
            </a:r>
          </a:p>
          <a:p>
            <a:pPr>
              <a:defRPr/>
            </a:pPr>
            <a:r>
              <a:rPr lang="ru-RU" sz="1200" b="1" i="1" dirty="0">
                <a:solidFill>
                  <a:schemeClr val="tx1"/>
                </a:solidFill>
                <a:latin typeface="Times New Roman" pitchFamily="18" charset="0"/>
                <a:cs typeface="Times New Roman" pitchFamily="18" charset="0"/>
              </a:rPr>
              <a:t> ОБ– 13 026,0 тыс. руб.</a:t>
            </a:r>
          </a:p>
          <a:p>
            <a:pPr>
              <a:defRPr/>
            </a:pPr>
            <a:endParaRPr lang="ru-RU" sz="1200" b="1" i="1" dirty="0">
              <a:solidFill>
                <a:schemeClr val="tx1"/>
              </a:solidFill>
              <a:latin typeface="Times New Roman" pitchFamily="18" charset="0"/>
              <a:cs typeface="Times New Roman" pitchFamily="18" charset="0"/>
            </a:endParaRPr>
          </a:p>
          <a:p>
            <a:pPr marL="228600" indent="-228600">
              <a:buFontTx/>
              <a:buAutoNum type="arabicPeriod"/>
              <a:defRPr/>
            </a:pPr>
            <a:endParaRPr lang="ru-RU" sz="1200" b="1" i="1" dirty="0">
              <a:solidFill>
                <a:schemeClr val="tx1"/>
              </a:solidFill>
              <a:latin typeface="Times New Roman" pitchFamily="18" charset="0"/>
              <a:cs typeface="Times New Roman" pitchFamily="18" charset="0"/>
            </a:endParaRPr>
          </a:p>
          <a:p>
            <a:pPr>
              <a:defRPr/>
            </a:pPr>
            <a:endParaRPr lang="ru-RU" sz="1200" b="1" i="1" dirty="0">
              <a:solidFill>
                <a:schemeClr val="tx1"/>
              </a:solidFill>
              <a:latin typeface="Times New Roman" pitchFamily="18" charset="0"/>
              <a:cs typeface="Times New Roman" pitchFamily="18" charset="0"/>
            </a:endParaRPr>
          </a:p>
          <a:p>
            <a:pPr>
              <a:defRPr/>
            </a:pPr>
            <a:endParaRPr lang="ru-RU" sz="1200" b="1" i="1" dirty="0">
              <a:solidFill>
                <a:schemeClr val="tx1"/>
              </a:solidFill>
              <a:latin typeface="Times New Roman" pitchFamily="18" charset="0"/>
              <a:cs typeface="Times New Roman" pitchFamily="18" charset="0"/>
            </a:endParaRPr>
          </a:p>
          <a:p>
            <a:pPr>
              <a:defRPr/>
            </a:pPr>
            <a:endParaRPr lang="ru-RU" sz="1200" b="1" i="1" dirty="0">
              <a:solidFill>
                <a:schemeClr val="tx1"/>
              </a:solidFill>
              <a:latin typeface="Times New Roman" pitchFamily="18" charset="0"/>
              <a:cs typeface="Times New Roman" pitchFamily="18" charset="0"/>
            </a:endParaRPr>
          </a:p>
        </p:txBody>
      </p:sp>
      <p:sp>
        <p:nvSpPr>
          <p:cNvPr id="5" name="Скругленный прямоугольник 4"/>
          <p:cNvSpPr/>
          <p:nvPr/>
        </p:nvSpPr>
        <p:spPr bwMode="auto">
          <a:xfrm>
            <a:off x="3329862" y="2564903"/>
            <a:ext cx="2484276" cy="4152723"/>
          </a:xfrm>
          <a:prstGeom prst="roundRect">
            <a:avLst/>
          </a:prstGeom>
          <a:ln>
            <a:headEnd type="none" w="med" len="med"/>
            <a:tailEnd type="none" w="med" len="med"/>
          </a:ln>
          <a:extLst/>
        </p:spPr>
        <p:style>
          <a:lnRef idx="0">
            <a:schemeClr val="accent1"/>
          </a:lnRef>
          <a:fillRef idx="3">
            <a:schemeClr val="accent1"/>
          </a:fillRef>
          <a:effectRef idx="3">
            <a:schemeClr val="accent1"/>
          </a:effectRef>
          <a:fontRef idx="minor">
            <a:schemeClr val="lt1"/>
          </a:fontRef>
        </p:style>
        <p:txBody>
          <a:bodyPr/>
          <a:lstStyle/>
          <a:p>
            <a:pPr algn="ctr">
              <a:defRPr/>
            </a:pPr>
            <a:r>
              <a:rPr lang="ru-RU" sz="1200" b="1" i="1" dirty="0">
                <a:solidFill>
                  <a:schemeClr val="tx1"/>
                </a:solidFill>
                <a:latin typeface="Times New Roman" pitchFamily="18" charset="0"/>
                <a:cs typeface="Times New Roman" pitchFamily="18" charset="0"/>
              </a:rPr>
              <a:t>2016г.</a:t>
            </a:r>
          </a:p>
          <a:p>
            <a:pPr>
              <a:defRPr/>
            </a:pPr>
            <a:r>
              <a:rPr lang="ru-RU" sz="1200" b="1" i="1" dirty="0">
                <a:solidFill>
                  <a:schemeClr val="tx1"/>
                </a:solidFill>
                <a:latin typeface="Times New Roman" pitchFamily="18" charset="0"/>
                <a:cs typeface="Times New Roman" pitchFamily="18" charset="0"/>
              </a:rPr>
              <a:t>1.Приобретение блочной котельной на дровах с. Горки, с. </a:t>
            </a:r>
            <a:r>
              <a:rPr lang="ru-RU" sz="1200" b="1" i="1" dirty="0" err="1">
                <a:solidFill>
                  <a:schemeClr val="tx1"/>
                </a:solidFill>
                <a:latin typeface="Times New Roman" pitchFamily="18" charset="0"/>
                <a:cs typeface="Times New Roman" pitchFamily="18" charset="0"/>
              </a:rPr>
              <a:t>Пьянково</a:t>
            </a:r>
            <a:endParaRPr lang="ru-RU" sz="1200" b="1" i="1" dirty="0">
              <a:solidFill>
                <a:schemeClr val="tx1"/>
              </a:solidFill>
              <a:latin typeface="Times New Roman" pitchFamily="18" charset="0"/>
              <a:cs typeface="Times New Roman" pitchFamily="18" charset="0"/>
            </a:endParaRPr>
          </a:p>
          <a:p>
            <a:pPr>
              <a:defRPr/>
            </a:pPr>
            <a:endParaRPr lang="ru-RU" sz="1200" b="1" i="1" dirty="0">
              <a:solidFill>
                <a:srgbClr val="000000"/>
              </a:solidFill>
              <a:latin typeface="Times New Roman" pitchFamily="18" charset="0"/>
              <a:cs typeface="Times New Roman" pitchFamily="18" charset="0"/>
            </a:endParaRPr>
          </a:p>
          <a:p>
            <a:pPr>
              <a:defRPr/>
            </a:pPr>
            <a:endParaRPr lang="ru-RU" sz="1200" b="1" i="1" dirty="0">
              <a:solidFill>
                <a:srgbClr val="000000"/>
              </a:solidFill>
              <a:latin typeface="Times New Roman" pitchFamily="18" charset="0"/>
              <a:cs typeface="Times New Roman" pitchFamily="18" charset="0"/>
            </a:endParaRPr>
          </a:p>
          <a:p>
            <a:pPr>
              <a:defRPr/>
            </a:pPr>
            <a:r>
              <a:rPr lang="ru-RU" sz="1200" b="1" i="1" dirty="0">
                <a:solidFill>
                  <a:srgbClr val="000000"/>
                </a:solidFill>
                <a:latin typeface="Times New Roman" pitchFamily="18" charset="0"/>
                <a:cs typeface="Times New Roman" pitchFamily="18" charset="0"/>
              </a:rPr>
              <a:t>2.Строительство блочной газовой котельной с. </a:t>
            </a:r>
            <a:r>
              <a:rPr lang="ru-RU" sz="1200" b="1" i="1" dirty="0" err="1">
                <a:solidFill>
                  <a:srgbClr val="000000"/>
                </a:solidFill>
                <a:latin typeface="Times New Roman" pitchFamily="18" charset="0"/>
                <a:cs typeface="Times New Roman" pitchFamily="18" charset="0"/>
              </a:rPr>
              <a:t>Килачевское</a:t>
            </a:r>
            <a:endParaRPr lang="ru-RU" sz="1200" b="1" i="1" dirty="0">
              <a:solidFill>
                <a:srgbClr val="000000"/>
              </a:solidFill>
              <a:latin typeface="Times New Roman" pitchFamily="18" charset="0"/>
              <a:cs typeface="Times New Roman" pitchFamily="18" charset="0"/>
            </a:endParaRPr>
          </a:p>
          <a:p>
            <a:pPr>
              <a:defRPr/>
            </a:pPr>
            <a:endParaRPr lang="ru-RU" sz="1200" b="1" i="1" dirty="0">
              <a:solidFill>
                <a:srgbClr val="000000"/>
              </a:solidFill>
              <a:latin typeface="Times New Roman" pitchFamily="18" charset="0"/>
              <a:cs typeface="Times New Roman" pitchFamily="18" charset="0"/>
            </a:endParaRPr>
          </a:p>
          <a:p>
            <a:pPr>
              <a:defRPr/>
            </a:pPr>
            <a:endParaRPr lang="ru-RU" sz="1200" b="1" i="1" dirty="0">
              <a:solidFill>
                <a:srgbClr val="000000"/>
              </a:solidFill>
              <a:latin typeface="Times New Roman" pitchFamily="18" charset="0"/>
              <a:cs typeface="Times New Roman" pitchFamily="18" charset="0"/>
            </a:endParaRPr>
          </a:p>
          <a:p>
            <a:pPr marL="228600" indent="-228600">
              <a:buFontTx/>
              <a:buAutoNum type="arabicPeriod"/>
              <a:defRPr/>
            </a:pPr>
            <a:endParaRPr lang="ru-RU" sz="1200" b="1" i="1" dirty="0">
              <a:solidFill>
                <a:schemeClr val="tx1"/>
              </a:solidFill>
              <a:latin typeface="Times New Roman" pitchFamily="18" charset="0"/>
              <a:cs typeface="Times New Roman" pitchFamily="18" charset="0"/>
            </a:endParaRPr>
          </a:p>
          <a:p>
            <a:pPr>
              <a:defRPr/>
            </a:pPr>
            <a:r>
              <a:rPr lang="ru-RU" sz="1200" b="1" i="1" dirty="0">
                <a:solidFill>
                  <a:srgbClr val="000000"/>
                </a:solidFill>
                <a:latin typeface="Times New Roman" pitchFamily="18" charset="0"/>
                <a:cs typeface="Times New Roman" pitchFamily="18" charset="0"/>
              </a:rPr>
              <a:t>3.Экспертиза сметной документации на проведение работ по капитальному ремонту объектов </a:t>
            </a:r>
            <a:r>
              <a:rPr lang="ru-RU" sz="1200" b="1" i="1" dirty="0" err="1">
                <a:solidFill>
                  <a:srgbClr val="000000"/>
                </a:solidFill>
                <a:latin typeface="Times New Roman" pitchFamily="18" charset="0"/>
                <a:cs typeface="Times New Roman" pitchFamily="18" charset="0"/>
              </a:rPr>
              <a:t>ком.комплекса</a:t>
            </a:r>
            <a:r>
              <a:rPr lang="ru-RU" sz="1200" b="1" i="1" dirty="0">
                <a:solidFill>
                  <a:srgbClr val="000000"/>
                </a:solidFill>
                <a:latin typeface="Times New Roman" pitchFamily="18" charset="0"/>
                <a:cs typeface="Times New Roman" pitchFamily="18" charset="0"/>
              </a:rPr>
              <a:t> – МБ – 100 тыс. руб.</a:t>
            </a:r>
          </a:p>
          <a:p>
            <a:pPr>
              <a:defRPr/>
            </a:pPr>
            <a:r>
              <a:rPr lang="ru-RU" sz="1200" b="1" i="1" dirty="0">
                <a:solidFill>
                  <a:schemeClr val="tx1"/>
                </a:solidFill>
                <a:latin typeface="Times New Roman" pitchFamily="18" charset="0"/>
                <a:cs typeface="Times New Roman" pitchFamily="18" charset="0"/>
              </a:rPr>
              <a:t>  </a:t>
            </a:r>
          </a:p>
          <a:p>
            <a:pPr marL="228600" indent="-228600">
              <a:buFontTx/>
              <a:buAutoNum type="arabicPeriod"/>
              <a:defRPr/>
            </a:pPr>
            <a:endParaRPr lang="ru-RU" sz="1200" b="1" i="1" dirty="0">
              <a:solidFill>
                <a:schemeClr val="tx1"/>
              </a:solidFill>
              <a:latin typeface="Times New Roman" pitchFamily="18" charset="0"/>
              <a:cs typeface="Times New Roman" pitchFamily="18" charset="0"/>
            </a:endParaRPr>
          </a:p>
        </p:txBody>
      </p:sp>
      <p:sp>
        <p:nvSpPr>
          <p:cNvPr id="21" name="Скругленный прямоугольник 20"/>
          <p:cNvSpPr/>
          <p:nvPr/>
        </p:nvSpPr>
        <p:spPr bwMode="auto">
          <a:xfrm>
            <a:off x="5940152" y="1907748"/>
            <a:ext cx="2987948" cy="4638851"/>
          </a:xfrm>
          <a:prstGeom prst="roundRect">
            <a:avLst/>
          </a:prstGeom>
          <a:ln>
            <a:headEnd type="none" w="med" len="med"/>
            <a:tailEnd type="none" w="med" len="med"/>
          </a:ln>
          <a:extLst/>
        </p:spPr>
        <p:style>
          <a:lnRef idx="0">
            <a:schemeClr val="accent1"/>
          </a:lnRef>
          <a:fillRef idx="3">
            <a:schemeClr val="accent1"/>
          </a:fillRef>
          <a:effectRef idx="3">
            <a:schemeClr val="accent1"/>
          </a:effectRef>
          <a:fontRef idx="minor">
            <a:schemeClr val="lt1"/>
          </a:fontRef>
        </p:style>
        <p:txBody>
          <a:bodyPr/>
          <a:lstStyle/>
          <a:p>
            <a:pPr algn="ctr">
              <a:defRPr/>
            </a:pPr>
            <a:r>
              <a:rPr lang="ru-RU" sz="1200" b="1" i="1" dirty="0">
                <a:solidFill>
                  <a:schemeClr val="tx1"/>
                </a:solidFill>
                <a:latin typeface="Times New Roman" pitchFamily="18" charset="0"/>
                <a:cs typeface="Times New Roman" pitchFamily="18" charset="0"/>
              </a:rPr>
              <a:t>2017г.</a:t>
            </a:r>
          </a:p>
          <a:p>
            <a:pPr marL="228600" indent="-228600">
              <a:buFontTx/>
              <a:buAutoNum type="arabicPeriod"/>
              <a:defRPr/>
            </a:pPr>
            <a:r>
              <a:rPr lang="ru-RU" sz="1200" b="1" i="1" dirty="0">
                <a:solidFill>
                  <a:schemeClr val="tx1"/>
                </a:solidFill>
                <a:latin typeface="Times New Roman" pitchFamily="18" charset="0"/>
                <a:cs typeface="Times New Roman" pitchFamily="18" charset="0"/>
              </a:rPr>
              <a:t>Приобретение  блочной котельной на дровах в с. </a:t>
            </a:r>
            <a:r>
              <a:rPr lang="ru-RU" sz="1200" b="1" i="1" dirty="0" err="1">
                <a:solidFill>
                  <a:schemeClr val="tx1"/>
                </a:solidFill>
                <a:latin typeface="Times New Roman" pitchFamily="18" charset="0"/>
                <a:cs typeface="Times New Roman" pitchFamily="18" charset="0"/>
              </a:rPr>
              <a:t>Осинцевское</a:t>
            </a:r>
            <a:endParaRPr lang="ru-RU" sz="1200" b="1" i="1" dirty="0">
              <a:solidFill>
                <a:schemeClr val="tx1"/>
              </a:solidFill>
              <a:latin typeface="Times New Roman" pitchFamily="18" charset="0"/>
              <a:cs typeface="Times New Roman" pitchFamily="18" charset="0"/>
            </a:endParaRPr>
          </a:p>
          <a:p>
            <a:pPr>
              <a:defRPr/>
            </a:pPr>
            <a:endParaRPr lang="ru-RU" sz="1200" b="1" i="1" dirty="0">
              <a:solidFill>
                <a:schemeClr val="tx1"/>
              </a:solidFill>
              <a:latin typeface="Times New Roman" pitchFamily="18" charset="0"/>
              <a:cs typeface="Times New Roman" pitchFamily="18" charset="0"/>
            </a:endParaRPr>
          </a:p>
          <a:p>
            <a:pPr marL="228600" indent="-228600">
              <a:buFontTx/>
              <a:buAutoNum type="arabicPeriod"/>
              <a:defRPr/>
            </a:pPr>
            <a:endParaRPr lang="ru-RU" sz="1200" b="1" i="1" dirty="0">
              <a:solidFill>
                <a:schemeClr val="tx1"/>
              </a:solidFill>
              <a:latin typeface="Times New Roman" pitchFamily="18" charset="0"/>
              <a:cs typeface="Times New Roman" pitchFamily="18" charset="0"/>
            </a:endParaRPr>
          </a:p>
          <a:p>
            <a:pPr marL="228600" indent="-228600">
              <a:buFontTx/>
              <a:buAutoNum type="arabicPeriod"/>
              <a:defRPr/>
            </a:pPr>
            <a:endParaRPr lang="ru-RU" sz="1200" b="1" i="1" dirty="0">
              <a:solidFill>
                <a:schemeClr val="tx1"/>
              </a:solidFill>
              <a:latin typeface="Times New Roman" pitchFamily="18" charset="0"/>
              <a:cs typeface="Times New Roman" pitchFamily="18" charset="0"/>
            </a:endParaRPr>
          </a:p>
          <a:p>
            <a:pPr marL="228600" indent="-228600">
              <a:buFontTx/>
              <a:buAutoNum type="arabicPeriod"/>
              <a:defRPr/>
            </a:pPr>
            <a:endParaRPr lang="ru-RU" sz="1200" b="1" i="1" dirty="0">
              <a:solidFill>
                <a:schemeClr val="tx1"/>
              </a:solidFill>
              <a:latin typeface="Times New Roman" pitchFamily="18" charset="0"/>
              <a:cs typeface="Times New Roman" pitchFamily="18" charset="0"/>
            </a:endParaRPr>
          </a:p>
          <a:p>
            <a:pPr marL="228600" indent="-228600">
              <a:buFontTx/>
              <a:buAutoNum type="arabicPeriod"/>
              <a:defRPr/>
            </a:pPr>
            <a:endParaRPr lang="ru-RU" sz="1200" b="1" i="1" dirty="0">
              <a:solidFill>
                <a:schemeClr val="tx1"/>
              </a:solidFill>
              <a:latin typeface="Times New Roman" pitchFamily="18" charset="0"/>
              <a:cs typeface="Times New Roman" pitchFamily="18" charset="0"/>
            </a:endParaRPr>
          </a:p>
          <a:p>
            <a:pPr>
              <a:defRPr/>
            </a:pPr>
            <a:r>
              <a:rPr lang="ru-RU" sz="1200" b="1" i="1" dirty="0">
                <a:solidFill>
                  <a:srgbClr val="000000"/>
                </a:solidFill>
                <a:latin typeface="Times New Roman" pitchFamily="18" charset="0"/>
                <a:cs typeface="Times New Roman" pitchFamily="18" charset="0"/>
              </a:rPr>
              <a:t>2.Экспертиза сметной документации на проведение работ по капитальному ремонту объектов </a:t>
            </a:r>
            <a:r>
              <a:rPr lang="ru-RU" sz="1200" b="1" i="1" dirty="0" err="1">
                <a:solidFill>
                  <a:srgbClr val="000000"/>
                </a:solidFill>
                <a:latin typeface="Times New Roman" pitchFamily="18" charset="0"/>
                <a:cs typeface="Times New Roman" pitchFamily="18" charset="0"/>
              </a:rPr>
              <a:t>ком.комплекса</a:t>
            </a:r>
            <a:r>
              <a:rPr lang="ru-RU" sz="1200" b="1" i="1" dirty="0">
                <a:solidFill>
                  <a:srgbClr val="000000"/>
                </a:solidFill>
                <a:latin typeface="Times New Roman" pitchFamily="18" charset="0"/>
                <a:cs typeface="Times New Roman" pitchFamily="18" charset="0"/>
              </a:rPr>
              <a:t> – МБ – 100 тыс. руб.</a:t>
            </a:r>
          </a:p>
        </p:txBody>
      </p:sp>
      <p:graphicFrame>
        <p:nvGraphicFramePr>
          <p:cNvPr id="18" name="Таблица 17"/>
          <p:cNvGraphicFramePr>
            <a:graphicFrameLocks noGrp="1"/>
          </p:cNvGraphicFramePr>
          <p:nvPr/>
        </p:nvGraphicFramePr>
        <p:xfrm>
          <a:off x="6280150" y="2924175"/>
          <a:ext cx="2268538" cy="385763"/>
        </p:xfrm>
        <a:graphic>
          <a:graphicData uri="http://schemas.openxmlformats.org/drawingml/2006/table">
            <a:tbl>
              <a:tblPr/>
              <a:tblGrid>
                <a:gridCol w="419100"/>
                <a:gridCol w="417513"/>
                <a:gridCol w="419100"/>
                <a:gridCol w="544512"/>
                <a:gridCol w="468313"/>
              </a:tblGrid>
              <a:tr h="207963">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ru-RU" sz="1100" b="1" i="0" u="none" strike="noStrike" cap="none" normalizeH="0" baseline="0" dirty="0" smtClean="0">
                          <a:ln>
                            <a:noFill/>
                          </a:ln>
                          <a:solidFill>
                            <a:srgbClr val="000000"/>
                          </a:solidFill>
                          <a:effectLst/>
                          <a:latin typeface="Times New Roman" pitchFamily="18" charset="0"/>
                        </a:rPr>
                        <a:t>Всего </a:t>
                      </a:r>
                    </a:p>
                  </a:txBody>
                  <a:tcPr marL="9526" marR="9526" marT="9524"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ru-RU" sz="1100" b="1" i="0" u="none" strike="noStrike" cap="none" normalizeH="0" baseline="0" smtClean="0">
                          <a:ln>
                            <a:noFill/>
                          </a:ln>
                          <a:solidFill>
                            <a:srgbClr val="000000"/>
                          </a:solidFill>
                          <a:effectLst/>
                          <a:latin typeface="Times New Roman" pitchFamily="18" charset="0"/>
                        </a:rPr>
                        <a:t>ФБ</a:t>
                      </a:r>
                    </a:p>
                  </a:txBody>
                  <a:tcPr marL="9526" marR="9526" marT="9524"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ru-RU" sz="1100" b="1" i="0" u="none" strike="noStrike" cap="none" normalizeH="0" baseline="0" smtClean="0">
                          <a:ln>
                            <a:noFill/>
                          </a:ln>
                          <a:solidFill>
                            <a:srgbClr val="000000"/>
                          </a:solidFill>
                          <a:effectLst/>
                          <a:latin typeface="Times New Roman" pitchFamily="18" charset="0"/>
                        </a:rPr>
                        <a:t>ОБ</a:t>
                      </a:r>
                    </a:p>
                  </a:txBody>
                  <a:tcPr marL="9526" marR="9526" marT="9524"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ru-RU" sz="1100" b="1" i="0" u="none" strike="noStrike" cap="none" normalizeH="0" baseline="0" smtClean="0">
                          <a:ln>
                            <a:noFill/>
                          </a:ln>
                          <a:solidFill>
                            <a:srgbClr val="000000"/>
                          </a:solidFill>
                          <a:effectLst/>
                          <a:latin typeface="Times New Roman" pitchFamily="18" charset="0"/>
                        </a:rPr>
                        <a:t>МБ</a:t>
                      </a:r>
                    </a:p>
                  </a:txBody>
                  <a:tcPr marL="9526" marR="9526" marT="9524"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ru-RU" sz="1100" b="1" i="0" u="none" strike="noStrike" cap="none" normalizeH="0" baseline="0" smtClean="0">
                          <a:ln>
                            <a:noFill/>
                          </a:ln>
                          <a:solidFill>
                            <a:srgbClr val="000000"/>
                          </a:solidFill>
                          <a:effectLst/>
                          <a:latin typeface="Times New Roman" pitchFamily="18" charset="0"/>
                        </a:rPr>
                        <a:t>ВФ</a:t>
                      </a:r>
                    </a:p>
                  </a:txBody>
                  <a:tcPr marL="9526" marR="9526" marT="9524"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177800">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ru-RU" sz="1100" b="1" i="0" u="none" strike="noStrike" cap="none" normalizeH="0" baseline="0" dirty="0" smtClean="0">
                          <a:ln>
                            <a:noFill/>
                          </a:ln>
                          <a:solidFill>
                            <a:srgbClr val="000000"/>
                          </a:solidFill>
                          <a:effectLst/>
                          <a:latin typeface="Times New Roman" pitchFamily="18" charset="0"/>
                        </a:rPr>
                        <a:t>4000,0</a:t>
                      </a:r>
                    </a:p>
                  </a:txBody>
                  <a:tcPr marL="9526" marR="9526" marT="9524"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ru-RU" sz="1100" b="1" i="0" u="none" strike="noStrike" cap="none" normalizeH="0" baseline="0" dirty="0" smtClean="0">
                          <a:ln>
                            <a:noFill/>
                          </a:ln>
                          <a:solidFill>
                            <a:srgbClr val="000000"/>
                          </a:solidFill>
                          <a:effectLst/>
                          <a:latin typeface="Times New Roman" pitchFamily="18" charset="0"/>
                        </a:rPr>
                        <a:t>0,0</a:t>
                      </a:r>
                    </a:p>
                  </a:txBody>
                  <a:tcPr marL="9526" marR="9526" marT="9524"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ru-RU" sz="1100" b="1" i="0" u="none" strike="noStrike" cap="none" normalizeH="0" baseline="0" dirty="0" smtClean="0">
                          <a:ln>
                            <a:noFill/>
                          </a:ln>
                          <a:solidFill>
                            <a:srgbClr val="000000"/>
                          </a:solidFill>
                          <a:effectLst/>
                          <a:latin typeface="Times New Roman" pitchFamily="18" charset="0"/>
                        </a:rPr>
                        <a:t>0,0</a:t>
                      </a:r>
                    </a:p>
                  </a:txBody>
                  <a:tcPr marL="9526" marR="9526" marT="9524"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ru-RU" sz="1100" b="1" i="0" u="none" strike="noStrike" cap="none" normalizeH="0" baseline="0" dirty="0" smtClean="0">
                          <a:ln>
                            <a:noFill/>
                          </a:ln>
                          <a:solidFill>
                            <a:srgbClr val="000000"/>
                          </a:solidFill>
                          <a:effectLst/>
                          <a:latin typeface="Times New Roman" pitchFamily="18" charset="0"/>
                        </a:rPr>
                        <a:t>4000,0</a:t>
                      </a:r>
                    </a:p>
                  </a:txBody>
                  <a:tcPr marL="9526" marR="9526" marT="9524"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ru-RU" sz="1100" b="1" i="0" u="none" strike="noStrike" cap="none" normalizeH="0" baseline="0" dirty="0" smtClean="0">
                          <a:ln>
                            <a:noFill/>
                          </a:ln>
                          <a:solidFill>
                            <a:srgbClr val="000000"/>
                          </a:solidFill>
                          <a:effectLst/>
                          <a:latin typeface="Times New Roman" pitchFamily="18" charset="0"/>
                        </a:rPr>
                        <a:t>0,0</a:t>
                      </a:r>
                    </a:p>
                  </a:txBody>
                  <a:tcPr marL="9526" marR="9526" marT="9524"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bl>
          </a:graphicData>
        </a:graphic>
      </p:graphicFrame>
      <p:graphicFrame>
        <p:nvGraphicFramePr>
          <p:cNvPr id="2" name="Таблица 1"/>
          <p:cNvGraphicFramePr>
            <a:graphicFrameLocks noGrp="1"/>
          </p:cNvGraphicFramePr>
          <p:nvPr/>
        </p:nvGraphicFramePr>
        <p:xfrm>
          <a:off x="3384550" y="4462463"/>
          <a:ext cx="2322513" cy="358775"/>
        </p:xfrm>
        <a:graphic>
          <a:graphicData uri="http://schemas.openxmlformats.org/drawingml/2006/table">
            <a:tbl>
              <a:tblPr/>
              <a:tblGrid>
                <a:gridCol w="504229"/>
                <a:gridCol w="360163"/>
                <a:gridCol w="504228"/>
                <a:gridCol w="475119"/>
                <a:gridCol w="479456"/>
              </a:tblGrid>
              <a:tr h="180822">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ru-RU" sz="1100" b="1" i="0" u="none" strike="noStrike" cap="none" normalizeH="0" baseline="0" dirty="0" smtClean="0">
                          <a:ln>
                            <a:noFill/>
                          </a:ln>
                          <a:solidFill>
                            <a:srgbClr val="000000"/>
                          </a:solidFill>
                          <a:effectLst/>
                          <a:latin typeface="Times New Roman" pitchFamily="18" charset="0"/>
                        </a:rPr>
                        <a:t>Всего </a:t>
                      </a:r>
                    </a:p>
                  </a:txBody>
                  <a:tcPr marL="9529" marR="9529" marT="9491"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ru-RU" sz="1100" b="1" i="0" u="none" strike="noStrike" cap="none" normalizeH="0" baseline="0" dirty="0" smtClean="0">
                          <a:ln>
                            <a:noFill/>
                          </a:ln>
                          <a:solidFill>
                            <a:srgbClr val="000000"/>
                          </a:solidFill>
                          <a:effectLst/>
                          <a:latin typeface="Times New Roman" pitchFamily="18" charset="0"/>
                        </a:rPr>
                        <a:t>ФБ</a:t>
                      </a:r>
                    </a:p>
                  </a:txBody>
                  <a:tcPr marL="9529" marR="9529" marT="9491"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ru-RU" sz="1100" b="1" i="0" u="none" strike="noStrike" cap="none" normalizeH="0" baseline="0" dirty="0" smtClean="0">
                          <a:ln>
                            <a:noFill/>
                          </a:ln>
                          <a:solidFill>
                            <a:srgbClr val="000000"/>
                          </a:solidFill>
                          <a:effectLst/>
                          <a:latin typeface="Times New Roman" pitchFamily="18" charset="0"/>
                        </a:rPr>
                        <a:t>ОБ</a:t>
                      </a:r>
                    </a:p>
                  </a:txBody>
                  <a:tcPr marL="9529" marR="9529" marT="9491"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ru-RU" sz="1100" b="1" i="0" u="none" strike="noStrike" cap="none" normalizeH="0" baseline="0" smtClean="0">
                          <a:ln>
                            <a:noFill/>
                          </a:ln>
                          <a:solidFill>
                            <a:srgbClr val="000000"/>
                          </a:solidFill>
                          <a:effectLst/>
                          <a:latin typeface="Times New Roman" pitchFamily="18" charset="0"/>
                        </a:rPr>
                        <a:t>МБ</a:t>
                      </a:r>
                    </a:p>
                  </a:txBody>
                  <a:tcPr marL="9529" marR="9529" marT="9491"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ru-RU" sz="1100" b="1" i="0" u="none" strike="noStrike" cap="none" normalizeH="0" baseline="0" smtClean="0">
                          <a:ln>
                            <a:noFill/>
                          </a:ln>
                          <a:solidFill>
                            <a:srgbClr val="000000"/>
                          </a:solidFill>
                          <a:effectLst/>
                          <a:latin typeface="Times New Roman" pitchFamily="18" charset="0"/>
                        </a:rPr>
                        <a:t>ВФ</a:t>
                      </a:r>
                    </a:p>
                  </a:txBody>
                  <a:tcPr marL="9529" marR="9529" marT="9491"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177953">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ru-RU" sz="1000" b="1" i="0" u="none" strike="noStrike" cap="none" normalizeH="0" baseline="0" dirty="0" smtClean="0">
                          <a:ln>
                            <a:noFill/>
                          </a:ln>
                          <a:solidFill>
                            <a:srgbClr val="000000"/>
                          </a:solidFill>
                          <a:effectLst/>
                          <a:latin typeface="Times New Roman" pitchFamily="18" charset="0"/>
                        </a:rPr>
                        <a:t>12017,6</a:t>
                      </a:r>
                    </a:p>
                  </a:txBody>
                  <a:tcPr marL="9529" marR="9529" marT="9491"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ru-RU" sz="1000" b="1" i="0" u="none" strike="noStrike" cap="none" normalizeH="0" baseline="0" dirty="0" smtClean="0">
                          <a:ln>
                            <a:noFill/>
                          </a:ln>
                          <a:solidFill>
                            <a:srgbClr val="000000"/>
                          </a:solidFill>
                          <a:effectLst/>
                          <a:latin typeface="Times New Roman" pitchFamily="18" charset="0"/>
                        </a:rPr>
                        <a:t>0,0</a:t>
                      </a:r>
                    </a:p>
                  </a:txBody>
                  <a:tcPr marL="9529" marR="9529" marT="9491"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ru-RU" sz="1000" b="1" i="0" u="none" strike="noStrike" cap="none" normalizeH="0" baseline="0" dirty="0" smtClean="0">
                          <a:ln>
                            <a:noFill/>
                          </a:ln>
                          <a:solidFill>
                            <a:srgbClr val="000000"/>
                          </a:solidFill>
                          <a:effectLst/>
                          <a:latin typeface="Times New Roman" pitchFamily="18" charset="0"/>
                        </a:rPr>
                        <a:t>11511,7</a:t>
                      </a:r>
                    </a:p>
                  </a:txBody>
                  <a:tcPr marL="9529" marR="9529" marT="9491"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ru-RU" sz="1000" b="1" i="0" u="none" strike="noStrike" cap="none" normalizeH="0" baseline="0" dirty="0" smtClean="0">
                          <a:ln>
                            <a:noFill/>
                          </a:ln>
                          <a:solidFill>
                            <a:srgbClr val="000000"/>
                          </a:solidFill>
                          <a:effectLst/>
                          <a:latin typeface="Times New Roman" pitchFamily="18" charset="0"/>
                        </a:rPr>
                        <a:t>505,90</a:t>
                      </a:r>
                    </a:p>
                  </a:txBody>
                  <a:tcPr marL="9529" marR="9529" marT="9491"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ru-RU" sz="1000" b="1" i="0" u="none" strike="noStrike" cap="none" normalizeH="0" baseline="0" dirty="0" smtClean="0">
                          <a:ln>
                            <a:noFill/>
                          </a:ln>
                          <a:solidFill>
                            <a:srgbClr val="000000"/>
                          </a:solidFill>
                          <a:effectLst/>
                          <a:latin typeface="Times New Roman" pitchFamily="18" charset="0"/>
                        </a:rPr>
                        <a:t>0,0</a:t>
                      </a:r>
                    </a:p>
                  </a:txBody>
                  <a:tcPr marL="9529" marR="9529" marT="9491"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bl>
          </a:graphicData>
        </a:graphic>
      </p:graphicFrame>
      <p:graphicFrame>
        <p:nvGraphicFramePr>
          <p:cNvPr id="4" name="Таблица 3"/>
          <p:cNvGraphicFramePr>
            <a:graphicFrameLocks noGrp="1"/>
          </p:cNvGraphicFramePr>
          <p:nvPr/>
        </p:nvGraphicFramePr>
        <p:xfrm>
          <a:off x="371475" y="2582863"/>
          <a:ext cx="2735263" cy="412750"/>
        </p:xfrm>
        <a:graphic>
          <a:graphicData uri="http://schemas.openxmlformats.org/drawingml/2006/table">
            <a:tbl>
              <a:tblPr/>
              <a:tblGrid>
                <a:gridCol w="647824"/>
                <a:gridCol w="360913"/>
                <a:gridCol w="505325"/>
                <a:gridCol w="656539"/>
                <a:gridCol w="564662"/>
              </a:tblGrid>
              <a:tr h="216114">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ru-RU" sz="1100" b="1" i="0" u="none" strike="noStrike" cap="none" normalizeH="0" baseline="0" dirty="0" smtClean="0">
                          <a:ln>
                            <a:noFill/>
                          </a:ln>
                          <a:solidFill>
                            <a:srgbClr val="000000"/>
                          </a:solidFill>
                          <a:effectLst/>
                          <a:latin typeface="Times New Roman" pitchFamily="18" charset="0"/>
                        </a:rPr>
                        <a:t>Всего </a:t>
                      </a:r>
                    </a:p>
                  </a:txBody>
                  <a:tcPr marL="9522" marR="9522" marT="9528"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ru-RU" sz="1100" b="1" i="0" u="none" strike="noStrike" cap="none" normalizeH="0" baseline="0" smtClean="0">
                          <a:ln>
                            <a:noFill/>
                          </a:ln>
                          <a:solidFill>
                            <a:srgbClr val="000000"/>
                          </a:solidFill>
                          <a:effectLst/>
                          <a:latin typeface="Times New Roman" pitchFamily="18" charset="0"/>
                        </a:rPr>
                        <a:t>ФБ</a:t>
                      </a:r>
                    </a:p>
                  </a:txBody>
                  <a:tcPr marL="9522" marR="9522" marT="9528"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ru-RU" sz="1100" b="1" i="0" u="none" strike="noStrike" cap="none" normalizeH="0" baseline="0" smtClean="0">
                          <a:ln>
                            <a:noFill/>
                          </a:ln>
                          <a:solidFill>
                            <a:srgbClr val="000000"/>
                          </a:solidFill>
                          <a:effectLst/>
                          <a:latin typeface="Times New Roman" pitchFamily="18" charset="0"/>
                        </a:rPr>
                        <a:t>ОБ</a:t>
                      </a:r>
                    </a:p>
                  </a:txBody>
                  <a:tcPr marL="9522" marR="9522" marT="9528"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ru-RU" sz="1100" b="1" i="0" u="none" strike="noStrike" cap="none" normalizeH="0" baseline="0" dirty="0" smtClean="0">
                          <a:ln>
                            <a:noFill/>
                          </a:ln>
                          <a:solidFill>
                            <a:srgbClr val="000000"/>
                          </a:solidFill>
                          <a:effectLst/>
                          <a:latin typeface="Times New Roman" pitchFamily="18" charset="0"/>
                        </a:rPr>
                        <a:t>МБ</a:t>
                      </a:r>
                    </a:p>
                  </a:txBody>
                  <a:tcPr marL="9522" marR="9522" marT="9528"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ru-RU" sz="1100" b="1" i="0" u="none" strike="noStrike" cap="none" normalizeH="0" baseline="0" dirty="0" smtClean="0">
                          <a:ln>
                            <a:noFill/>
                          </a:ln>
                          <a:solidFill>
                            <a:srgbClr val="000000"/>
                          </a:solidFill>
                          <a:effectLst/>
                          <a:latin typeface="Times New Roman" pitchFamily="18" charset="0"/>
                        </a:rPr>
                        <a:t>ВФ</a:t>
                      </a:r>
                    </a:p>
                  </a:txBody>
                  <a:tcPr marL="9522" marR="9522" marT="9528"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196636">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ru-RU" sz="1100" b="1" i="0" u="none" strike="noStrike" cap="none" normalizeH="0" baseline="0" dirty="0" smtClean="0">
                          <a:ln>
                            <a:noFill/>
                          </a:ln>
                          <a:solidFill>
                            <a:srgbClr val="000000"/>
                          </a:solidFill>
                          <a:effectLst/>
                          <a:latin typeface="Times New Roman" pitchFamily="18" charset="0"/>
                        </a:rPr>
                        <a:t>2446,6</a:t>
                      </a:r>
                    </a:p>
                  </a:txBody>
                  <a:tcPr marL="9522" marR="9522" marT="9528"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ru-RU" sz="1100" b="1" i="0" u="none" strike="noStrike" cap="none" normalizeH="0" baseline="0" dirty="0" smtClean="0">
                          <a:ln>
                            <a:noFill/>
                          </a:ln>
                          <a:solidFill>
                            <a:srgbClr val="000000"/>
                          </a:solidFill>
                          <a:effectLst/>
                          <a:latin typeface="Times New Roman" pitchFamily="18" charset="0"/>
                        </a:rPr>
                        <a:t>0,0</a:t>
                      </a:r>
                    </a:p>
                  </a:txBody>
                  <a:tcPr marL="9522" marR="9522" marT="9528"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ru-RU" sz="1100" b="1" i="0" u="none" strike="noStrike" cap="none" normalizeH="0" baseline="0" dirty="0" smtClean="0">
                          <a:ln>
                            <a:noFill/>
                          </a:ln>
                          <a:solidFill>
                            <a:srgbClr val="000000"/>
                          </a:solidFill>
                          <a:effectLst/>
                          <a:latin typeface="Times New Roman" pitchFamily="18" charset="0"/>
                        </a:rPr>
                        <a:t>0,0</a:t>
                      </a:r>
                    </a:p>
                  </a:txBody>
                  <a:tcPr marL="9522" marR="9522" marT="9528"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ru-RU" sz="1100" b="1" i="0" u="none" strike="noStrike" cap="none" normalizeH="0" baseline="0" dirty="0" smtClean="0">
                          <a:ln>
                            <a:noFill/>
                          </a:ln>
                          <a:solidFill>
                            <a:srgbClr val="000000"/>
                          </a:solidFill>
                          <a:effectLst/>
                          <a:latin typeface="Times New Roman" pitchFamily="18" charset="0"/>
                        </a:rPr>
                        <a:t>2446,6</a:t>
                      </a:r>
                    </a:p>
                  </a:txBody>
                  <a:tcPr marL="9522" marR="9522" marT="9528"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ru-RU" sz="1100" b="1" i="0" u="none" strike="noStrike" cap="none" normalizeH="0" baseline="0" dirty="0" smtClean="0">
                          <a:ln>
                            <a:noFill/>
                          </a:ln>
                          <a:solidFill>
                            <a:srgbClr val="000000"/>
                          </a:solidFill>
                          <a:effectLst/>
                          <a:latin typeface="Times New Roman" pitchFamily="18" charset="0"/>
                        </a:rPr>
                        <a:t>0,0</a:t>
                      </a:r>
                    </a:p>
                  </a:txBody>
                  <a:tcPr marL="9522" marR="9522" marT="9528"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bl>
          </a:graphicData>
        </a:graphic>
      </p:graphicFrame>
      <p:graphicFrame>
        <p:nvGraphicFramePr>
          <p:cNvPr id="11" name="Таблица 10"/>
          <p:cNvGraphicFramePr>
            <a:graphicFrameLocks noGrp="1"/>
          </p:cNvGraphicFramePr>
          <p:nvPr/>
        </p:nvGraphicFramePr>
        <p:xfrm>
          <a:off x="3409950" y="3465513"/>
          <a:ext cx="2322513" cy="358775"/>
        </p:xfrm>
        <a:graphic>
          <a:graphicData uri="http://schemas.openxmlformats.org/drawingml/2006/table">
            <a:tbl>
              <a:tblPr/>
              <a:tblGrid>
                <a:gridCol w="504229"/>
                <a:gridCol w="360163"/>
                <a:gridCol w="504228"/>
                <a:gridCol w="475119"/>
                <a:gridCol w="479456"/>
              </a:tblGrid>
              <a:tr h="180822">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ru-RU" sz="1100" b="1" i="0" u="none" strike="noStrike" cap="none" normalizeH="0" baseline="0" dirty="0" smtClean="0">
                          <a:ln>
                            <a:noFill/>
                          </a:ln>
                          <a:solidFill>
                            <a:srgbClr val="000000"/>
                          </a:solidFill>
                          <a:effectLst/>
                          <a:latin typeface="Times New Roman" pitchFamily="18" charset="0"/>
                        </a:rPr>
                        <a:t>Всего </a:t>
                      </a:r>
                    </a:p>
                  </a:txBody>
                  <a:tcPr marL="9529" marR="9529" marT="9491"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ru-RU" sz="1100" b="1" i="0" u="none" strike="noStrike" cap="none" normalizeH="0" baseline="0" dirty="0" smtClean="0">
                          <a:ln>
                            <a:noFill/>
                          </a:ln>
                          <a:solidFill>
                            <a:srgbClr val="000000"/>
                          </a:solidFill>
                          <a:effectLst/>
                          <a:latin typeface="Times New Roman" pitchFamily="18" charset="0"/>
                        </a:rPr>
                        <a:t>ФБ</a:t>
                      </a:r>
                    </a:p>
                  </a:txBody>
                  <a:tcPr marL="9529" marR="9529" marT="9491"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ru-RU" sz="1100" b="1" i="0" u="none" strike="noStrike" cap="none" normalizeH="0" baseline="0" dirty="0" smtClean="0">
                          <a:ln>
                            <a:noFill/>
                          </a:ln>
                          <a:solidFill>
                            <a:srgbClr val="000000"/>
                          </a:solidFill>
                          <a:effectLst/>
                          <a:latin typeface="Times New Roman" pitchFamily="18" charset="0"/>
                        </a:rPr>
                        <a:t>ОБ</a:t>
                      </a:r>
                    </a:p>
                  </a:txBody>
                  <a:tcPr marL="9529" marR="9529" marT="9491"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ru-RU" sz="1100" b="1" i="0" u="none" strike="noStrike" cap="none" normalizeH="0" baseline="0" smtClean="0">
                          <a:ln>
                            <a:noFill/>
                          </a:ln>
                          <a:solidFill>
                            <a:srgbClr val="000000"/>
                          </a:solidFill>
                          <a:effectLst/>
                          <a:latin typeface="Times New Roman" pitchFamily="18" charset="0"/>
                        </a:rPr>
                        <a:t>МБ</a:t>
                      </a:r>
                    </a:p>
                  </a:txBody>
                  <a:tcPr marL="9529" marR="9529" marT="9491"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ru-RU" sz="1100" b="1" i="0" u="none" strike="noStrike" cap="none" normalizeH="0" baseline="0" smtClean="0">
                          <a:ln>
                            <a:noFill/>
                          </a:ln>
                          <a:solidFill>
                            <a:srgbClr val="000000"/>
                          </a:solidFill>
                          <a:effectLst/>
                          <a:latin typeface="Times New Roman" pitchFamily="18" charset="0"/>
                        </a:rPr>
                        <a:t>ВФ</a:t>
                      </a:r>
                    </a:p>
                  </a:txBody>
                  <a:tcPr marL="9529" marR="9529" marT="9491"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177953">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ru-RU" sz="1000" b="1" i="0" u="none" strike="noStrike" cap="none" normalizeH="0" baseline="0" dirty="0" smtClean="0">
                          <a:ln>
                            <a:noFill/>
                          </a:ln>
                          <a:solidFill>
                            <a:srgbClr val="000000"/>
                          </a:solidFill>
                          <a:effectLst/>
                          <a:latin typeface="Times New Roman" pitchFamily="18" charset="0"/>
                        </a:rPr>
                        <a:t>5053,0</a:t>
                      </a:r>
                    </a:p>
                  </a:txBody>
                  <a:tcPr marL="9529" marR="9529" marT="9491"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ru-RU" sz="1000" b="1" i="0" u="none" strike="noStrike" cap="none" normalizeH="0" baseline="0" dirty="0" smtClean="0">
                          <a:ln>
                            <a:noFill/>
                          </a:ln>
                          <a:solidFill>
                            <a:srgbClr val="000000"/>
                          </a:solidFill>
                          <a:effectLst/>
                          <a:latin typeface="Times New Roman" pitchFamily="18" charset="0"/>
                        </a:rPr>
                        <a:t>0,0</a:t>
                      </a:r>
                    </a:p>
                  </a:txBody>
                  <a:tcPr marL="9529" marR="9529" marT="9491"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ru-RU" sz="1000" b="1" i="0" u="none" strike="noStrike" cap="none" normalizeH="0" baseline="0" dirty="0" smtClean="0">
                          <a:ln>
                            <a:noFill/>
                          </a:ln>
                          <a:solidFill>
                            <a:srgbClr val="000000"/>
                          </a:solidFill>
                          <a:effectLst/>
                          <a:latin typeface="Times New Roman" pitchFamily="18" charset="0"/>
                        </a:rPr>
                        <a:t>0,0</a:t>
                      </a:r>
                    </a:p>
                  </a:txBody>
                  <a:tcPr marL="9529" marR="9529" marT="9491"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ru-RU" sz="1000" b="1" i="0" u="none" strike="noStrike" cap="none" normalizeH="0" baseline="0" dirty="0" smtClean="0">
                          <a:ln>
                            <a:noFill/>
                          </a:ln>
                          <a:solidFill>
                            <a:srgbClr val="000000"/>
                          </a:solidFill>
                          <a:effectLst/>
                          <a:latin typeface="Times New Roman" pitchFamily="18" charset="0"/>
                        </a:rPr>
                        <a:t>5083,0</a:t>
                      </a:r>
                    </a:p>
                  </a:txBody>
                  <a:tcPr marL="9529" marR="9529" marT="9491"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ru-RU" sz="1000" b="1" i="0" u="none" strike="noStrike" cap="none" normalizeH="0" baseline="0" dirty="0" smtClean="0">
                          <a:ln>
                            <a:noFill/>
                          </a:ln>
                          <a:solidFill>
                            <a:srgbClr val="000000"/>
                          </a:solidFill>
                          <a:effectLst/>
                          <a:latin typeface="Times New Roman" pitchFamily="18" charset="0"/>
                        </a:rPr>
                        <a:t>0,0</a:t>
                      </a:r>
                    </a:p>
                  </a:txBody>
                  <a:tcPr marL="9529" marR="9529" marT="9491"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2"/>
          <p:cNvSpPr>
            <a:spLocks noGrp="1" noChangeArrowheads="1"/>
          </p:cNvSpPr>
          <p:nvPr>
            <p:ph type="title" idx="4294967295"/>
          </p:nvPr>
        </p:nvSpPr>
        <p:spPr>
          <a:xfrm>
            <a:off x="468313" y="317500"/>
            <a:ext cx="8229600" cy="466725"/>
          </a:xfrm>
        </p:spPr>
        <p:txBody>
          <a:bodyPr/>
          <a:lstStyle/>
          <a:p>
            <a:pPr eaLnBrk="1" hangingPunct="1"/>
            <a:r>
              <a:rPr lang="ru-RU" sz="2000" b="1" smtClean="0">
                <a:solidFill>
                  <a:srgbClr val="000099"/>
                </a:solidFill>
                <a:latin typeface="Times New Roman" pitchFamily="18" charset="0"/>
              </a:rPr>
              <a:t>Бюджет Ирбитского МО на 2015 год </a:t>
            </a:r>
            <a:br>
              <a:rPr lang="ru-RU" sz="2000" b="1" smtClean="0">
                <a:solidFill>
                  <a:srgbClr val="000099"/>
                </a:solidFill>
                <a:latin typeface="Times New Roman" pitchFamily="18" charset="0"/>
              </a:rPr>
            </a:br>
            <a:r>
              <a:rPr lang="ru-RU" sz="2000" b="1" smtClean="0">
                <a:solidFill>
                  <a:srgbClr val="000099"/>
                </a:solidFill>
                <a:latin typeface="Times New Roman" pitchFamily="18" charset="0"/>
              </a:rPr>
              <a:t>и плановый период 2016-2017 годы</a:t>
            </a:r>
            <a:endParaRPr lang="ru-RU" sz="1400" b="1" i="1" smtClean="0">
              <a:solidFill>
                <a:srgbClr val="000099"/>
              </a:solidFill>
              <a:latin typeface="Times New Roman" pitchFamily="18" charset="0"/>
            </a:endParaRPr>
          </a:p>
        </p:txBody>
      </p:sp>
      <p:sp>
        <p:nvSpPr>
          <p:cNvPr id="50178" name="Скругленный прямоугольник 34"/>
          <p:cNvSpPr>
            <a:spLocks noChangeArrowheads="1"/>
          </p:cNvSpPr>
          <p:nvPr/>
        </p:nvSpPr>
        <p:spPr bwMode="auto">
          <a:xfrm>
            <a:off x="215900" y="873125"/>
            <a:ext cx="8712200" cy="1042988"/>
          </a:xfrm>
          <a:prstGeom prst="roundRect">
            <a:avLst>
              <a:gd name="adj" fmla="val 16667"/>
            </a:avLst>
          </a:prstGeom>
          <a:gradFill rotWithShape="0">
            <a:gsLst>
              <a:gs pos="0">
                <a:srgbClr val="CCFFCC"/>
              </a:gs>
              <a:gs pos="100000">
                <a:srgbClr val="F6FFF6"/>
              </a:gs>
            </a:gsLst>
            <a:path path="shape">
              <a:fillToRect l="50000" t="50000" r="50000" b="50000"/>
            </a:path>
          </a:gradFill>
          <a:ln w="9525" algn="ctr">
            <a:solidFill>
              <a:srgbClr val="669900"/>
            </a:solidFill>
            <a:round/>
            <a:headEnd/>
            <a:tailEnd/>
          </a:ln>
        </p:spPr>
        <p:txBody>
          <a:bodyPr/>
          <a:lstStyle/>
          <a:p>
            <a:pPr algn="ctr"/>
            <a:r>
              <a:rPr lang="ru-RU" sz="1600" b="1">
                <a:solidFill>
                  <a:srgbClr val="00602B"/>
                </a:solidFill>
                <a:latin typeface="Times New Roman" pitchFamily="18" charset="0"/>
              </a:rPr>
              <a:t>Подпрограмма 2 «Энергосбережение и повышение энергетической эффективности Ирбитского МО»</a:t>
            </a:r>
          </a:p>
          <a:p>
            <a:r>
              <a:rPr lang="ru-RU" sz="1400" b="1">
                <a:solidFill>
                  <a:srgbClr val="680000"/>
                </a:solidFill>
                <a:latin typeface="Times New Roman" pitchFamily="18" charset="0"/>
              </a:rPr>
              <a:t>Задача 2: «Автоматизация ресурсосберегающих систем и повышение надежности работы энергосистем в Ирбитском МО»</a:t>
            </a:r>
          </a:p>
          <a:p>
            <a:pPr algn="ctr"/>
            <a:endParaRPr lang="ru-RU" b="1">
              <a:solidFill>
                <a:srgbClr val="00602B"/>
              </a:solidFill>
              <a:latin typeface="Times New Roman" pitchFamily="18" charset="0"/>
            </a:endParaRPr>
          </a:p>
          <a:p>
            <a:endParaRPr lang="ru-RU" b="1">
              <a:solidFill>
                <a:srgbClr val="00602B"/>
              </a:solidFill>
              <a:latin typeface="Times New Roman" pitchFamily="18" charset="0"/>
            </a:endParaRPr>
          </a:p>
        </p:txBody>
      </p:sp>
      <p:sp>
        <p:nvSpPr>
          <p:cNvPr id="50179" name="Овал 1"/>
          <p:cNvSpPr>
            <a:spLocks noChangeArrowheads="1"/>
          </p:cNvSpPr>
          <p:nvPr/>
        </p:nvSpPr>
        <p:spPr bwMode="auto">
          <a:xfrm>
            <a:off x="3384550" y="1989138"/>
            <a:ext cx="2374900" cy="576262"/>
          </a:xfrm>
          <a:prstGeom prst="ellipse">
            <a:avLst/>
          </a:prstGeom>
          <a:gradFill rotWithShape="1">
            <a:gsLst>
              <a:gs pos="0">
                <a:srgbClr val="CCFFFF"/>
              </a:gs>
              <a:gs pos="100000">
                <a:srgbClr val="B7E5E5"/>
              </a:gs>
            </a:gsLst>
            <a:path path="rect">
              <a:fillToRect l="50000" t="50000" r="50000" b="50000"/>
            </a:path>
          </a:gradFill>
          <a:ln w="9525" algn="ctr">
            <a:solidFill>
              <a:schemeClr val="tx1"/>
            </a:solidFill>
            <a:round/>
            <a:headEnd/>
            <a:tailEnd/>
          </a:ln>
        </p:spPr>
        <p:txBody>
          <a:bodyPr/>
          <a:lstStyle/>
          <a:p>
            <a:pPr algn="ctr"/>
            <a:r>
              <a:rPr lang="ru-RU" sz="1400" b="1">
                <a:solidFill>
                  <a:srgbClr val="333333"/>
                </a:solidFill>
                <a:latin typeface="Georgia" pitchFamily="18" charset="0"/>
              </a:rPr>
              <a:t>Мероприятия</a:t>
            </a:r>
          </a:p>
          <a:p>
            <a:pPr algn="ctr"/>
            <a:r>
              <a:rPr lang="ru-RU" sz="1400" b="1">
                <a:solidFill>
                  <a:srgbClr val="333333"/>
                </a:solidFill>
                <a:latin typeface="Georgia" pitchFamily="18" charset="0"/>
              </a:rPr>
              <a:t>2015 год</a:t>
            </a:r>
          </a:p>
        </p:txBody>
      </p:sp>
      <p:sp>
        <p:nvSpPr>
          <p:cNvPr id="3" name="Скругленный прямоугольник 2"/>
          <p:cNvSpPr/>
          <p:nvPr/>
        </p:nvSpPr>
        <p:spPr bwMode="auto">
          <a:xfrm>
            <a:off x="215900" y="2096853"/>
            <a:ext cx="2663912" cy="2376263"/>
          </a:xfrm>
          <a:prstGeom prst="roundRect">
            <a:avLst/>
          </a:prstGeom>
          <a:ln>
            <a:headEnd type="none" w="med" len="med"/>
            <a:tailEnd type="none" w="med" len="med"/>
          </a:ln>
          <a:extLst/>
        </p:spPr>
        <p:style>
          <a:lnRef idx="0">
            <a:schemeClr val="accent1"/>
          </a:lnRef>
          <a:fillRef idx="3">
            <a:schemeClr val="accent1"/>
          </a:fillRef>
          <a:effectRef idx="3">
            <a:schemeClr val="accent1"/>
          </a:effectRef>
          <a:fontRef idx="minor">
            <a:schemeClr val="lt1"/>
          </a:fontRef>
        </p:style>
        <p:txBody>
          <a:bodyPr/>
          <a:lstStyle/>
          <a:p>
            <a:pPr>
              <a:defRPr/>
            </a:pPr>
            <a:r>
              <a:rPr lang="ru-RU" sz="1200" b="1" i="1" dirty="0">
                <a:solidFill>
                  <a:schemeClr val="tx1"/>
                </a:solidFill>
                <a:latin typeface="Times New Roman" pitchFamily="18" charset="0"/>
                <a:cs typeface="Times New Roman" pitchFamily="18" charset="0"/>
              </a:rPr>
              <a:t>Модернизация уличного освещения территориальных администрации Ирбитского МО с использование </a:t>
            </a:r>
            <a:r>
              <a:rPr lang="ru-RU" sz="1200" b="1" i="1" dirty="0" err="1">
                <a:solidFill>
                  <a:schemeClr val="tx1"/>
                </a:solidFill>
                <a:latin typeface="Times New Roman" pitchFamily="18" charset="0"/>
                <a:cs typeface="Times New Roman" pitchFamily="18" charset="0"/>
              </a:rPr>
              <a:t>энергоэффективных</a:t>
            </a:r>
            <a:r>
              <a:rPr lang="ru-RU" sz="1200" b="1" i="1" dirty="0">
                <a:solidFill>
                  <a:schemeClr val="tx1"/>
                </a:solidFill>
                <a:latin typeface="Times New Roman" pitchFamily="18" charset="0"/>
                <a:cs typeface="Times New Roman" pitchFamily="18" charset="0"/>
              </a:rPr>
              <a:t> источников света (</a:t>
            </a:r>
            <a:r>
              <a:rPr lang="ru-RU" sz="1200" b="1" i="1" dirty="0" err="1">
                <a:solidFill>
                  <a:schemeClr val="tx1"/>
                </a:solidFill>
                <a:latin typeface="Times New Roman" pitchFamily="18" charset="0"/>
                <a:cs typeface="Times New Roman" pitchFamily="18" charset="0"/>
              </a:rPr>
              <a:t>Стриганская</a:t>
            </a:r>
            <a:r>
              <a:rPr lang="ru-RU" sz="1200" b="1" i="1" dirty="0">
                <a:solidFill>
                  <a:schemeClr val="tx1"/>
                </a:solidFill>
                <a:latin typeface="Times New Roman" pitchFamily="18" charset="0"/>
                <a:cs typeface="Times New Roman" pitchFamily="18" charset="0"/>
              </a:rPr>
              <a:t>, </a:t>
            </a:r>
            <a:r>
              <a:rPr lang="ru-RU" sz="1200" b="1" i="1" dirty="0" err="1">
                <a:solidFill>
                  <a:schemeClr val="tx1"/>
                </a:solidFill>
                <a:latin typeface="Times New Roman" pitchFamily="18" charset="0"/>
                <a:cs typeface="Times New Roman" pitchFamily="18" charset="0"/>
              </a:rPr>
              <a:t>Килачевская</a:t>
            </a:r>
            <a:r>
              <a:rPr lang="ru-RU" sz="1200" b="1" i="1" dirty="0">
                <a:solidFill>
                  <a:schemeClr val="tx1"/>
                </a:solidFill>
                <a:latin typeface="Times New Roman" pitchFamily="18" charset="0"/>
                <a:cs typeface="Times New Roman" pitchFamily="18" charset="0"/>
              </a:rPr>
              <a:t>, </a:t>
            </a:r>
            <a:r>
              <a:rPr lang="ru-RU" sz="1200" b="1" i="1" dirty="0" err="1">
                <a:solidFill>
                  <a:schemeClr val="tx1"/>
                </a:solidFill>
                <a:latin typeface="Times New Roman" pitchFamily="18" charset="0"/>
                <a:cs typeface="Times New Roman" pitchFamily="18" charset="0"/>
              </a:rPr>
              <a:t>Рудновская</a:t>
            </a:r>
            <a:r>
              <a:rPr lang="ru-RU" sz="1200" b="1" i="1" dirty="0">
                <a:solidFill>
                  <a:schemeClr val="tx1"/>
                </a:solidFill>
                <a:latin typeface="Times New Roman" pitchFamily="18" charset="0"/>
                <a:cs typeface="Times New Roman" pitchFamily="18" charset="0"/>
              </a:rPr>
              <a:t> т/а)</a:t>
            </a:r>
          </a:p>
          <a:p>
            <a:pPr>
              <a:defRPr/>
            </a:pPr>
            <a:endParaRPr lang="ru-RU" sz="1200" b="1" i="1" dirty="0">
              <a:solidFill>
                <a:schemeClr val="tx1"/>
              </a:solidFill>
              <a:latin typeface="Times New Roman" pitchFamily="18" charset="0"/>
              <a:cs typeface="Times New Roman" pitchFamily="18" charset="0"/>
            </a:endParaRPr>
          </a:p>
        </p:txBody>
      </p:sp>
      <p:sp>
        <p:nvSpPr>
          <p:cNvPr id="5" name="Скругленный прямоугольник 4"/>
          <p:cNvSpPr/>
          <p:nvPr/>
        </p:nvSpPr>
        <p:spPr bwMode="auto">
          <a:xfrm>
            <a:off x="3384550" y="2780927"/>
            <a:ext cx="2374899" cy="1695821"/>
          </a:xfrm>
          <a:prstGeom prst="roundRect">
            <a:avLst/>
          </a:prstGeom>
          <a:ln>
            <a:headEnd type="none" w="med" len="med"/>
            <a:tailEnd type="none" w="med" len="med"/>
          </a:ln>
          <a:extLst/>
        </p:spPr>
        <p:style>
          <a:lnRef idx="0">
            <a:schemeClr val="accent1"/>
          </a:lnRef>
          <a:fillRef idx="3">
            <a:schemeClr val="accent1"/>
          </a:fillRef>
          <a:effectRef idx="3">
            <a:schemeClr val="accent1"/>
          </a:effectRef>
          <a:fontRef idx="minor">
            <a:schemeClr val="lt1"/>
          </a:fontRef>
        </p:style>
        <p:txBody>
          <a:bodyPr/>
          <a:lstStyle/>
          <a:p>
            <a:pPr algn="ctr">
              <a:defRPr/>
            </a:pPr>
            <a:r>
              <a:rPr lang="ru-RU" sz="1200" b="1" i="1" dirty="0">
                <a:solidFill>
                  <a:schemeClr val="tx1"/>
                </a:solidFill>
                <a:latin typeface="Times New Roman" pitchFamily="18" charset="0"/>
                <a:cs typeface="Times New Roman" pitchFamily="18" charset="0"/>
              </a:rPr>
              <a:t>Оснащение узлами учета энергоресурсов, потребляемых бюджетными учреждениями</a:t>
            </a:r>
          </a:p>
        </p:txBody>
      </p:sp>
      <p:sp>
        <p:nvSpPr>
          <p:cNvPr id="16" name="Скругленный прямоугольник 15"/>
          <p:cNvSpPr/>
          <p:nvPr/>
        </p:nvSpPr>
        <p:spPr bwMode="auto">
          <a:xfrm>
            <a:off x="6372200" y="2096853"/>
            <a:ext cx="2448272" cy="2379896"/>
          </a:xfrm>
          <a:prstGeom prst="roundRect">
            <a:avLst/>
          </a:prstGeom>
          <a:ln>
            <a:headEnd type="none" w="med" len="med"/>
            <a:tailEnd type="none" w="med" len="med"/>
          </a:ln>
          <a:extLst/>
        </p:spPr>
        <p:style>
          <a:lnRef idx="0">
            <a:schemeClr val="accent1"/>
          </a:lnRef>
          <a:fillRef idx="3">
            <a:schemeClr val="accent1"/>
          </a:fillRef>
          <a:effectRef idx="3">
            <a:schemeClr val="accent1"/>
          </a:effectRef>
          <a:fontRef idx="minor">
            <a:schemeClr val="lt1"/>
          </a:fontRef>
        </p:style>
        <p:txBody>
          <a:bodyPr/>
          <a:lstStyle/>
          <a:p>
            <a:pPr algn="ctr">
              <a:defRPr/>
            </a:pPr>
            <a:r>
              <a:rPr lang="ru-RU" sz="1200" b="1" i="1" dirty="0">
                <a:solidFill>
                  <a:schemeClr val="tx1"/>
                </a:solidFill>
                <a:latin typeface="Times New Roman" pitchFamily="18" charset="0"/>
                <a:cs typeface="Times New Roman" pitchFamily="18" charset="0"/>
              </a:rPr>
              <a:t>Технологическое присоединение к электрическим сетям блочной газовой котельной по адресу </a:t>
            </a:r>
            <a:r>
              <a:rPr lang="ru-RU" sz="1200" b="1" i="1" dirty="0" err="1">
                <a:solidFill>
                  <a:schemeClr val="tx1"/>
                </a:solidFill>
                <a:latin typeface="Times New Roman" pitchFamily="18" charset="0"/>
                <a:cs typeface="Times New Roman" pitchFamily="18" charset="0"/>
              </a:rPr>
              <a:t>п.Зайково</a:t>
            </a:r>
            <a:r>
              <a:rPr lang="ru-RU" sz="1200" b="1" i="1" dirty="0">
                <a:solidFill>
                  <a:schemeClr val="tx1"/>
                </a:solidFill>
                <a:latin typeface="Times New Roman" pitchFamily="18" charset="0"/>
                <a:cs typeface="Times New Roman" pitchFamily="18" charset="0"/>
              </a:rPr>
              <a:t>, ул. Студенческая, 2</a:t>
            </a:r>
          </a:p>
          <a:p>
            <a:pPr algn="ctr">
              <a:defRPr/>
            </a:pPr>
            <a:endParaRPr lang="ru-RU" sz="1200" b="1" i="1" dirty="0">
              <a:solidFill>
                <a:schemeClr val="tx1"/>
              </a:solidFill>
              <a:latin typeface="Times New Roman" pitchFamily="18" charset="0"/>
              <a:cs typeface="Times New Roman" pitchFamily="18" charset="0"/>
            </a:endParaRPr>
          </a:p>
          <a:p>
            <a:pPr algn="ctr">
              <a:defRPr/>
            </a:pPr>
            <a:endParaRPr lang="ru-RU" sz="1200" b="1" i="1" dirty="0">
              <a:solidFill>
                <a:schemeClr val="tx1"/>
              </a:solidFill>
              <a:latin typeface="Times New Roman" pitchFamily="18" charset="0"/>
              <a:cs typeface="Times New Roman" pitchFamily="18" charset="0"/>
            </a:endParaRPr>
          </a:p>
          <a:p>
            <a:pPr algn="ctr">
              <a:defRPr/>
            </a:pPr>
            <a:endParaRPr lang="ru-RU" sz="1200" b="1" i="1" dirty="0">
              <a:solidFill>
                <a:schemeClr val="tx1"/>
              </a:solidFill>
              <a:latin typeface="Times New Roman" pitchFamily="18" charset="0"/>
              <a:cs typeface="Times New Roman" pitchFamily="18" charset="0"/>
            </a:endParaRPr>
          </a:p>
        </p:txBody>
      </p:sp>
      <p:graphicFrame>
        <p:nvGraphicFramePr>
          <p:cNvPr id="2" name="Таблица 1"/>
          <p:cNvGraphicFramePr>
            <a:graphicFrameLocks noGrp="1"/>
          </p:cNvGraphicFramePr>
          <p:nvPr/>
        </p:nvGraphicFramePr>
        <p:xfrm>
          <a:off x="395288" y="3752850"/>
          <a:ext cx="1912937" cy="576263"/>
        </p:xfrm>
        <a:graphic>
          <a:graphicData uri="http://schemas.openxmlformats.org/drawingml/2006/table">
            <a:tbl>
              <a:tblPr/>
              <a:tblGrid>
                <a:gridCol w="637895"/>
                <a:gridCol w="637521"/>
                <a:gridCol w="637521"/>
              </a:tblGrid>
              <a:tr h="275899">
                <a:tc>
                  <a:txBody>
                    <a:bodyPr/>
                    <a:lstStyle/>
                    <a:p>
                      <a:pPr algn="l" fontAlgn="b"/>
                      <a:r>
                        <a:rPr lang="ru-RU" sz="1100" b="1" i="0" u="none" strike="noStrike" dirty="0" smtClean="0">
                          <a:effectLst/>
                          <a:latin typeface="Times New Roman"/>
                        </a:rPr>
                        <a:t>Всего</a:t>
                      </a:r>
                      <a:endParaRPr lang="ru-RU" sz="1100" b="1" i="0" u="none" strike="noStrike" dirty="0">
                        <a:effectLst/>
                        <a:latin typeface="Times New Roman"/>
                      </a:endParaRPr>
                    </a:p>
                  </a:txBody>
                  <a:tcPr marL="9527" marR="9527" marT="95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100" b="1" i="0" u="none" strike="noStrike" dirty="0" smtClean="0">
                          <a:effectLst/>
                          <a:latin typeface="Times New Roman"/>
                        </a:rPr>
                        <a:t>МБ</a:t>
                      </a:r>
                      <a:endParaRPr lang="ru-RU" sz="1100" b="1" i="0" u="none" strike="noStrike" dirty="0">
                        <a:effectLst/>
                        <a:latin typeface="Times New Roman"/>
                      </a:endParaRPr>
                    </a:p>
                  </a:txBody>
                  <a:tcPr marL="9527" marR="9527" marT="95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100" b="1" i="0" u="none" strike="noStrike" dirty="0" smtClean="0">
                          <a:effectLst/>
                          <a:latin typeface="Times New Roman"/>
                        </a:rPr>
                        <a:t>ВФ</a:t>
                      </a:r>
                      <a:endParaRPr lang="ru-RU" sz="1100" b="1" i="0" u="none" strike="noStrike" dirty="0">
                        <a:effectLst/>
                        <a:latin typeface="Times New Roman"/>
                      </a:endParaRPr>
                    </a:p>
                  </a:txBody>
                  <a:tcPr marL="9527" marR="9527" marT="95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0364">
                <a:tc>
                  <a:txBody>
                    <a:bodyPr/>
                    <a:lstStyle/>
                    <a:p>
                      <a:pPr algn="l" fontAlgn="b"/>
                      <a:r>
                        <a:rPr lang="ru-RU" sz="1100" b="1" i="0" u="none" strike="noStrike" dirty="0" smtClean="0">
                          <a:effectLst/>
                          <a:latin typeface="Times New Roman"/>
                        </a:rPr>
                        <a:t>2000</a:t>
                      </a:r>
                      <a:endParaRPr lang="ru-RU" sz="1100" b="1" i="0" u="none" strike="noStrike" dirty="0">
                        <a:effectLst/>
                        <a:latin typeface="Times New Roman"/>
                      </a:endParaRPr>
                    </a:p>
                  </a:txBody>
                  <a:tcPr marL="9527" marR="9527" marT="95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100" b="1" i="0" u="none" strike="noStrike" dirty="0" smtClean="0">
                          <a:effectLst/>
                          <a:latin typeface="Times New Roman"/>
                        </a:rPr>
                        <a:t>2000</a:t>
                      </a:r>
                      <a:endParaRPr lang="ru-RU" sz="1100" b="1" i="0" u="none" strike="noStrike" dirty="0">
                        <a:effectLst/>
                        <a:latin typeface="Times New Roman"/>
                      </a:endParaRPr>
                    </a:p>
                  </a:txBody>
                  <a:tcPr marL="9527" marR="9527" marT="95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100" b="1" i="0" u="none" strike="noStrike" dirty="0" smtClean="0">
                          <a:effectLst/>
                          <a:latin typeface="Times New Roman"/>
                        </a:rPr>
                        <a:t>426,2</a:t>
                      </a:r>
                      <a:endParaRPr lang="ru-RU" sz="1100" b="1" i="0" u="none" strike="noStrike" dirty="0">
                        <a:effectLst/>
                        <a:latin typeface="Times New Roman"/>
                      </a:endParaRPr>
                    </a:p>
                  </a:txBody>
                  <a:tcPr marL="9527" marR="9527" marT="95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graphicFrame>
        <p:nvGraphicFramePr>
          <p:cNvPr id="4" name="Таблица 3"/>
          <p:cNvGraphicFramePr>
            <a:graphicFrameLocks noGrp="1"/>
          </p:cNvGraphicFramePr>
          <p:nvPr/>
        </p:nvGraphicFramePr>
        <p:xfrm>
          <a:off x="3563938" y="3644900"/>
          <a:ext cx="1908175" cy="539750"/>
        </p:xfrm>
        <a:graphic>
          <a:graphicData uri="http://schemas.openxmlformats.org/drawingml/2006/table">
            <a:tbl>
              <a:tblPr/>
              <a:tblGrid>
                <a:gridCol w="612056"/>
                <a:gridCol w="612056"/>
                <a:gridCol w="684063"/>
              </a:tblGrid>
              <a:tr h="269875">
                <a:tc>
                  <a:txBody>
                    <a:bodyPr/>
                    <a:lstStyle/>
                    <a:p>
                      <a:pPr algn="l" fontAlgn="b"/>
                      <a:r>
                        <a:rPr lang="ru-RU" sz="1100" b="1" i="0" u="none" strike="noStrike" dirty="0" smtClean="0">
                          <a:effectLst/>
                          <a:latin typeface="Times New Roman"/>
                        </a:rPr>
                        <a:t>Всего</a:t>
                      </a:r>
                      <a:endParaRPr lang="ru-RU" sz="1100" b="1" i="0" u="none" strike="noStrike" dirty="0">
                        <a:effectLst/>
                        <a:latin typeface="Times New Roman"/>
                      </a:endParaRPr>
                    </a:p>
                  </a:txBody>
                  <a:tcPr marL="9525" marR="9525" marT="95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100" b="1" i="0" u="none" strike="noStrike" dirty="0" smtClean="0">
                          <a:effectLst/>
                          <a:latin typeface="Times New Roman"/>
                        </a:rPr>
                        <a:t>МБ</a:t>
                      </a:r>
                      <a:endParaRPr lang="ru-RU" sz="1100" b="1" i="0" u="none" strike="noStrike" dirty="0">
                        <a:effectLst/>
                        <a:latin typeface="Times New Roman"/>
                      </a:endParaRPr>
                    </a:p>
                  </a:txBody>
                  <a:tcPr marL="9525" marR="9525" marT="95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100" b="1" i="0" u="none" strike="noStrike" dirty="0" smtClean="0">
                          <a:effectLst/>
                          <a:latin typeface="Times New Roman"/>
                        </a:rPr>
                        <a:t>ВФ</a:t>
                      </a:r>
                      <a:endParaRPr lang="ru-RU" sz="1100" b="1" i="0" u="none" strike="noStrike" dirty="0">
                        <a:effectLst/>
                        <a:latin typeface="Times New Roman"/>
                      </a:endParaRPr>
                    </a:p>
                  </a:txBody>
                  <a:tcPr marL="9525" marR="9525" marT="95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9875">
                <a:tc>
                  <a:txBody>
                    <a:bodyPr/>
                    <a:lstStyle/>
                    <a:p>
                      <a:pPr algn="l" fontAlgn="b"/>
                      <a:r>
                        <a:rPr lang="ru-RU" sz="1100" b="1" i="0" u="none" strike="noStrike" dirty="0" smtClean="0">
                          <a:effectLst/>
                          <a:latin typeface="Times New Roman"/>
                        </a:rPr>
                        <a:t>300,0</a:t>
                      </a:r>
                      <a:endParaRPr lang="ru-RU" sz="1100" b="1" i="0" u="none" strike="noStrike" dirty="0">
                        <a:effectLst/>
                        <a:latin typeface="Times New Roman"/>
                      </a:endParaRPr>
                    </a:p>
                  </a:txBody>
                  <a:tcPr marL="9525" marR="9525" marT="95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100" b="1" i="0" u="none" strike="noStrike" dirty="0" smtClean="0">
                          <a:effectLst/>
                          <a:latin typeface="Times New Roman"/>
                        </a:rPr>
                        <a:t>0,0</a:t>
                      </a:r>
                      <a:endParaRPr lang="ru-RU" sz="1100" b="1" i="0" u="none" strike="noStrike" dirty="0">
                        <a:effectLst/>
                        <a:latin typeface="Times New Roman"/>
                      </a:endParaRPr>
                    </a:p>
                  </a:txBody>
                  <a:tcPr marL="9525" marR="9525" marT="95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100" b="1" i="0" u="none" strike="noStrike" dirty="0" smtClean="0">
                          <a:effectLst/>
                          <a:latin typeface="Times New Roman"/>
                        </a:rPr>
                        <a:t>300</a:t>
                      </a:r>
                      <a:endParaRPr lang="ru-RU" sz="1100" b="1" i="0" u="none" strike="noStrike" dirty="0">
                        <a:effectLst/>
                        <a:latin typeface="Times New Roman"/>
                      </a:endParaRPr>
                    </a:p>
                  </a:txBody>
                  <a:tcPr marL="9525" marR="9525" marT="95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graphicFrame>
        <p:nvGraphicFramePr>
          <p:cNvPr id="7" name="Таблица 6"/>
          <p:cNvGraphicFramePr>
            <a:graphicFrameLocks noGrp="1"/>
          </p:cNvGraphicFramePr>
          <p:nvPr/>
        </p:nvGraphicFramePr>
        <p:xfrm>
          <a:off x="6551613" y="3465513"/>
          <a:ext cx="1873250" cy="755650"/>
        </p:xfrm>
        <a:graphic>
          <a:graphicData uri="http://schemas.openxmlformats.org/drawingml/2006/table">
            <a:tbl>
              <a:tblPr/>
              <a:tblGrid>
                <a:gridCol w="669831"/>
                <a:gridCol w="601710"/>
                <a:gridCol w="601710"/>
              </a:tblGrid>
              <a:tr h="377825">
                <a:tc>
                  <a:txBody>
                    <a:bodyPr/>
                    <a:lstStyle/>
                    <a:p>
                      <a:pPr algn="l" fontAlgn="b"/>
                      <a:r>
                        <a:rPr lang="ru-RU" sz="1100" b="1" i="0" u="none" strike="noStrike" dirty="0" smtClean="0">
                          <a:effectLst/>
                          <a:latin typeface="Times New Roman"/>
                        </a:rPr>
                        <a:t>Всего</a:t>
                      </a:r>
                      <a:endParaRPr lang="ru-RU" sz="1100" b="1" i="0" u="none" strike="noStrike" dirty="0">
                        <a:effectLst/>
                        <a:latin typeface="Times New Roman"/>
                      </a:endParaRPr>
                    </a:p>
                  </a:txBody>
                  <a:tcPr marL="9530" marR="9530" marT="95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100" b="1" i="0" u="none" strike="noStrike" dirty="0" smtClean="0">
                          <a:effectLst/>
                          <a:latin typeface="Times New Roman"/>
                        </a:rPr>
                        <a:t>МБ</a:t>
                      </a:r>
                      <a:endParaRPr lang="ru-RU" sz="1100" b="1" i="0" u="none" strike="noStrike" dirty="0">
                        <a:effectLst/>
                        <a:latin typeface="Times New Roman"/>
                      </a:endParaRPr>
                    </a:p>
                  </a:txBody>
                  <a:tcPr marL="9530" marR="9530" marT="95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100" b="1" i="0" u="none" strike="noStrike" dirty="0" smtClean="0">
                          <a:effectLst/>
                          <a:latin typeface="Times New Roman"/>
                        </a:rPr>
                        <a:t>ВФ</a:t>
                      </a:r>
                      <a:endParaRPr lang="ru-RU" sz="1100" b="1" i="0" u="none" strike="noStrike" dirty="0">
                        <a:effectLst/>
                        <a:latin typeface="Times New Roman"/>
                      </a:endParaRPr>
                    </a:p>
                  </a:txBody>
                  <a:tcPr marL="9530" marR="9530" marT="95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77825">
                <a:tc>
                  <a:txBody>
                    <a:bodyPr/>
                    <a:lstStyle/>
                    <a:p>
                      <a:pPr algn="l" fontAlgn="b"/>
                      <a:r>
                        <a:rPr lang="ru-RU" sz="1100" b="1" i="0" u="none" strike="noStrike" dirty="0" smtClean="0">
                          <a:effectLst/>
                          <a:latin typeface="Times New Roman"/>
                        </a:rPr>
                        <a:t>127,5</a:t>
                      </a:r>
                      <a:endParaRPr lang="ru-RU" sz="1100" b="1" i="0" u="none" strike="noStrike" dirty="0">
                        <a:effectLst/>
                        <a:latin typeface="Times New Roman"/>
                      </a:endParaRPr>
                    </a:p>
                  </a:txBody>
                  <a:tcPr marL="9530" marR="9530" marT="95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100" b="1" i="0" u="none" strike="noStrike" dirty="0" smtClean="0">
                          <a:effectLst/>
                          <a:latin typeface="Times New Roman"/>
                        </a:rPr>
                        <a:t>127,5</a:t>
                      </a:r>
                      <a:endParaRPr lang="ru-RU" sz="1100" b="1" i="0" u="none" strike="noStrike" dirty="0">
                        <a:effectLst/>
                        <a:latin typeface="Times New Roman"/>
                      </a:endParaRPr>
                    </a:p>
                  </a:txBody>
                  <a:tcPr marL="9530" marR="9530" marT="95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100" b="1" i="0" u="none" strike="noStrike" dirty="0" smtClean="0">
                          <a:effectLst/>
                          <a:latin typeface="Times New Roman"/>
                        </a:rPr>
                        <a:t>0,0</a:t>
                      </a:r>
                      <a:endParaRPr lang="ru-RU" sz="1100" b="1" i="0" u="none" strike="noStrike" dirty="0">
                        <a:effectLst/>
                        <a:latin typeface="Times New Roman"/>
                      </a:endParaRPr>
                    </a:p>
                  </a:txBody>
                  <a:tcPr marL="9530" marR="9530" marT="95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cxnSp>
        <p:nvCxnSpPr>
          <p:cNvPr id="50231" name="Прямая со стрелкой 14"/>
          <p:cNvCxnSpPr>
            <a:cxnSpLocks noChangeShapeType="1"/>
          </p:cNvCxnSpPr>
          <p:nvPr/>
        </p:nvCxnSpPr>
        <p:spPr bwMode="auto">
          <a:xfrm flipH="1">
            <a:off x="2879725" y="2276475"/>
            <a:ext cx="504825" cy="288925"/>
          </a:xfrm>
          <a:prstGeom prst="straightConnector1">
            <a:avLst/>
          </a:prstGeom>
          <a:noFill/>
          <a:ln w="9525" algn="ctr">
            <a:solidFill>
              <a:schemeClr val="tx1"/>
            </a:solidFill>
            <a:round/>
            <a:headEnd/>
            <a:tailEnd type="arrow" w="med" len="med"/>
          </a:ln>
        </p:spPr>
      </p:cxnSp>
      <p:cxnSp>
        <p:nvCxnSpPr>
          <p:cNvPr id="50232" name="Прямая со стрелкой 17"/>
          <p:cNvCxnSpPr>
            <a:cxnSpLocks noChangeShapeType="1"/>
            <a:stCxn id="50179" idx="6"/>
          </p:cNvCxnSpPr>
          <p:nvPr/>
        </p:nvCxnSpPr>
        <p:spPr bwMode="auto">
          <a:xfrm>
            <a:off x="5759450" y="2276475"/>
            <a:ext cx="612775" cy="107950"/>
          </a:xfrm>
          <a:prstGeom prst="straightConnector1">
            <a:avLst/>
          </a:prstGeom>
          <a:noFill/>
          <a:ln w="9525" algn="ctr">
            <a:solidFill>
              <a:schemeClr val="tx1"/>
            </a:solidFill>
            <a:round/>
            <a:headEnd/>
            <a:tailEnd type="arrow" w="med" len="med"/>
          </a:ln>
        </p:spPr>
      </p:cxnSp>
      <p:cxnSp>
        <p:nvCxnSpPr>
          <p:cNvPr id="50233" name="Прямая со стрелкой 19"/>
          <p:cNvCxnSpPr>
            <a:cxnSpLocks noChangeShapeType="1"/>
            <a:stCxn id="50179" idx="4"/>
          </p:cNvCxnSpPr>
          <p:nvPr/>
        </p:nvCxnSpPr>
        <p:spPr bwMode="auto">
          <a:xfrm>
            <a:off x="4572000" y="2565400"/>
            <a:ext cx="0" cy="215900"/>
          </a:xfrm>
          <a:prstGeom prst="straightConnector1">
            <a:avLst/>
          </a:prstGeom>
          <a:noFill/>
          <a:ln w="9525" algn="ctr">
            <a:solidFill>
              <a:schemeClr val="tx1"/>
            </a:solidFill>
            <a:round/>
            <a:headEnd/>
            <a:tailEnd type="arrow" w="med" len="med"/>
          </a:ln>
        </p:spPr>
      </p:cxnSp>
      <p:sp>
        <p:nvSpPr>
          <p:cNvPr id="28" name="Скругленный прямоугольник 27"/>
          <p:cNvSpPr/>
          <p:nvPr/>
        </p:nvSpPr>
        <p:spPr bwMode="auto">
          <a:xfrm>
            <a:off x="368300" y="4725144"/>
            <a:ext cx="3447616" cy="1944216"/>
          </a:xfrm>
          <a:prstGeom prst="roundRect">
            <a:avLst/>
          </a:prstGeom>
          <a:ln>
            <a:headEnd type="none" w="med" len="med"/>
            <a:tailEnd type="none" w="med" len="med"/>
          </a:ln>
          <a:extLst/>
        </p:spPr>
        <p:style>
          <a:lnRef idx="0">
            <a:schemeClr val="accent1"/>
          </a:lnRef>
          <a:fillRef idx="3">
            <a:schemeClr val="accent1"/>
          </a:fillRef>
          <a:effectRef idx="3">
            <a:schemeClr val="accent1"/>
          </a:effectRef>
          <a:fontRef idx="minor">
            <a:schemeClr val="lt1"/>
          </a:fontRef>
        </p:style>
        <p:txBody>
          <a:bodyPr/>
          <a:lstStyle/>
          <a:p>
            <a:pPr algn="ctr">
              <a:defRPr/>
            </a:pPr>
            <a:r>
              <a:rPr lang="ru-RU" sz="1400" b="1" i="1" dirty="0">
                <a:solidFill>
                  <a:schemeClr val="tx1"/>
                </a:solidFill>
                <a:latin typeface="Times New Roman" pitchFamily="18" charset="0"/>
                <a:cs typeface="Times New Roman" pitchFamily="18" charset="0"/>
              </a:rPr>
              <a:t>Мероприятия 2016 год</a:t>
            </a:r>
          </a:p>
          <a:p>
            <a:pPr algn="ctr">
              <a:defRPr/>
            </a:pPr>
            <a:r>
              <a:rPr lang="ru-RU" sz="1200" b="1" i="1" dirty="0">
                <a:solidFill>
                  <a:schemeClr val="tx1"/>
                </a:solidFill>
                <a:latin typeface="Times New Roman" pitchFamily="18" charset="0"/>
                <a:cs typeface="Times New Roman" pitchFamily="18" charset="0"/>
              </a:rPr>
              <a:t>1.</a:t>
            </a:r>
            <a:r>
              <a:rPr lang="ru-RU" sz="1200" b="1" i="1" dirty="0">
                <a:solidFill>
                  <a:srgbClr val="000000"/>
                </a:solidFill>
                <a:latin typeface="Times New Roman" pitchFamily="18" charset="0"/>
                <a:cs typeface="Times New Roman" pitchFamily="18" charset="0"/>
              </a:rPr>
              <a:t> Оснащение узлами учета энергоресурсов, потребляемых бюджетными учреждениями</a:t>
            </a:r>
          </a:p>
          <a:p>
            <a:pPr>
              <a:defRPr/>
            </a:pPr>
            <a:r>
              <a:rPr lang="ru-RU" sz="1200" b="1" i="1" dirty="0">
                <a:solidFill>
                  <a:schemeClr val="tx1"/>
                </a:solidFill>
                <a:latin typeface="Times New Roman" pitchFamily="18" charset="0"/>
                <a:cs typeface="Times New Roman" pitchFamily="18" charset="0"/>
              </a:rPr>
              <a:t>ВФ – 400 тыс. руб.</a:t>
            </a:r>
          </a:p>
          <a:p>
            <a:pPr>
              <a:defRPr/>
            </a:pPr>
            <a:r>
              <a:rPr lang="ru-RU" sz="1200" b="1" i="1" dirty="0">
                <a:solidFill>
                  <a:schemeClr val="tx1"/>
                </a:solidFill>
                <a:latin typeface="Times New Roman" pitchFamily="18" charset="0"/>
                <a:cs typeface="Times New Roman" pitchFamily="18" charset="0"/>
              </a:rPr>
              <a:t>2.Модернизация уличного освещения территориальных администрации Ирбитского МО с использование </a:t>
            </a:r>
            <a:r>
              <a:rPr lang="ru-RU" sz="1200" b="1" i="1" dirty="0" err="1">
                <a:solidFill>
                  <a:schemeClr val="tx1"/>
                </a:solidFill>
                <a:latin typeface="Times New Roman" pitchFamily="18" charset="0"/>
                <a:cs typeface="Times New Roman" pitchFamily="18" charset="0"/>
              </a:rPr>
              <a:t>энергоэффективных</a:t>
            </a:r>
            <a:r>
              <a:rPr lang="ru-RU" sz="1200" b="1" i="1" dirty="0">
                <a:solidFill>
                  <a:schemeClr val="tx1"/>
                </a:solidFill>
                <a:latin typeface="Times New Roman" pitchFamily="18" charset="0"/>
                <a:cs typeface="Times New Roman" pitchFamily="18" charset="0"/>
              </a:rPr>
              <a:t> источников света</a:t>
            </a:r>
          </a:p>
          <a:p>
            <a:pPr>
              <a:defRPr/>
            </a:pPr>
            <a:r>
              <a:rPr lang="ru-RU" sz="1200" b="1" i="1" dirty="0">
                <a:solidFill>
                  <a:schemeClr val="tx1"/>
                </a:solidFill>
                <a:latin typeface="Times New Roman" pitchFamily="18" charset="0"/>
                <a:cs typeface="Times New Roman" pitchFamily="18" charset="0"/>
              </a:rPr>
              <a:t>ВФ- 1000 тыс. руб.</a:t>
            </a:r>
          </a:p>
          <a:p>
            <a:pPr>
              <a:defRPr/>
            </a:pPr>
            <a:endParaRPr lang="ru-RU" sz="1200" b="1" i="1" dirty="0">
              <a:solidFill>
                <a:schemeClr val="tx1"/>
              </a:solidFill>
              <a:latin typeface="Times New Roman" pitchFamily="18" charset="0"/>
              <a:cs typeface="Times New Roman" pitchFamily="18" charset="0"/>
            </a:endParaRPr>
          </a:p>
        </p:txBody>
      </p:sp>
      <p:sp>
        <p:nvSpPr>
          <p:cNvPr id="29" name="Скругленный прямоугольник 28"/>
          <p:cNvSpPr/>
          <p:nvPr/>
        </p:nvSpPr>
        <p:spPr bwMode="auto">
          <a:xfrm>
            <a:off x="4824028" y="4838230"/>
            <a:ext cx="3447616" cy="1944216"/>
          </a:xfrm>
          <a:prstGeom prst="roundRect">
            <a:avLst/>
          </a:prstGeom>
          <a:ln>
            <a:headEnd type="none" w="med" len="med"/>
            <a:tailEnd type="none" w="med" len="med"/>
          </a:ln>
          <a:extLst/>
        </p:spPr>
        <p:style>
          <a:lnRef idx="0">
            <a:schemeClr val="accent1"/>
          </a:lnRef>
          <a:fillRef idx="3">
            <a:schemeClr val="accent1"/>
          </a:fillRef>
          <a:effectRef idx="3">
            <a:schemeClr val="accent1"/>
          </a:effectRef>
          <a:fontRef idx="minor">
            <a:schemeClr val="lt1"/>
          </a:fontRef>
        </p:style>
        <p:txBody>
          <a:bodyPr/>
          <a:lstStyle/>
          <a:p>
            <a:pPr algn="ctr">
              <a:defRPr/>
            </a:pPr>
            <a:r>
              <a:rPr lang="ru-RU" sz="1400" b="1" i="1" dirty="0">
                <a:solidFill>
                  <a:srgbClr val="000000"/>
                </a:solidFill>
                <a:latin typeface="Times New Roman" pitchFamily="18" charset="0"/>
                <a:cs typeface="Times New Roman" pitchFamily="18" charset="0"/>
              </a:rPr>
              <a:t>Мероприятия 2017 год</a:t>
            </a:r>
          </a:p>
          <a:p>
            <a:pPr>
              <a:defRPr/>
            </a:pPr>
            <a:r>
              <a:rPr lang="ru-RU" sz="1200" b="1" i="1" dirty="0">
                <a:solidFill>
                  <a:srgbClr val="000000"/>
                </a:solidFill>
                <a:latin typeface="Times New Roman" pitchFamily="18" charset="0"/>
                <a:cs typeface="Times New Roman" pitchFamily="18" charset="0"/>
              </a:rPr>
              <a:t>1.Модернизация уличного освещения территориальных администрации Ирбитского МО с использование </a:t>
            </a:r>
            <a:r>
              <a:rPr lang="ru-RU" sz="1200" b="1" i="1" dirty="0" err="1">
                <a:solidFill>
                  <a:srgbClr val="000000"/>
                </a:solidFill>
                <a:latin typeface="Times New Roman" pitchFamily="18" charset="0"/>
                <a:cs typeface="Times New Roman" pitchFamily="18" charset="0"/>
              </a:rPr>
              <a:t>энергоэффективных</a:t>
            </a:r>
            <a:r>
              <a:rPr lang="ru-RU" sz="1200" b="1" i="1" dirty="0">
                <a:solidFill>
                  <a:srgbClr val="000000"/>
                </a:solidFill>
                <a:latin typeface="Times New Roman" pitchFamily="18" charset="0"/>
                <a:cs typeface="Times New Roman" pitchFamily="18" charset="0"/>
              </a:rPr>
              <a:t> источников света (</a:t>
            </a:r>
            <a:r>
              <a:rPr lang="ru-RU" sz="1200" b="1" i="1" dirty="0" err="1">
                <a:solidFill>
                  <a:srgbClr val="000000"/>
                </a:solidFill>
                <a:latin typeface="Times New Roman" pitchFamily="18" charset="0"/>
                <a:cs typeface="Times New Roman" pitchFamily="18" charset="0"/>
              </a:rPr>
              <a:t>Зайковская</a:t>
            </a:r>
            <a:r>
              <a:rPr lang="ru-RU" sz="1200" b="1" i="1" dirty="0">
                <a:solidFill>
                  <a:srgbClr val="000000"/>
                </a:solidFill>
                <a:latin typeface="Times New Roman" pitchFamily="18" charset="0"/>
                <a:cs typeface="Times New Roman" pitchFamily="18" charset="0"/>
              </a:rPr>
              <a:t> т/а)</a:t>
            </a:r>
          </a:p>
          <a:p>
            <a:pPr>
              <a:defRPr/>
            </a:pPr>
            <a:r>
              <a:rPr lang="ru-RU" sz="1200" b="1" i="1" dirty="0">
                <a:solidFill>
                  <a:srgbClr val="000000"/>
                </a:solidFill>
                <a:latin typeface="Times New Roman" pitchFamily="18" charset="0"/>
                <a:cs typeface="Times New Roman" pitchFamily="18" charset="0"/>
              </a:rPr>
              <a:t>МБ – 1588,9 тыс. руб.</a:t>
            </a:r>
          </a:p>
          <a:p>
            <a:pPr>
              <a:defRPr/>
            </a:pPr>
            <a:endParaRPr lang="ru-RU" sz="1200" b="1" i="1"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2"/>
          <p:cNvSpPr>
            <a:spLocks noGrp="1" noChangeArrowheads="1"/>
          </p:cNvSpPr>
          <p:nvPr>
            <p:ph type="title" idx="4294967295"/>
          </p:nvPr>
        </p:nvSpPr>
        <p:spPr>
          <a:xfrm>
            <a:off x="468313" y="317500"/>
            <a:ext cx="8229600" cy="466725"/>
          </a:xfrm>
        </p:spPr>
        <p:txBody>
          <a:bodyPr/>
          <a:lstStyle/>
          <a:p>
            <a:pPr eaLnBrk="1" hangingPunct="1"/>
            <a:r>
              <a:rPr lang="ru-RU" sz="2000" b="1" smtClean="0">
                <a:solidFill>
                  <a:srgbClr val="000099"/>
                </a:solidFill>
                <a:latin typeface="Times New Roman" pitchFamily="18" charset="0"/>
              </a:rPr>
              <a:t>Бюджет Ирбитского МО на 2015 год </a:t>
            </a:r>
            <a:br>
              <a:rPr lang="ru-RU" sz="2000" b="1" smtClean="0">
                <a:solidFill>
                  <a:srgbClr val="000099"/>
                </a:solidFill>
                <a:latin typeface="Times New Roman" pitchFamily="18" charset="0"/>
              </a:rPr>
            </a:br>
            <a:r>
              <a:rPr lang="ru-RU" sz="2000" b="1" smtClean="0">
                <a:solidFill>
                  <a:srgbClr val="000099"/>
                </a:solidFill>
                <a:latin typeface="Times New Roman" pitchFamily="18" charset="0"/>
              </a:rPr>
              <a:t>и плановый период 2016-2017 годы</a:t>
            </a:r>
            <a:endParaRPr lang="ru-RU" sz="1400" b="1" i="1" smtClean="0">
              <a:solidFill>
                <a:srgbClr val="000099"/>
              </a:solidFill>
              <a:latin typeface="Times New Roman" pitchFamily="18" charset="0"/>
            </a:endParaRPr>
          </a:p>
        </p:txBody>
      </p:sp>
      <p:sp>
        <p:nvSpPr>
          <p:cNvPr id="51202" name="Скругленный прямоугольник 34"/>
          <p:cNvSpPr>
            <a:spLocks noChangeArrowheads="1"/>
          </p:cNvSpPr>
          <p:nvPr/>
        </p:nvSpPr>
        <p:spPr bwMode="auto">
          <a:xfrm>
            <a:off x="215900" y="896938"/>
            <a:ext cx="8712200" cy="768350"/>
          </a:xfrm>
          <a:prstGeom prst="roundRect">
            <a:avLst>
              <a:gd name="adj" fmla="val 16667"/>
            </a:avLst>
          </a:prstGeom>
          <a:gradFill rotWithShape="0">
            <a:gsLst>
              <a:gs pos="0">
                <a:srgbClr val="CCFFCC"/>
              </a:gs>
              <a:gs pos="100000">
                <a:srgbClr val="F6FFF6"/>
              </a:gs>
            </a:gsLst>
            <a:path path="shape">
              <a:fillToRect l="50000" t="50000" r="50000" b="50000"/>
            </a:path>
          </a:gradFill>
          <a:ln w="9525" algn="ctr">
            <a:solidFill>
              <a:srgbClr val="669900"/>
            </a:solidFill>
            <a:round/>
            <a:headEnd/>
            <a:tailEnd/>
          </a:ln>
        </p:spPr>
        <p:txBody>
          <a:bodyPr/>
          <a:lstStyle/>
          <a:p>
            <a:pPr algn="ctr"/>
            <a:r>
              <a:rPr lang="ru-RU" sz="1600" b="1">
                <a:solidFill>
                  <a:srgbClr val="00602B"/>
                </a:solidFill>
                <a:latin typeface="Times New Roman" pitchFamily="18" charset="0"/>
              </a:rPr>
              <a:t>Подпрограмма 3 «Повышение качества условий проживания населения Ирбитского МО»</a:t>
            </a:r>
          </a:p>
          <a:p>
            <a:r>
              <a:rPr lang="ru-RU" sz="1400" b="1">
                <a:solidFill>
                  <a:srgbClr val="680000"/>
                </a:solidFill>
                <a:latin typeface="Times New Roman" pitchFamily="18" charset="0"/>
              </a:rPr>
              <a:t>Задача : «Приведение технического состояния многоквартирных домов в соответствие с требованиями нормативных документов»</a:t>
            </a:r>
          </a:p>
          <a:p>
            <a:pPr algn="ctr"/>
            <a:endParaRPr lang="ru-RU" b="1">
              <a:solidFill>
                <a:srgbClr val="00602B"/>
              </a:solidFill>
              <a:latin typeface="Times New Roman" pitchFamily="18" charset="0"/>
            </a:endParaRPr>
          </a:p>
          <a:p>
            <a:endParaRPr lang="ru-RU" b="1">
              <a:solidFill>
                <a:srgbClr val="00602B"/>
              </a:solidFill>
              <a:latin typeface="Times New Roman" pitchFamily="18" charset="0"/>
            </a:endParaRPr>
          </a:p>
        </p:txBody>
      </p:sp>
      <p:sp>
        <p:nvSpPr>
          <p:cNvPr id="51203" name="Овал 1"/>
          <p:cNvSpPr>
            <a:spLocks noChangeArrowheads="1"/>
          </p:cNvSpPr>
          <p:nvPr/>
        </p:nvSpPr>
        <p:spPr bwMode="auto">
          <a:xfrm>
            <a:off x="3384550" y="1736725"/>
            <a:ext cx="2374900" cy="593725"/>
          </a:xfrm>
          <a:prstGeom prst="ellipse">
            <a:avLst/>
          </a:prstGeom>
          <a:gradFill rotWithShape="1">
            <a:gsLst>
              <a:gs pos="0">
                <a:srgbClr val="CCFFFF"/>
              </a:gs>
              <a:gs pos="100000">
                <a:srgbClr val="B7E5E5"/>
              </a:gs>
            </a:gsLst>
            <a:path path="rect">
              <a:fillToRect l="50000" t="50000" r="50000" b="50000"/>
            </a:path>
          </a:gradFill>
          <a:ln w="9525" algn="ctr">
            <a:solidFill>
              <a:schemeClr val="tx1"/>
            </a:solidFill>
            <a:round/>
            <a:headEnd/>
            <a:tailEnd/>
          </a:ln>
        </p:spPr>
        <p:txBody>
          <a:bodyPr/>
          <a:lstStyle/>
          <a:p>
            <a:pPr algn="ctr"/>
            <a:r>
              <a:rPr lang="ru-RU" sz="1400" b="1">
                <a:solidFill>
                  <a:srgbClr val="333333"/>
                </a:solidFill>
                <a:latin typeface="Georgia" pitchFamily="18" charset="0"/>
              </a:rPr>
              <a:t>Мероприятия</a:t>
            </a:r>
          </a:p>
        </p:txBody>
      </p:sp>
      <p:sp>
        <p:nvSpPr>
          <p:cNvPr id="3" name="Скругленный прямоугольник 2"/>
          <p:cNvSpPr/>
          <p:nvPr/>
        </p:nvSpPr>
        <p:spPr bwMode="auto">
          <a:xfrm>
            <a:off x="110991" y="1859181"/>
            <a:ext cx="2876833" cy="4638438"/>
          </a:xfrm>
          <a:prstGeom prst="roundRect">
            <a:avLst/>
          </a:prstGeom>
          <a:ln>
            <a:headEnd type="none" w="med" len="med"/>
            <a:tailEnd type="none" w="med" len="med"/>
          </a:ln>
          <a:extLst/>
        </p:spPr>
        <p:style>
          <a:lnRef idx="0">
            <a:schemeClr val="accent1"/>
          </a:lnRef>
          <a:fillRef idx="3">
            <a:schemeClr val="accent1"/>
          </a:fillRef>
          <a:effectRef idx="3">
            <a:schemeClr val="accent1"/>
          </a:effectRef>
          <a:fontRef idx="minor">
            <a:schemeClr val="lt1"/>
          </a:fontRef>
        </p:style>
        <p:txBody>
          <a:bodyPr/>
          <a:lstStyle/>
          <a:p>
            <a:pPr algn="ctr">
              <a:defRPr/>
            </a:pPr>
            <a:r>
              <a:rPr lang="ru-RU" sz="1400" b="1" i="1" dirty="0">
                <a:solidFill>
                  <a:schemeClr val="tx1"/>
                </a:solidFill>
                <a:latin typeface="Times New Roman" pitchFamily="18" charset="0"/>
                <a:cs typeface="Times New Roman" pitchFamily="18" charset="0"/>
              </a:rPr>
              <a:t>2015 г.</a:t>
            </a:r>
          </a:p>
          <a:p>
            <a:pPr>
              <a:defRPr/>
            </a:pPr>
            <a:r>
              <a:rPr lang="ru-RU" sz="1100" b="1" i="1" dirty="0">
                <a:solidFill>
                  <a:srgbClr val="000000"/>
                </a:solidFill>
                <a:latin typeface="Times New Roman" pitchFamily="18" charset="0"/>
                <a:cs typeface="Times New Roman" pitchFamily="18" charset="0"/>
              </a:rPr>
              <a:t>1.Установка узлов учета в многоквартирных домах</a:t>
            </a:r>
          </a:p>
          <a:p>
            <a:pPr>
              <a:defRPr/>
            </a:pPr>
            <a:r>
              <a:rPr lang="ru-RU" sz="1100" b="1" i="1" dirty="0">
                <a:solidFill>
                  <a:srgbClr val="000000"/>
                </a:solidFill>
                <a:latin typeface="Times New Roman" pitchFamily="18" charset="0"/>
                <a:cs typeface="Times New Roman" pitchFamily="18" charset="0"/>
              </a:rPr>
              <a:t> МБ – 876,3 тыс. руб.</a:t>
            </a:r>
          </a:p>
          <a:p>
            <a:pPr>
              <a:defRPr/>
            </a:pPr>
            <a:r>
              <a:rPr lang="ru-RU" sz="1100" b="1" i="1" dirty="0">
                <a:solidFill>
                  <a:srgbClr val="000000"/>
                </a:solidFill>
                <a:latin typeface="Times New Roman" pitchFamily="18" charset="0"/>
                <a:cs typeface="Times New Roman" pitchFamily="18" charset="0"/>
              </a:rPr>
              <a:t>2. Взносы на проведение капитального ремонта общего имущества в многоквартирных домах в доле муниципального имущества </a:t>
            </a:r>
          </a:p>
          <a:p>
            <a:pPr>
              <a:defRPr/>
            </a:pPr>
            <a:r>
              <a:rPr lang="ru-RU" sz="1100" b="1" i="1" dirty="0">
                <a:solidFill>
                  <a:srgbClr val="000000"/>
                </a:solidFill>
                <a:latin typeface="Times New Roman" pitchFamily="18" charset="0"/>
                <a:cs typeface="Times New Roman" pitchFamily="18" charset="0"/>
              </a:rPr>
              <a:t>МБ – 6182,6 тыс. руб.</a:t>
            </a:r>
          </a:p>
          <a:p>
            <a:pPr>
              <a:defRPr/>
            </a:pPr>
            <a:r>
              <a:rPr lang="ru-RU" sz="1100" b="1" i="1" dirty="0">
                <a:solidFill>
                  <a:srgbClr val="000000"/>
                </a:solidFill>
                <a:latin typeface="Times New Roman" pitchFamily="18" charset="0"/>
                <a:cs typeface="Times New Roman" pitchFamily="18" charset="0"/>
              </a:rPr>
              <a:t>3. Подготовка сведение по установленной форме путем выдачи информации из архива БТИ в  отношении МКД расположенных в Ирбитском МО</a:t>
            </a:r>
          </a:p>
          <a:p>
            <a:pPr>
              <a:defRPr/>
            </a:pPr>
            <a:r>
              <a:rPr lang="ru-RU" sz="1100" b="1" i="1" dirty="0">
                <a:solidFill>
                  <a:srgbClr val="000000"/>
                </a:solidFill>
                <a:latin typeface="Times New Roman" pitchFamily="18" charset="0"/>
                <a:cs typeface="Times New Roman" pitchFamily="18" charset="0"/>
              </a:rPr>
              <a:t> МБ – 150 тыс. руб.</a:t>
            </a:r>
          </a:p>
          <a:p>
            <a:pPr>
              <a:defRPr/>
            </a:pPr>
            <a:r>
              <a:rPr lang="ru-RU" sz="1100" b="1" i="1" dirty="0">
                <a:solidFill>
                  <a:srgbClr val="000000"/>
                </a:solidFill>
                <a:latin typeface="Times New Roman" pitchFamily="18" charset="0"/>
                <a:cs typeface="Times New Roman" pitchFamily="18" charset="0"/>
              </a:rPr>
              <a:t>4. Экспертиза проектно-сметной документации </a:t>
            </a:r>
          </a:p>
          <a:p>
            <a:pPr>
              <a:defRPr/>
            </a:pPr>
            <a:r>
              <a:rPr lang="ru-RU" sz="1100" b="1" i="1" dirty="0">
                <a:solidFill>
                  <a:srgbClr val="000000"/>
                </a:solidFill>
                <a:latin typeface="Times New Roman" pitchFamily="18" charset="0"/>
                <a:cs typeface="Times New Roman" pitchFamily="18" charset="0"/>
              </a:rPr>
              <a:t>МБ – 100 тыс. руб.</a:t>
            </a:r>
          </a:p>
          <a:p>
            <a:pPr>
              <a:defRPr/>
            </a:pPr>
            <a:r>
              <a:rPr lang="ru-RU" sz="1100" b="1" i="1" dirty="0">
                <a:solidFill>
                  <a:srgbClr val="000000"/>
                </a:solidFill>
                <a:latin typeface="Times New Roman" pitchFamily="18" charset="0"/>
                <a:cs typeface="Times New Roman" pitchFamily="18" charset="0"/>
              </a:rPr>
              <a:t>5.Услуги по подготовке отчета, содержащего сведения о размере суммы платежей потребителей за коммунальные услуги (базовый период и текущий период) .</a:t>
            </a:r>
          </a:p>
          <a:p>
            <a:pPr>
              <a:defRPr/>
            </a:pPr>
            <a:r>
              <a:rPr lang="ru-RU" sz="1100" b="1" i="1" dirty="0">
                <a:solidFill>
                  <a:srgbClr val="000000"/>
                </a:solidFill>
                <a:latin typeface="Times New Roman" pitchFamily="18" charset="0"/>
                <a:cs typeface="Times New Roman" pitchFamily="18" charset="0"/>
              </a:rPr>
              <a:t>ВФ – 100 тыс. руб.</a:t>
            </a:r>
          </a:p>
          <a:p>
            <a:pPr>
              <a:defRPr/>
            </a:pPr>
            <a:endParaRPr lang="ru-RU" sz="1400" b="1" i="1" dirty="0">
              <a:solidFill>
                <a:srgbClr val="000000"/>
              </a:solidFill>
              <a:latin typeface="Times New Roman" pitchFamily="18" charset="0"/>
              <a:cs typeface="Times New Roman" pitchFamily="18" charset="0"/>
            </a:endParaRPr>
          </a:p>
          <a:p>
            <a:pPr>
              <a:defRPr/>
            </a:pPr>
            <a:endParaRPr lang="ru-RU" sz="1200" b="1" i="1" dirty="0">
              <a:solidFill>
                <a:schemeClr val="tx1"/>
              </a:solidFill>
              <a:latin typeface="Times New Roman" pitchFamily="18" charset="0"/>
              <a:cs typeface="Times New Roman" pitchFamily="18" charset="0"/>
            </a:endParaRPr>
          </a:p>
          <a:p>
            <a:pPr>
              <a:defRPr/>
            </a:pPr>
            <a:endParaRPr lang="ru-RU" sz="1200" b="1" i="1" dirty="0">
              <a:solidFill>
                <a:schemeClr val="tx1"/>
              </a:solidFill>
              <a:latin typeface="Times New Roman" pitchFamily="18" charset="0"/>
              <a:cs typeface="Times New Roman" pitchFamily="18" charset="0"/>
            </a:endParaRPr>
          </a:p>
          <a:p>
            <a:pPr marL="228600" indent="-228600">
              <a:buFontTx/>
              <a:buAutoNum type="arabicPeriod"/>
              <a:defRPr/>
            </a:pPr>
            <a:endParaRPr lang="ru-RU" sz="1200" b="1" i="1" dirty="0">
              <a:solidFill>
                <a:schemeClr val="tx1"/>
              </a:solidFill>
              <a:latin typeface="Times New Roman" pitchFamily="18" charset="0"/>
              <a:cs typeface="Times New Roman" pitchFamily="18" charset="0"/>
            </a:endParaRPr>
          </a:p>
          <a:p>
            <a:pPr marL="228600" indent="-228600">
              <a:buFontTx/>
              <a:buAutoNum type="arabicPeriod"/>
              <a:defRPr/>
            </a:pPr>
            <a:endParaRPr lang="ru-RU" sz="1200" b="1" i="1" dirty="0">
              <a:solidFill>
                <a:schemeClr val="tx1"/>
              </a:solidFill>
              <a:latin typeface="Times New Roman" pitchFamily="18" charset="0"/>
              <a:cs typeface="Times New Roman" pitchFamily="18" charset="0"/>
            </a:endParaRPr>
          </a:p>
        </p:txBody>
      </p:sp>
      <p:sp>
        <p:nvSpPr>
          <p:cNvPr id="5" name="Скругленный прямоугольник 4"/>
          <p:cNvSpPr/>
          <p:nvPr/>
        </p:nvSpPr>
        <p:spPr bwMode="auto">
          <a:xfrm>
            <a:off x="3145820" y="2353209"/>
            <a:ext cx="2880320" cy="4388159"/>
          </a:xfrm>
          <a:prstGeom prst="roundRect">
            <a:avLst/>
          </a:prstGeom>
          <a:ln>
            <a:headEnd type="none" w="med" len="med"/>
            <a:tailEnd type="none" w="med" len="med"/>
          </a:ln>
          <a:extLst/>
        </p:spPr>
        <p:style>
          <a:lnRef idx="0">
            <a:schemeClr val="accent1"/>
          </a:lnRef>
          <a:fillRef idx="3">
            <a:schemeClr val="accent1"/>
          </a:fillRef>
          <a:effectRef idx="3">
            <a:schemeClr val="accent1"/>
          </a:effectRef>
          <a:fontRef idx="minor">
            <a:schemeClr val="lt1"/>
          </a:fontRef>
        </p:style>
        <p:txBody>
          <a:bodyPr/>
          <a:lstStyle/>
          <a:p>
            <a:pPr algn="ctr">
              <a:defRPr/>
            </a:pPr>
            <a:r>
              <a:rPr lang="ru-RU" sz="1400" b="1" i="1" dirty="0">
                <a:solidFill>
                  <a:schemeClr val="tx1"/>
                </a:solidFill>
                <a:latin typeface="Times New Roman" pitchFamily="18" charset="0"/>
                <a:cs typeface="Times New Roman" pitchFamily="18" charset="0"/>
              </a:rPr>
              <a:t>2016 г</a:t>
            </a:r>
            <a:r>
              <a:rPr lang="ru-RU" sz="1200" b="1" i="1" dirty="0">
                <a:solidFill>
                  <a:schemeClr val="tx1"/>
                </a:solidFill>
                <a:latin typeface="Times New Roman" pitchFamily="18" charset="0"/>
                <a:cs typeface="Times New Roman" pitchFamily="18" charset="0"/>
              </a:rPr>
              <a:t>.</a:t>
            </a:r>
          </a:p>
          <a:p>
            <a:pPr>
              <a:defRPr/>
            </a:pPr>
            <a:r>
              <a:rPr lang="ru-RU" sz="1100" b="1" i="1" dirty="0">
                <a:solidFill>
                  <a:srgbClr val="000000"/>
                </a:solidFill>
                <a:latin typeface="Times New Roman" pitchFamily="18" charset="0"/>
                <a:cs typeface="Times New Roman" pitchFamily="18" charset="0"/>
              </a:rPr>
              <a:t>1.Установка узлов учета в многоквартирных домах</a:t>
            </a:r>
          </a:p>
          <a:p>
            <a:pPr>
              <a:defRPr/>
            </a:pPr>
            <a:r>
              <a:rPr lang="ru-RU" sz="1100" b="1" i="1" dirty="0">
                <a:solidFill>
                  <a:srgbClr val="000000"/>
                </a:solidFill>
                <a:latin typeface="Times New Roman" pitchFamily="18" charset="0"/>
                <a:cs typeface="Times New Roman" pitchFamily="18" charset="0"/>
              </a:rPr>
              <a:t> МБ – 876,3 тыс. руб.</a:t>
            </a:r>
          </a:p>
          <a:p>
            <a:pPr>
              <a:defRPr/>
            </a:pPr>
            <a:r>
              <a:rPr lang="ru-RU" sz="1100" b="1" i="1" dirty="0">
                <a:solidFill>
                  <a:srgbClr val="000000"/>
                </a:solidFill>
                <a:latin typeface="Times New Roman" pitchFamily="18" charset="0"/>
                <a:cs typeface="Times New Roman" pitchFamily="18" charset="0"/>
              </a:rPr>
              <a:t>2. Взносы на проведение капитального ремонта общего имущества в многоквартирных домах в доле муниципального имущества </a:t>
            </a:r>
          </a:p>
          <a:p>
            <a:pPr>
              <a:defRPr/>
            </a:pPr>
            <a:r>
              <a:rPr lang="ru-RU" sz="1100" b="1" i="1" dirty="0">
                <a:solidFill>
                  <a:srgbClr val="000000"/>
                </a:solidFill>
                <a:latin typeface="Times New Roman" pitchFamily="18" charset="0"/>
                <a:cs typeface="Times New Roman" pitchFamily="18" charset="0"/>
              </a:rPr>
              <a:t>МБ – 6261,2 тыс. руб.</a:t>
            </a:r>
          </a:p>
          <a:p>
            <a:pPr>
              <a:defRPr/>
            </a:pPr>
            <a:r>
              <a:rPr lang="ru-RU" sz="1100" b="1" i="1" dirty="0">
                <a:solidFill>
                  <a:srgbClr val="000000"/>
                </a:solidFill>
                <a:latin typeface="Times New Roman" pitchFamily="18" charset="0"/>
                <a:cs typeface="Times New Roman" pitchFamily="18" charset="0"/>
              </a:rPr>
              <a:t>3. Подготовка сведение по установленной форме путем выдачи информации из архива БТИ в  отношении МКД расположенных в Ирбитском МО</a:t>
            </a:r>
          </a:p>
          <a:p>
            <a:pPr>
              <a:defRPr/>
            </a:pPr>
            <a:r>
              <a:rPr lang="ru-RU" sz="1100" b="1" i="1" dirty="0">
                <a:solidFill>
                  <a:srgbClr val="000000"/>
                </a:solidFill>
                <a:latin typeface="Times New Roman" pitchFamily="18" charset="0"/>
                <a:cs typeface="Times New Roman" pitchFamily="18" charset="0"/>
              </a:rPr>
              <a:t> МБ – 150 тыс. руб.</a:t>
            </a:r>
          </a:p>
          <a:p>
            <a:pPr>
              <a:defRPr/>
            </a:pPr>
            <a:r>
              <a:rPr lang="ru-RU" sz="1100" b="1" i="1" dirty="0">
                <a:solidFill>
                  <a:srgbClr val="000000"/>
                </a:solidFill>
                <a:latin typeface="Times New Roman" pitchFamily="18" charset="0"/>
                <a:cs typeface="Times New Roman" pitchFamily="18" charset="0"/>
              </a:rPr>
              <a:t>4. Экспертиза проектно-сметной документации </a:t>
            </a:r>
          </a:p>
          <a:p>
            <a:pPr>
              <a:defRPr/>
            </a:pPr>
            <a:r>
              <a:rPr lang="ru-RU" sz="1100" b="1" i="1" dirty="0">
                <a:solidFill>
                  <a:srgbClr val="000000"/>
                </a:solidFill>
                <a:latin typeface="Times New Roman" pitchFamily="18" charset="0"/>
                <a:cs typeface="Times New Roman" pitchFamily="18" charset="0"/>
              </a:rPr>
              <a:t>МБ – 100 тыс. руб.</a:t>
            </a:r>
          </a:p>
          <a:p>
            <a:pPr>
              <a:defRPr/>
            </a:pPr>
            <a:r>
              <a:rPr lang="ru-RU" sz="1100" b="1" i="1" dirty="0">
                <a:solidFill>
                  <a:srgbClr val="000000"/>
                </a:solidFill>
                <a:latin typeface="Times New Roman" pitchFamily="18" charset="0"/>
                <a:cs typeface="Times New Roman" pitchFamily="18" charset="0"/>
              </a:rPr>
              <a:t>5.Услуги по подготовке отчета, содержащего сведения о размере суммы платежей потребителей за коммунальные услуги (базовый период и текущий период) .</a:t>
            </a:r>
          </a:p>
          <a:p>
            <a:pPr>
              <a:defRPr/>
            </a:pPr>
            <a:r>
              <a:rPr lang="ru-RU" sz="1100" b="1" i="1" dirty="0">
                <a:solidFill>
                  <a:srgbClr val="000000"/>
                </a:solidFill>
                <a:latin typeface="Times New Roman" pitchFamily="18" charset="0"/>
                <a:cs typeface="Times New Roman" pitchFamily="18" charset="0"/>
              </a:rPr>
              <a:t>ВФ – 100 тыс. руб.</a:t>
            </a:r>
          </a:p>
        </p:txBody>
      </p:sp>
      <p:sp>
        <p:nvSpPr>
          <p:cNvPr id="21" name="Скругленный прямоугольник 20"/>
          <p:cNvSpPr/>
          <p:nvPr/>
        </p:nvSpPr>
        <p:spPr bwMode="auto">
          <a:xfrm>
            <a:off x="6120172" y="1844825"/>
            <a:ext cx="2916323" cy="4638851"/>
          </a:xfrm>
          <a:prstGeom prst="roundRect">
            <a:avLst/>
          </a:prstGeom>
          <a:ln>
            <a:headEnd type="none" w="med" len="med"/>
            <a:tailEnd type="none" w="med" len="med"/>
          </a:ln>
          <a:extLst/>
        </p:spPr>
        <p:style>
          <a:lnRef idx="0">
            <a:schemeClr val="accent1"/>
          </a:lnRef>
          <a:fillRef idx="3">
            <a:schemeClr val="accent1"/>
          </a:fillRef>
          <a:effectRef idx="3">
            <a:schemeClr val="accent1"/>
          </a:effectRef>
          <a:fontRef idx="minor">
            <a:schemeClr val="lt1"/>
          </a:fontRef>
        </p:style>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r>
              <a:rPr lang="ru-RU" sz="1400" b="1" i="1" dirty="0" smtClean="0">
                <a:solidFill>
                  <a:srgbClr val="000000"/>
                </a:solidFill>
                <a:latin typeface="Times New Roman" pitchFamily="18" charset="0"/>
                <a:cs typeface="Times New Roman" pitchFamily="18" charset="0"/>
              </a:rPr>
              <a:t>2017г.</a:t>
            </a:r>
          </a:p>
          <a:p>
            <a:pPr eaLnBrk="1" hangingPunct="1">
              <a:defRPr/>
            </a:pPr>
            <a:r>
              <a:rPr lang="ru-RU" sz="1100" b="1" i="1" dirty="0">
                <a:solidFill>
                  <a:srgbClr val="000000"/>
                </a:solidFill>
                <a:latin typeface="Times New Roman" pitchFamily="18" charset="0"/>
                <a:cs typeface="Times New Roman" pitchFamily="18" charset="0"/>
              </a:rPr>
              <a:t>1.Установка узлов учета в многоквартирных домах</a:t>
            </a:r>
          </a:p>
          <a:p>
            <a:pPr eaLnBrk="1" hangingPunct="1">
              <a:defRPr/>
            </a:pPr>
            <a:r>
              <a:rPr lang="ru-RU" sz="1100" b="1" i="1" dirty="0">
                <a:solidFill>
                  <a:srgbClr val="000000"/>
                </a:solidFill>
                <a:latin typeface="Times New Roman" pitchFamily="18" charset="0"/>
                <a:cs typeface="Times New Roman" pitchFamily="18" charset="0"/>
              </a:rPr>
              <a:t> МБ – 876,3 тыс. руб.</a:t>
            </a:r>
          </a:p>
          <a:p>
            <a:pPr eaLnBrk="1" hangingPunct="1">
              <a:defRPr/>
            </a:pPr>
            <a:r>
              <a:rPr lang="ru-RU" sz="1100" b="1" i="1" dirty="0">
                <a:solidFill>
                  <a:srgbClr val="000000"/>
                </a:solidFill>
                <a:latin typeface="Times New Roman" pitchFamily="18" charset="0"/>
                <a:cs typeface="Times New Roman" pitchFamily="18" charset="0"/>
              </a:rPr>
              <a:t>2. Взносы на проведение капитального ремонта общего имущества в многоквартирных домах в доле муниципального имущества </a:t>
            </a:r>
          </a:p>
          <a:p>
            <a:pPr eaLnBrk="1" hangingPunct="1">
              <a:defRPr/>
            </a:pPr>
            <a:r>
              <a:rPr lang="ru-RU" sz="1100" b="1" i="1" dirty="0">
                <a:solidFill>
                  <a:srgbClr val="000000"/>
                </a:solidFill>
                <a:latin typeface="Times New Roman" pitchFamily="18" charset="0"/>
                <a:cs typeface="Times New Roman" pitchFamily="18" charset="0"/>
              </a:rPr>
              <a:t>МБ – 6261,2 тыс. руб.</a:t>
            </a:r>
          </a:p>
          <a:p>
            <a:pPr eaLnBrk="1" hangingPunct="1">
              <a:defRPr/>
            </a:pPr>
            <a:r>
              <a:rPr lang="ru-RU" sz="1100" b="1" i="1" dirty="0">
                <a:solidFill>
                  <a:srgbClr val="000000"/>
                </a:solidFill>
                <a:latin typeface="Times New Roman" pitchFamily="18" charset="0"/>
                <a:cs typeface="Times New Roman" pitchFamily="18" charset="0"/>
              </a:rPr>
              <a:t>3. Подготовка сведение по установленной форме путем выдачи информации из архива БТИ в  отношении МКД расположенных в Ирбитском МО</a:t>
            </a:r>
          </a:p>
          <a:p>
            <a:pPr eaLnBrk="1" hangingPunct="1">
              <a:defRPr/>
            </a:pPr>
            <a:r>
              <a:rPr lang="ru-RU" sz="1100" b="1" i="1" dirty="0">
                <a:solidFill>
                  <a:srgbClr val="000000"/>
                </a:solidFill>
                <a:latin typeface="Times New Roman" pitchFamily="18" charset="0"/>
                <a:cs typeface="Times New Roman" pitchFamily="18" charset="0"/>
              </a:rPr>
              <a:t> МБ – 150 тыс. руб.</a:t>
            </a:r>
          </a:p>
          <a:p>
            <a:pPr eaLnBrk="1" hangingPunct="1">
              <a:defRPr/>
            </a:pPr>
            <a:r>
              <a:rPr lang="ru-RU" sz="1100" b="1" i="1" dirty="0">
                <a:solidFill>
                  <a:srgbClr val="000000"/>
                </a:solidFill>
                <a:latin typeface="Times New Roman" pitchFamily="18" charset="0"/>
                <a:cs typeface="Times New Roman" pitchFamily="18" charset="0"/>
              </a:rPr>
              <a:t>4. Экспертиза проектно-сметной документации </a:t>
            </a:r>
          </a:p>
          <a:p>
            <a:pPr eaLnBrk="1" hangingPunct="1">
              <a:defRPr/>
            </a:pPr>
            <a:r>
              <a:rPr lang="ru-RU" sz="1100" b="1" i="1" dirty="0">
                <a:solidFill>
                  <a:srgbClr val="000000"/>
                </a:solidFill>
                <a:latin typeface="Times New Roman" pitchFamily="18" charset="0"/>
                <a:cs typeface="Times New Roman" pitchFamily="18" charset="0"/>
              </a:rPr>
              <a:t>МБ – 100 тыс. руб.</a:t>
            </a:r>
          </a:p>
          <a:p>
            <a:pPr eaLnBrk="1" hangingPunct="1">
              <a:defRPr/>
            </a:pPr>
            <a:r>
              <a:rPr lang="ru-RU" sz="1100" b="1" i="1" dirty="0">
                <a:solidFill>
                  <a:srgbClr val="000000"/>
                </a:solidFill>
                <a:latin typeface="Times New Roman" pitchFamily="18" charset="0"/>
                <a:cs typeface="Times New Roman" pitchFamily="18" charset="0"/>
              </a:rPr>
              <a:t>5.Услуги по подготовке отчета, содержащего сведения о размере суммы платежей потребителей за коммунальные услуги (базовый период и текущий период) .</a:t>
            </a:r>
          </a:p>
          <a:p>
            <a:pPr eaLnBrk="1" hangingPunct="1">
              <a:defRPr/>
            </a:pPr>
            <a:r>
              <a:rPr lang="ru-RU" sz="1100" b="1" i="1" dirty="0">
                <a:solidFill>
                  <a:srgbClr val="000000"/>
                </a:solidFill>
                <a:latin typeface="Times New Roman" pitchFamily="18" charset="0"/>
                <a:cs typeface="Times New Roman" pitchFamily="18" charset="0"/>
              </a:rPr>
              <a:t>ВФ – 100 тыс. руб.</a:t>
            </a:r>
          </a:p>
          <a:p>
            <a:pPr eaLnBrk="1" hangingPunct="1">
              <a:defRPr/>
            </a:pPr>
            <a:endParaRPr lang="ru-RU" sz="1400" b="1" i="1" dirty="0" smtClean="0">
              <a:solidFill>
                <a:srgbClr val="000000"/>
              </a:solidFill>
              <a:latin typeface="Times New Roman" pitchFamily="18" charset="0"/>
              <a:cs typeface="Times New Roman" pitchFamily="18" charset="0"/>
            </a:endParaRPr>
          </a:p>
          <a:p>
            <a:pPr eaLnBrk="1" hangingPunct="1">
              <a:defRPr/>
            </a:pPr>
            <a:endParaRPr lang="ru-RU" sz="1400" b="1" i="1" dirty="0" smtClean="0">
              <a:solidFill>
                <a:srgbClr val="000000"/>
              </a:solidFill>
              <a:latin typeface="Times New Roman" pitchFamily="18" charset="0"/>
              <a:cs typeface="Times New Roman" pitchFamily="18" charset="0"/>
            </a:endParaRPr>
          </a:p>
          <a:p>
            <a:pPr eaLnBrk="1" hangingPunct="1">
              <a:defRPr/>
            </a:pPr>
            <a:endParaRPr lang="ru-RU" sz="1400" b="1" i="1" dirty="0" smtClean="0">
              <a:solidFill>
                <a:srgbClr val="00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2"/>
          <p:cNvSpPr>
            <a:spLocks noGrp="1" noChangeArrowheads="1"/>
          </p:cNvSpPr>
          <p:nvPr>
            <p:ph type="title" idx="4294967295"/>
          </p:nvPr>
        </p:nvSpPr>
        <p:spPr>
          <a:xfrm>
            <a:off x="468313" y="188913"/>
            <a:ext cx="8229600" cy="323850"/>
          </a:xfrm>
        </p:spPr>
        <p:txBody>
          <a:bodyPr/>
          <a:lstStyle/>
          <a:p>
            <a:pPr eaLnBrk="1" hangingPunct="1"/>
            <a:r>
              <a:rPr lang="ru-RU" sz="1600" b="1" smtClean="0">
                <a:solidFill>
                  <a:srgbClr val="000099"/>
                </a:solidFill>
                <a:latin typeface="Times New Roman" pitchFamily="18" charset="0"/>
              </a:rPr>
              <a:t>Бюджет Ирбитского МО на 2015 год </a:t>
            </a:r>
            <a:br>
              <a:rPr lang="ru-RU" sz="1600" b="1" smtClean="0">
                <a:solidFill>
                  <a:srgbClr val="000099"/>
                </a:solidFill>
                <a:latin typeface="Times New Roman" pitchFamily="18" charset="0"/>
              </a:rPr>
            </a:br>
            <a:r>
              <a:rPr lang="ru-RU" sz="1600" b="1" smtClean="0">
                <a:solidFill>
                  <a:srgbClr val="000099"/>
                </a:solidFill>
                <a:latin typeface="Times New Roman" pitchFamily="18" charset="0"/>
              </a:rPr>
              <a:t>и плановый период 2016-2017 годы</a:t>
            </a:r>
            <a:endParaRPr lang="ru-RU" sz="1600" b="1" i="1" smtClean="0">
              <a:solidFill>
                <a:srgbClr val="000099"/>
              </a:solidFill>
              <a:latin typeface="Times New Roman" pitchFamily="18" charset="0"/>
            </a:endParaRPr>
          </a:p>
        </p:txBody>
      </p:sp>
      <p:sp>
        <p:nvSpPr>
          <p:cNvPr id="52226" name="Скругленный прямоугольник 34"/>
          <p:cNvSpPr>
            <a:spLocks noChangeArrowheads="1"/>
          </p:cNvSpPr>
          <p:nvPr/>
        </p:nvSpPr>
        <p:spPr bwMode="auto">
          <a:xfrm>
            <a:off x="196850" y="549275"/>
            <a:ext cx="8712200" cy="1223963"/>
          </a:xfrm>
          <a:prstGeom prst="roundRect">
            <a:avLst>
              <a:gd name="adj" fmla="val 16667"/>
            </a:avLst>
          </a:prstGeom>
          <a:gradFill rotWithShape="0">
            <a:gsLst>
              <a:gs pos="0">
                <a:srgbClr val="CCFFCC"/>
              </a:gs>
              <a:gs pos="100000">
                <a:srgbClr val="F6FFF6"/>
              </a:gs>
            </a:gsLst>
            <a:path path="shape">
              <a:fillToRect l="50000" t="50000" r="50000" b="50000"/>
            </a:path>
          </a:gradFill>
          <a:ln w="9525" algn="ctr">
            <a:solidFill>
              <a:srgbClr val="669900"/>
            </a:solidFill>
            <a:round/>
            <a:headEnd/>
            <a:tailEnd/>
          </a:ln>
        </p:spPr>
        <p:txBody>
          <a:bodyPr/>
          <a:lstStyle/>
          <a:p>
            <a:pPr algn="ctr"/>
            <a:r>
              <a:rPr lang="ru-RU" sz="1200" b="1">
                <a:solidFill>
                  <a:srgbClr val="00602B"/>
                </a:solidFill>
                <a:latin typeface="Times New Roman" pitchFamily="18" charset="0"/>
              </a:rPr>
              <a:t>Подпрограмма 4 «Развитие газификации в Ирбитском муниципальном образовании»</a:t>
            </a:r>
          </a:p>
          <a:p>
            <a:r>
              <a:rPr lang="ru-RU" sz="1000" b="1">
                <a:solidFill>
                  <a:srgbClr val="680000"/>
                </a:solidFill>
                <a:latin typeface="Times New Roman" pitchFamily="18" charset="0"/>
              </a:rPr>
              <a:t>Задача 1.: «Создание условий для газификации объектов социальной и жилищно-коммунальной сферы и обеспечение надежности системы газоснабжения путем реализации мероприятий по строительству распределительных газопроводов и газовых сетей»;</a:t>
            </a:r>
          </a:p>
          <a:p>
            <a:r>
              <a:rPr lang="ru-RU" sz="1000" b="1">
                <a:solidFill>
                  <a:srgbClr val="680000"/>
                </a:solidFill>
                <a:latin typeface="Times New Roman" pitchFamily="18" charset="0"/>
              </a:rPr>
              <a:t> Задача 2.: «Создание технической возможности для сетевого газоснабжения и развития газификации территории Ирбитского муниципального образования путем реализации мероприятий по строительству межпоселковых газопроводов»;</a:t>
            </a:r>
          </a:p>
          <a:p>
            <a:r>
              <a:rPr lang="ru-RU" sz="1000" b="1">
                <a:solidFill>
                  <a:srgbClr val="680000"/>
                </a:solidFill>
                <a:latin typeface="Times New Roman" pitchFamily="18" charset="0"/>
              </a:rPr>
              <a:t>Задача 3.:«Газификация объектов социальной и жилищно-коммунальной сферы путем реализации мероприятий по строительству газовых котельных, переводу существующих котельных на природный газ, установки индивидуальных источников теплоснабжения»;</a:t>
            </a:r>
          </a:p>
          <a:p>
            <a:pPr algn="ctr"/>
            <a:endParaRPr lang="ru-RU" b="1">
              <a:solidFill>
                <a:srgbClr val="00602B"/>
              </a:solidFill>
              <a:latin typeface="Times New Roman" pitchFamily="18" charset="0"/>
            </a:endParaRPr>
          </a:p>
          <a:p>
            <a:endParaRPr lang="ru-RU" b="1">
              <a:solidFill>
                <a:srgbClr val="00602B"/>
              </a:solidFill>
              <a:latin typeface="Times New Roman" pitchFamily="18" charset="0"/>
            </a:endParaRPr>
          </a:p>
        </p:txBody>
      </p:sp>
      <p:sp>
        <p:nvSpPr>
          <p:cNvPr id="3" name="Скругленный прямоугольник 2"/>
          <p:cNvSpPr/>
          <p:nvPr/>
        </p:nvSpPr>
        <p:spPr bwMode="auto">
          <a:xfrm>
            <a:off x="137948" y="1772817"/>
            <a:ext cx="2876833" cy="4975549"/>
          </a:xfrm>
          <a:prstGeom prst="roundRect">
            <a:avLst/>
          </a:prstGeom>
          <a:ln>
            <a:headEnd type="none" w="med" len="med"/>
            <a:tailEnd type="none" w="med" len="med"/>
          </a:ln>
          <a:extLst/>
        </p:spPr>
        <p:style>
          <a:lnRef idx="0">
            <a:schemeClr val="accent1"/>
          </a:lnRef>
          <a:fillRef idx="3">
            <a:schemeClr val="accent1"/>
          </a:fillRef>
          <a:effectRef idx="3">
            <a:schemeClr val="accent1"/>
          </a:effectRef>
          <a:fontRef idx="minor">
            <a:schemeClr val="lt1"/>
          </a:fontRef>
        </p:style>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r>
              <a:rPr lang="ru-RU" sz="1200" b="1" i="1" dirty="0" smtClean="0">
                <a:latin typeface="Times New Roman" pitchFamily="18" charset="0"/>
                <a:cs typeface="Times New Roman" pitchFamily="18" charset="0"/>
              </a:rPr>
              <a:t>2015 г.</a:t>
            </a:r>
          </a:p>
          <a:p>
            <a:pPr eaLnBrk="1" hangingPunct="1">
              <a:defRPr/>
            </a:pPr>
            <a:r>
              <a:rPr lang="ru-RU" sz="1100" b="1" i="1" dirty="0" smtClean="0">
                <a:latin typeface="Times New Roman" pitchFamily="18" charset="0"/>
                <a:cs typeface="Times New Roman" pitchFamily="18" charset="0"/>
              </a:rPr>
              <a:t>1.Строительство объектов газоснабжения *п</a:t>
            </a:r>
            <a:r>
              <a:rPr lang="ru-RU" sz="1100" b="1" i="1" dirty="0">
                <a:latin typeface="Times New Roman" pitchFamily="18" charset="0"/>
                <a:cs typeface="Times New Roman" pitchFamily="18" charset="0"/>
              </a:rPr>
              <a:t>. Пионерский </a:t>
            </a:r>
            <a:r>
              <a:rPr lang="ru-RU" sz="1100" b="1" i="1" dirty="0" smtClean="0">
                <a:latin typeface="Times New Roman" pitchFamily="18" charset="0"/>
                <a:cs typeface="Times New Roman" pitchFamily="18" charset="0"/>
              </a:rPr>
              <a:t>ул</a:t>
            </a:r>
            <a:r>
              <a:rPr lang="ru-RU" sz="1100" b="1" i="1" dirty="0">
                <a:latin typeface="Times New Roman" pitchFamily="18" charset="0"/>
                <a:cs typeface="Times New Roman" pitchFamily="18" charset="0"/>
              </a:rPr>
              <a:t>. Молодёжная, Раздольная,  Майская, Полевая, пер. Зелёный, пер. Радужный ул. Мира, Строителей, </a:t>
            </a:r>
            <a:r>
              <a:rPr lang="ru-RU" sz="1100" b="1" i="1" dirty="0" err="1">
                <a:latin typeface="Times New Roman" pitchFamily="18" charset="0"/>
                <a:cs typeface="Times New Roman" pitchFamily="18" charset="0"/>
              </a:rPr>
              <a:t>Ожиганова</a:t>
            </a:r>
            <a:r>
              <a:rPr lang="ru-RU" sz="1100" b="1" i="1" dirty="0">
                <a:latin typeface="Times New Roman" pitchFamily="18" charset="0"/>
                <a:cs typeface="Times New Roman" pitchFamily="18" charset="0"/>
              </a:rPr>
              <a:t>, Мелиораторов, </a:t>
            </a:r>
            <a:r>
              <a:rPr lang="ru-RU" sz="1100" b="1" i="1" dirty="0" smtClean="0">
                <a:latin typeface="Times New Roman" pitchFamily="18" charset="0"/>
                <a:cs typeface="Times New Roman" pitchFamily="18" charset="0"/>
              </a:rPr>
              <a:t>Молодежная, *д</a:t>
            </a:r>
            <a:r>
              <a:rPr lang="ru-RU" sz="1100" b="1" i="1" dirty="0">
                <a:latin typeface="Times New Roman" pitchFamily="18" charset="0"/>
                <a:cs typeface="Times New Roman" pitchFamily="18" charset="0"/>
              </a:rPr>
              <a:t>.  Фомина газоснабжение жилых домов по ул. Советская, 60-лет Октября,  Береговая, Гагарина,  </a:t>
            </a:r>
            <a:r>
              <a:rPr lang="ru-RU" sz="1100" b="1" i="1" dirty="0" smtClean="0">
                <a:latin typeface="Times New Roman" pitchFamily="18" charset="0"/>
                <a:cs typeface="Times New Roman" pitchFamily="18" charset="0"/>
              </a:rPr>
              <a:t>Раздольная, *п</a:t>
            </a:r>
            <a:r>
              <a:rPr lang="ru-RU" sz="1100" b="1" i="1" dirty="0">
                <a:latin typeface="Times New Roman" pitchFamily="18" charset="0"/>
                <a:cs typeface="Times New Roman" pitchFamily="18" charset="0"/>
              </a:rPr>
              <a:t>. Рябиновый, ул. Центральная, дом №</a:t>
            </a:r>
            <a:r>
              <a:rPr lang="ru-RU" sz="1100" b="1" i="1" dirty="0" smtClean="0">
                <a:latin typeface="Times New Roman" pitchFamily="18" charset="0"/>
                <a:cs typeface="Times New Roman" pitchFamily="18" charset="0"/>
              </a:rPr>
              <a:t>2</a:t>
            </a:r>
          </a:p>
          <a:p>
            <a:pPr eaLnBrk="1" hangingPunct="1">
              <a:defRPr/>
            </a:pPr>
            <a:endParaRPr lang="ru-RU" sz="1100" b="1" i="1" dirty="0" smtClean="0">
              <a:latin typeface="Times New Roman" pitchFamily="18" charset="0"/>
              <a:cs typeface="Times New Roman" pitchFamily="18" charset="0"/>
            </a:endParaRPr>
          </a:p>
          <a:p>
            <a:pPr eaLnBrk="1" hangingPunct="1">
              <a:defRPr/>
            </a:pPr>
            <a:endParaRPr lang="ru-RU" sz="1200" b="1" i="1" dirty="0" smtClean="0">
              <a:latin typeface="Times New Roman" pitchFamily="18" charset="0"/>
              <a:cs typeface="Times New Roman" pitchFamily="18" charset="0"/>
            </a:endParaRPr>
          </a:p>
          <a:p>
            <a:pPr eaLnBrk="1" hangingPunct="1">
              <a:buFontTx/>
              <a:buAutoNum type="arabicPeriod"/>
              <a:defRPr/>
            </a:pPr>
            <a:endParaRPr lang="ru-RU" sz="1200" b="1" i="1" dirty="0" smtClean="0">
              <a:latin typeface="Times New Roman" pitchFamily="18" charset="0"/>
              <a:cs typeface="Times New Roman" pitchFamily="18" charset="0"/>
            </a:endParaRPr>
          </a:p>
          <a:p>
            <a:pPr eaLnBrk="1" hangingPunct="1">
              <a:defRPr/>
            </a:pPr>
            <a:r>
              <a:rPr lang="ru-RU" sz="1100" b="1" i="1" dirty="0" smtClean="0">
                <a:latin typeface="Times New Roman" pitchFamily="18" charset="0"/>
                <a:cs typeface="Times New Roman" pitchFamily="18" charset="0"/>
              </a:rPr>
              <a:t>2.Разработка ПСД по объектам газоснабжения *</a:t>
            </a:r>
            <a:r>
              <a:rPr lang="ru-RU" sz="1100" b="1" i="1" u="sng" dirty="0" smtClean="0">
                <a:latin typeface="Times New Roman" pitchFamily="18" charset="0"/>
                <a:cs typeface="Times New Roman" pitchFamily="18" charset="0"/>
              </a:rPr>
              <a:t>д. </a:t>
            </a:r>
            <a:r>
              <a:rPr lang="ru-RU" sz="1100" b="1" i="1" u="sng" dirty="0" err="1" smtClean="0">
                <a:latin typeface="Times New Roman" pitchFamily="18" charset="0"/>
                <a:cs typeface="Times New Roman" pitchFamily="18" charset="0"/>
              </a:rPr>
              <a:t>Речкалова</a:t>
            </a:r>
            <a:r>
              <a:rPr lang="ru-RU" sz="1100" b="1" i="1" dirty="0" smtClean="0">
                <a:latin typeface="Times New Roman" pitchFamily="18" charset="0"/>
                <a:cs typeface="Times New Roman" pitchFamily="18" charset="0"/>
              </a:rPr>
              <a:t>, *п</a:t>
            </a:r>
            <a:r>
              <a:rPr lang="ru-RU" sz="1100" b="1" i="1" dirty="0">
                <a:latin typeface="Times New Roman" pitchFamily="18" charset="0"/>
                <a:cs typeface="Times New Roman" pitchFamily="18" charset="0"/>
              </a:rPr>
              <a:t>. Спутник, ул. Цветочная, ул. </a:t>
            </a:r>
            <a:r>
              <a:rPr lang="ru-RU" sz="1100" b="1" i="1" dirty="0" err="1" smtClean="0">
                <a:latin typeface="Times New Roman" pitchFamily="18" charset="0"/>
                <a:cs typeface="Times New Roman" pitchFamily="18" charset="0"/>
              </a:rPr>
              <a:t>Байкаловская</a:t>
            </a:r>
            <a:r>
              <a:rPr lang="ru-RU" sz="1100" b="1" i="1" dirty="0" smtClean="0">
                <a:latin typeface="Times New Roman" pitchFamily="18" charset="0"/>
                <a:cs typeface="Times New Roman" pitchFamily="18" charset="0"/>
              </a:rPr>
              <a:t>,*</a:t>
            </a:r>
            <a:r>
              <a:rPr lang="ru-RU" sz="1100" b="1" i="1" dirty="0" err="1" smtClean="0">
                <a:latin typeface="Times New Roman" pitchFamily="18" charset="0"/>
                <a:cs typeface="Times New Roman" pitchFamily="18" charset="0"/>
              </a:rPr>
              <a:t>д.Кекур</a:t>
            </a:r>
            <a:r>
              <a:rPr lang="ru-RU" sz="1100" b="1" i="1" dirty="0" smtClean="0">
                <a:latin typeface="Times New Roman" pitchFamily="18" charset="0"/>
                <a:cs typeface="Times New Roman" pitchFamily="18" charset="0"/>
              </a:rPr>
              <a:t> </a:t>
            </a:r>
            <a:r>
              <a:rPr lang="ru-RU" sz="1100" b="1" i="1" dirty="0">
                <a:latin typeface="Times New Roman" pitchFamily="18" charset="0"/>
                <a:cs typeface="Times New Roman" pitchFamily="18" charset="0"/>
              </a:rPr>
              <a:t>газоснабжение жилых домов по ул. Пригородная и </a:t>
            </a:r>
            <a:r>
              <a:rPr lang="ru-RU" sz="1100" b="1" i="1" dirty="0" err="1" smtClean="0">
                <a:latin typeface="Times New Roman" pitchFamily="18" charset="0"/>
                <a:cs typeface="Times New Roman" pitchFamily="18" charset="0"/>
              </a:rPr>
              <a:t>пер.Восточный;Межпоселковый</a:t>
            </a:r>
            <a:r>
              <a:rPr lang="ru-RU" sz="1100" b="1" i="1" dirty="0" smtClean="0">
                <a:latin typeface="Times New Roman" pitchFamily="18" charset="0"/>
                <a:cs typeface="Times New Roman" pitchFamily="18" charset="0"/>
              </a:rPr>
              <a:t> </a:t>
            </a:r>
            <a:r>
              <a:rPr lang="ru-RU" sz="1100" b="1" i="1" dirty="0">
                <a:latin typeface="Times New Roman" pitchFamily="18" charset="0"/>
                <a:cs typeface="Times New Roman" pitchFamily="18" charset="0"/>
              </a:rPr>
              <a:t>газопровод ГРС </a:t>
            </a:r>
            <a:r>
              <a:rPr lang="ru-RU" sz="1100" b="1" i="1" dirty="0" err="1">
                <a:latin typeface="Times New Roman" pitchFamily="18" charset="0"/>
                <a:cs typeface="Times New Roman" pitchFamily="18" charset="0"/>
              </a:rPr>
              <a:t>г.Ирбит</a:t>
            </a:r>
            <a:r>
              <a:rPr lang="ru-RU" sz="1100" b="1" i="1" dirty="0">
                <a:latin typeface="Times New Roman" pitchFamily="18" charset="0"/>
                <a:cs typeface="Times New Roman" pitchFamily="18" charset="0"/>
              </a:rPr>
              <a:t>- </a:t>
            </a:r>
            <a:r>
              <a:rPr lang="ru-RU" sz="1100" b="1" i="1" dirty="0" err="1">
                <a:latin typeface="Times New Roman" pitchFamily="18" charset="0"/>
                <a:cs typeface="Times New Roman" pitchFamily="18" charset="0"/>
              </a:rPr>
              <a:t>д.Дубская</a:t>
            </a:r>
            <a:endParaRPr lang="ru-RU" sz="1100" b="1" i="1" dirty="0">
              <a:latin typeface="Times New Roman" pitchFamily="18" charset="0"/>
              <a:cs typeface="Times New Roman" pitchFamily="18" charset="0"/>
            </a:endParaRPr>
          </a:p>
          <a:p>
            <a:pPr eaLnBrk="1" hangingPunct="1">
              <a:defRPr/>
            </a:pPr>
            <a:r>
              <a:rPr lang="ru-RU" sz="1100" b="1" i="1" dirty="0">
                <a:latin typeface="Times New Roman" pitchFamily="18" charset="0"/>
                <a:cs typeface="Times New Roman" pitchFamily="18" charset="0"/>
              </a:rPr>
              <a:t>Межпоселковый газопровод </a:t>
            </a:r>
            <a:r>
              <a:rPr lang="ru-RU" sz="1100" b="1" i="1" dirty="0" smtClean="0">
                <a:latin typeface="Times New Roman" pitchFamily="18" charset="0"/>
                <a:cs typeface="Times New Roman" pitchFamily="18" charset="0"/>
              </a:rPr>
              <a:t>ГРС </a:t>
            </a:r>
            <a:r>
              <a:rPr lang="ru-RU" sz="1100" b="1" i="1" dirty="0" err="1" smtClean="0">
                <a:latin typeface="Times New Roman" pitchFamily="18" charset="0"/>
                <a:cs typeface="Times New Roman" pitchFamily="18" charset="0"/>
              </a:rPr>
              <a:t>с.Черновское</a:t>
            </a:r>
            <a:r>
              <a:rPr lang="ru-RU" sz="1100" b="1" i="1" dirty="0" smtClean="0">
                <a:latin typeface="Times New Roman" pitchFamily="18" charset="0"/>
                <a:cs typeface="Times New Roman" pitchFamily="18" charset="0"/>
              </a:rPr>
              <a:t>- </a:t>
            </a:r>
            <a:r>
              <a:rPr lang="ru-RU" sz="1100" b="1" i="1" dirty="0" err="1" smtClean="0">
                <a:latin typeface="Times New Roman" pitchFamily="18" charset="0"/>
                <a:cs typeface="Times New Roman" pitchFamily="18" charset="0"/>
              </a:rPr>
              <a:t>с.Знаменское</a:t>
            </a:r>
            <a:r>
              <a:rPr lang="ru-RU" sz="1100" b="1" i="1" dirty="0" smtClean="0">
                <a:latin typeface="Times New Roman" pitchFamily="18" charset="0"/>
                <a:cs typeface="Times New Roman" pitchFamily="18" charset="0"/>
              </a:rPr>
              <a:t> </a:t>
            </a:r>
          </a:p>
          <a:p>
            <a:pPr eaLnBrk="1" hangingPunct="1">
              <a:defRPr/>
            </a:pPr>
            <a:r>
              <a:rPr lang="ru-RU" sz="1100" b="1" i="1" dirty="0" smtClean="0">
                <a:latin typeface="Times New Roman" pitchFamily="18" charset="0"/>
                <a:cs typeface="Times New Roman" pitchFamily="18" charset="0"/>
              </a:rPr>
              <a:t>МБ -  7273,3 тыс. </a:t>
            </a:r>
            <a:r>
              <a:rPr lang="ru-RU" sz="1100" b="1" i="1" dirty="0" err="1" smtClean="0">
                <a:latin typeface="Times New Roman" pitchFamily="18" charset="0"/>
                <a:cs typeface="Times New Roman" pitchFamily="18" charset="0"/>
              </a:rPr>
              <a:t>руб</a:t>
            </a:r>
            <a:endParaRPr lang="ru-RU" sz="1100" b="1" i="1" dirty="0" smtClean="0">
              <a:latin typeface="Times New Roman" pitchFamily="18" charset="0"/>
              <a:cs typeface="Times New Roman" pitchFamily="18" charset="0"/>
            </a:endParaRPr>
          </a:p>
          <a:p>
            <a:pPr eaLnBrk="1" hangingPunct="1">
              <a:defRPr/>
            </a:pPr>
            <a:r>
              <a:rPr lang="ru-RU" sz="1100" b="1" i="1" dirty="0" smtClean="0">
                <a:latin typeface="Times New Roman" pitchFamily="18" charset="0"/>
                <a:cs typeface="Times New Roman" pitchFamily="18" charset="0"/>
              </a:rPr>
              <a:t>3. </a:t>
            </a:r>
            <a:r>
              <a:rPr lang="ru-RU" sz="1100" b="1" i="1" dirty="0">
                <a:latin typeface="Times New Roman" pitchFamily="18" charset="0"/>
                <a:cs typeface="Times New Roman" pitchFamily="18" charset="0"/>
              </a:rPr>
              <a:t>Строительство блочной газовой котельной по адресу </a:t>
            </a:r>
            <a:r>
              <a:rPr lang="ru-RU" sz="1100" b="1" i="1" dirty="0" smtClean="0">
                <a:latin typeface="Times New Roman" pitchFamily="18" charset="0"/>
                <a:cs typeface="Times New Roman" pitchFamily="18" charset="0"/>
              </a:rPr>
              <a:t>*</a:t>
            </a:r>
            <a:r>
              <a:rPr lang="ru-RU" sz="1100" b="1" i="1" dirty="0" err="1" smtClean="0">
                <a:latin typeface="Times New Roman" pitchFamily="18" charset="0"/>
                <a:cs typeface="Times New Roman" pitchFamily="18" charset="0"/>
              </a:rPr>
              <a:t>п.Зайково</a:t>
            </a:r>
            <a:r>
              <a:rPr lang="ru-RU" sz="1100" b="1" i="1" dirty="0" smtClean="0">
                <a:latin typeface="Times New Roman" pitchFamily="18" charset="0"/>
                <a:cs typeface="Times New Roman" pitchFamily="18" charset="0"/>
              </a:rPr>
              <a:t> ул.Студенческая,2 : МБ -650 тыс. руб., ОБ – 12350 тыс. руб.  </a:t>
            </a:r>
          </a:p>
          <a:p>
            <a:pPr eaLnBrk="1" hangingPunct="1">
              <a:defRPr/>
            </a:pPr>
            <a:endParaRPr lang="ru-RU" sz="1200" b="1" i="1" dirty="0" smtClean="0">
              <a:latin typeface="Times New Roman" pitchFamily="18" charset="0"/>
              <a:cs typeface="Times New Roman" pitchFamily="18" charset="0"/>
            </a:endParaRPr>
          </a:p>
          <a:p>
            <a:pPr eaLnBrk="1" hangingPunct="1">
              <a:defRPr/>
            </a:pPr>
            <a:endParaRPr lang="ru-RU" sz="1200" b="1" i="1" dirty="0" smtClean="0">
              <a:latin typeface="Times New Roman" pitchFamily="18" charset="0"/>
              <a:cs typeface="Times New Roman" pitchFamily="18" charset="0"/>
            </a:endParaRPr>
          </a:p>
          <a:p>
            <a:pPr eaLnBrk="1" hangingPunct="1">
              <a:buFontTx/>
              <a:buAutoNum type="arabicPeriod"/>
              <a:defRPr/>
            </a:pPr>
            <a:endParaRPr lang="ru-RU" sz="1200" b="1" i="1" dirty="0" smtClean="0">
              <a:latin typeface="Times New Roman" pitchFamily="18" charset="0"/>
              <a:cs typeface="Times New Roman" pitchFamily="18" charset="0"/>
            </a:endParaRPr>
          </a:p>
          <a:p>
            <a:pPr eaLnBrk="1" hangingPunct="1">
              <a:buFontTx/>
              <a:buAutoNum type="arabicPeriod"/>
              <a:defRPr/>
            </a:pPr>
            <a:endParaRPr lang="ru-RU" sz="1200" b="1" i="1" dirty="0" smtClean="0">
              <a:latin typeface="Times New Roman" pitchFamily="18" charset="0"/>
              <a:cs typeface="Times New Roman" pitchFamily="18" charset="0"/>
            </a:endParaRPr>
          </a:p>
        </p:txBody>
      </p:sp>
      <p:sp>
        <p:nvSpPr>
          <p:cNvPr id="5" name="Скругленный прямоугольник 4"/>
          <p:cNvSpPr/>
          <p:nvPr/>
        </p:nvSpPr>
        <p:spPr bwMode="auto">
          <a:xfrm>
            <a:off x="3106688" y="2211852"/>
            <a:ext cx="3060340" cy="4652963"/>
          </a:xfrm>
          <a:prstGeom prst="roundRect">
            <a:avLst/>
          </a:prstGeom>
          <a:ln>
            <a:headEnd type="none" w="med" len="med"/>
            <a:tailEnd type="none" w="med" len="med"/>
          </a:ln>
          <a:extLst/>
        </p:spPr>
        <p:style>
          <a:lnRef idx="0">
            <a:schemeClr val="accent1"/>
          </a:lnRef>
          <a:fillRef idx="3">
            <a:schemeClr val="accent1"/>
          </a:fillRef>
          <a:effectRef idx="3">
            <a:schemeClr val="accent1"/>
          </a:effectRef>
          <a:fontRef idx="minor">
            <a:schemeClr val="lt1"/>
          </a:fontRef>
        </p:style>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r>
              <a:rPr lang="ru-RU" sz="1200" b="1" i="1" dirty="0" smtClean="0">
                <a:latin typeface="Times New Roman" pitchFamily="18" charset="0"/>
                <a:cs typeface="Times New Roman" pitchFamily="18" charset="0"/>
              </a:rPr>
              <a:t>2016г.</a:t>
            </a:r>
          </a:p>
          <a:p>
            <a:pPr eaLnBrk="1" hangingPunct="1">
              <a:defRPr/>
            </a:pPr>
            <a:r>
              <a:rPr lang="ru-RU" sz="1200" b="1" i="1" dirty="0" smtClean="0">
                <a:latin typeface="Times New Roman" pitchFamily="18" charset="0"/>
                <a:cs typeface="Times New Roman" pitchFamily="18" charset="0"/>
              </a:rPr>
              <a:t>1.Строительство </a:t>
            </a:r>
            <a:r>
              <a:rPr lang="ru-RU" sz="1200" b="1" i="1" dirty="0">
                <a:latin typeface="Times New Roman" pitchFamily="18" charset="0"/>
                <a:cs typeface="Times New Roman" pitchFamily="18" charset="0"/>
              </a:rPr>
              <a:t>объектов газоснабжения</a:t>
            </a:r>
            <a:r>
              <a:rPr lang="ru-RU" sz="1200" b="1" i="1" dirty="0" smtClean="0">
                <a:latin typeface="Times New Roman" pitchFamily="18" charset="0"/>
                <a:cs typeface="Times New Roman" pitchFamily="18" charset="0"/>
              </a:rPr>
              <a:t>: *</a:t>
            </a:r>
            <a:r>
              <a:rPr lang="ru-RU" sz="1200" b="1" i="1" dirty="0" err="1" smtClean="0">
                <a:latin typeface="Times New Roman" pitchFamily="18" charset="0"/>
                <a:cs typeface="Times New Roman" pitchFamily="18" charset="0"/>
              </a:rPr>
              <a:t>с.Килачевское</a:t>
            </a:r>
            <a:r>
              <a:rPr lang="ru-RU" sz="1200" b="1" i="1" dirty="0" smtClean="0">
                <a:latin typeface="Times New Roman" pitchFamily="18" charset="0"/>
                <a:cs typeface="Times New Roman" pitchFamily="18" charset="0"/>
              </a:rPr>
              <a:t>, *</a:t>
            </a:r>
            <a:r>
              <a:rPr lang="ru-RU" sz="1200" b="1" i="1" dirty="0" err="1" smtClean="0">
                <a:latin typeface="Times New Roman" pitchFamily="18" charset="0"/>
                <a:cs typeface="Times New Roman" pitchFamily="18" charset="0"/>
              </a:rPr>
              <a:t>д.Кекур</a:t>
            </a:r>
            <a:r>
              <a:rPr lang="ru-RU" sz="1200" b="1" i="1" dirty="0" smtClean="0">
                <a:latin typeface="Times New Roman" pitchFamily="18" charset="0"/>
                <a:cs typeface="Times New Roman" pitchFamily="18" charset="0"/>
              </a:rPr>
              <a:t>,  </a:t>
            </a:r>
            <a:r>
              <a:rPr lang="ru-RU" sz="1200" b="1" i="1" dirty="0">
                <a:latin typeface="Times New Roman" pitchFamily="18" charset="0"/>
                <a:cs typeface="Times New Roman" pitchFamily="18" charset="0"/>
              </a:rPr>
              <a:t>ул. Пригородная и </a:t>
            </a:r>
            <a:r>
              <a:rPr lang="ru-RU" sz="1200" b="1" i="1" dirty="0" err="1">
                <a:latin typeface="Times New Roman" pitchFamily="18" charset="0"/>
                <a:cs typeface="Times New Roman" pitchFamily="18" charset="0"/>
              </a:rPr>
              <a:t>пер.Восточный</a:t>
            </a:r>
            <a:r>
              <a:rPr lang="ru-RU" sz="1200" b="1" i="1" dirty="0">
                <a:latin typeface="Times New Roman" pitchFamily="18" charset="0"/>
                <a:cs typeface="Times New Roman" pitchFamily="18" charset="0"/>
              </a:rPr>
              <a:t> </a:t>
            </a:r>
            <a:r>
              <a:rPr lang="ru-RU" sz="1200" b="1" i="1" dirty="0" smtClean="0">
                <a:latin typeface="Times New Roman" pitchFamily="18" charset="0"/>
                <a:cs typeface="Times New Roman" pitchFamily="18" charset="0"/>
              </a:rPr>
              <a:t>,*</a:t>
            </a:r>
            <a:r>
              <a:rPr lang="ru-RU" sz="1200" b="1" i="1" dirty="0" err="1" smtClean="0">
                <a:latin typeface="Times New Roman" pitchFamily="18" charset="0"/>
                <a:cs typeface="Times New Roman" pitchFamily="18" charset="0"/>
              </a:rPr>
              <a:t>д.Речкалова</a:t>
            </a:r>
            <a:r>
              <a:rPr lang="ru-RU" sz="1200" b="1" i="1" dirty="0" smtClean="0">
                <a:latin typeface="Times New Roman" pitchFamily="18" charset="0"/>
                <a:cs typeface="Times New Roman" pitchFamily="18" charset="0"/>
              </a:rPr>
              <a:t>, *</a:t>
            </a:r>
            <a:r>
              <a:rPr lang="ru-RU" sz="1200" b="1" i="1" dirty="0" err="1" smtClean="0">
                <a:latin typeface="Times New Roman" pitchFamily="18" charset="0"/>
                <a:cs typeface="Times New Roman" pitchFamily="18" charset="0"/>
              </a:rPr>
              <a:t>п.Спутник</a:t>
            </a:r>
            <a:r>
              <a:rPr lang="ru-RU" sz="1200" b="1" i="1" dirty="0">
                <a:latin typeface="Times New Roman" pitchFamily="18" charset="0"/>
                <a:cs typeface="Times New Roman" pitchFamily="18" charset="0"/>
              </a:rPr>
              <a:t>, </a:t>
            </a:r>
            <a:r>
              <a:rPr lang="ru-RU" sz="1200" b="1" i="1" dirty="0" err="1">
                <a:latin typeface="Times New Roman" pitchFamily="18" charset="0"/>
                <a:cs typeface="Times New Roman" pitchFamily="18" charset="0"/>
              </a:rPr>
              <a:t>ул.Цветочная</a:t>
            </a:r>
            <a:r>
              <a:rPr lang="ru-RU" sz="1200" b="1" i="1" dirty="0">
                <a:latin typeface="Times New Roman" pitchFamily="18" charset="0"/>
                <a:cs typeface="Times New Roman" pitchFamily="18" charset="0"/>
              </a:rPr>
              <a:t> и </a:t>
            </a:r>
            <a:r>
              <a:rPr lang="ru-RU" sz="1200" b="1" i="1" dirty="0" err="1" smtClean="0">
                <a:latin typeface="Times New Roman" pitchFamily="18" charset="0"/>
                <a:cs typeface="Times New Roman" pitchFamily="18" charset="0"/>
              </a:rPr>
              <a:t>Байкаловская</a:t>
            </a:r>
            <a:r>
              <a:rPr lang="ru-RU" sz="1200" b="1" i="1" dirty="0">
                <a:latin typeface="Times New Roman" pitchFamily="18" charset="0"/>
                <a:cs typeface="Times New Roman" pitchFamily="18" charset="0"/>
              </a:rPr>
              <a:t>, *Межпоселковый газопровод ГРС </a:t>
            </a:r>
            <a:r>
              <a:rPr lang="ru-RU" sz="1200" b="1" i="1" dirty="0" err="1">
                <a:latin typeface="Times New Roman" pitchFamily="18" charset="0"/>
                <a:cs typeface="Times New Roman" pitchFamily="18" charset="0"/>
              </a:rPr>
              <a:t>г.Ирбит</a:t>
            </a:r>
            <a:r>
              <a:rPr lang="ru-RU" sz="1200" b="1" i="1" dirty="0">
                <a:latin typeface="Times New Roman" pitchFamily="18" charset="0"/>
                <a:cs typeface="Times New Roman" pitchFamily="18" charset="0"/>
              </a:rPr>
              <a:t>- </a:t>
            </a:r>
            <a:r>
              <a:rPr lang="ru-RU" sz="1200" b="1" i="1" dirty="0" err="1" smtClean="0">
                <a:latin typeface="Times New Roman" pitchFamily="18" charset="0"/>
                <a:cs typeface="Times New Roman" pitchFamily="18" charset="0"/>
              </a:rPr>
              <a:t>д.Дубская</a:t>
            </a:r>
            <a:r>
              <a:rPr lang="ru-RU" sz="1200" b="1" i="1" dirty="0">
                <a:latin typeface="Times New Roman" pitchFamily="18" charset="0"/>
                <a:cs typeface="Times New Roman" pitchFamily="18" charset="0"/>
              </a:rPr>
              <a:t>, *Межпоселковый газопровод ГРС </a:t>
            </a:r>
            <a:r>
              <a:rPr lang="ru-RU" sz="1200" b="1" i="1" dirty="0" err="1">
                <a:latin typeface="Times New Roman" pitchFamily="18" charset="0"/>
                <a:cs typeface="Times New Roman" pitchFamily="18" charset="0"/>
              </a:rPr>
              <a:t>с.Черновское</a:t>
            </a:r>
            <a:r>
              <a:rPr lang="ru-RU" sz="1200" b="1" i="1" dirty="0">
                <a:latin typeface="Times New Roman" pitchFamily="18" charset="0"/>
                <a:cs typeface="Times New Roman" pitchFamily="18" charset="0"/>
              </a:rPr>
              <a:t>- </a:t>
            </a:r>
            <a:r>
              <a:rPr lang="ru-RU" sz="1200" b="1" i="1" dirty="0" err="1" smtClean="0">
                <a:latin typeface="Times New Roman" pitchFamily="18" charset="0"/>
                <a:cs typeface="Times New Roman" pitchFamily="18" charset="0"/>
              </a:rPr>
              <a:t>с.Знаменское</a:t>
            </a:r>
            <a:r>
              <a:rPr lang="ru-RU" sz="1200" b="1" i="1" dirty="0" smtClean="0">
                <a:latin typeface="Times New Roman" pitchFamily="18" charset="0"/>
                <a:cs typeface="Times New Roman" pitchFamily="18" charset="0"/>
              </a:rPr>
              <a:t>,</a:t>
            </a:r>
            <a:endParaRPr lang="ru-RU" sz="1000" b="1" i="1" dirty="0" smtClean="0">
              <a:latin typeface="Times New Roman" pitchFamily="18" charset="0"/>
              <a:cs typeface="Times New Roman" pitchFamily="18" charset="0"/>
            </a:endParaRPr>
          </a:p>
          <a:p>
            <a:pPr eaLnBrk="1" hangingPunct="1">
              <a:defRPr/>
            </a:pPr>
            <a:endParaRPr lang="ru-RU" sz="1000" b="1" i="1" dirty="0">
              <a:latin typeface="Times New Roman" pitchFamily="18" charset="0"/>
              <a:cs typeface="Times New Roman" pitchFamily="18" charset="0"/>
            </a:endParaRPr>
          </a:p>
          <a:p>
            <a:pPr eaLnBrk="1" hangingPunct="1">
              <a:defRPr/>
            </a:pPr>
            <a:endParaRPr lang="ru-RU" sz="1000" b="1" i="1" dirty="0" smtClean="0">
              <a:latin typeface="Times New Roman" pitchFamily="18" charset="0"/>
              <a:cs typeface="Times New Roman" pitchFamily="18" charset="0"/>
            </a:endParaRPr>
          </a:p>
          <a:p>
            <a:pPr eaLnBrk="1" hangingPunct="1">
              <a:defRPr/>
            </a:pPr>
            <a:endParaRPr lang="ru-RU" sz="1200" b="1" i="1" dirty="0" smtClean="0">
              <a:latin typeface="Times New Roman" pitchFamily="18" charset="0"/>
              <a:cs typeface="Times New Roman" pitchFamily="18" charset="0"/>
            </a:endParaRPr>
          </a:p>
          <a:p>
            <a:pPr eaLnBrk="1" hangingPunct="1">
              <a:defRPr/>
            </a:pPr>
            <a:r>
              <a:rPr lang="ru-RU" sz="1100" b="1" i="1" dirty="0" smtClean="0">
                <a:latin typeface="Times New Roman" pitchFamily="18" charset="0"/>
                <a:cs typeface="Times New Roman" pitchFamily="18" charset="0"/>
              </a:rPr>
              <a:t>2. </a:t>
            </a:r>
            <a:r>
              <a:rPr lang="ru-RU" sz="1200" b="1" i="1" dirty="0" smtClean="0">
                <a:latin typeface="Times New Roman" pitchFamily="18" charset="0"/>
                <a:cs typeface="Times New Roman" pitchFamily="18" charset="0"/>
              </a:rPr>
              <a:t>Разработка ПСД по объектам газоснабжения *  </a:t>
            </a:r>
            <a:r>
              <a:rPr lang="ru-RU" sz="1200" b="1" i="1" dirty="0" err="1" smtClean="0">
                <a:latin typeface="Times New Roman" pitchFamily="18" charset="0"/>
                <a:cs typeface="Times New Roman" pitchFamily="18" charset="0"/>
              </a:rPr>
              <a:t>д.Дубская</a:t>
            </a:r>
            <a:r>
              <a:rPr lang="ru-RU" sz="1200" b="1" i="1" dirty="0" smtClean="0">
                <a:latin typeface="Times New Roman" pitchFamily="18" charset="0"/>
                <a:cs typeface="Times New Roman" pitchFamily="18" charset="0"/>
              </a:rPr>
              <a:t>, *</a:t>
            </a:r>
            <a:r>
              <a:rPr lang="ru-RU" sz="1200" b="1" i="1" dirty="0" err="1" smtClean="0">
                <a:latin typeface="Times New Roman" pitchFamily="18" charset="0"/>
                <a:cs typeface="Times New Roman" pitchFamily="18" charset="0"/>
              </a:rPr>
              <a:t>с.Знаменское</a:t>
            </a:r>
            <a:r>
              <a:rPr lang="ru-RU" sz="1200" b="1" i="1" dirty="0" smtClean="0">
                <a:latin typeface="Times New Roman" pitchFamily="18" charset="0"/>
                <a:cs typeface="Times New Roman" pitchFamily="18" charset="0"/>
              </a:rPr>
              <a:t>, *</a:t>
            </a:r>
            <a:r>
              <a:rPr lang="ru-RU" sz="1200" b="1" i="1" dirty="0" err="1" smtClean="0">
                <a:latin typeface="Times New Roman" pitchFamily="18" charset="0"/>
                <a:cs typeface="Times New Roman" pitchFamily="18" charset="0"/>
              </a:rPr>
              <a:t>п.Зайково</a:t>
            </a:r>
            <a:endParaRPr lang="ru-RU" sz="1200" b="1" i="1" dirty="0" smtClean="0">
              <a:latin typeface="Times New Roman" pitchFamily="18" charset="0"/>
              <a:cs typeface="Times New Roman" pitchFamily="18" charset="0"/>
            </a:endParaRPr>
          </a:p>
          <a:p>
            <a:pPr eaLnBrk="1" hangingPunct="1">
              <a:defRPr/>
            </a:pPr>
            <a:endParaRPr lang="ru-RU" sz="1100" b="1" i="1" dirty="0">
              <a:latin typeface="Times New Roman" pitchFamily="18" charset="0"/>
              <a:cs typeface="Times New Roman" pitchFamily="18" charset="0"/>
            </a:endParaRPr>
          </a:p>
          <a:p>
            <a:pPr eaLnBrk="1" hangingPunct="1">
              <a:defRPr/>
            </a:pPr>
            <a:endParaRPr lang="ru-RU" sz="1100" b="1" i="1" dirty="0" smtClean="0">
              <a:latin typeface="Times New Roman" pitchFamily="18" charset="0"/>
              <a:cs typeface="Times New Roman" pitchFamily="18" charset="0"/>
            </a:endParaRPr>
          </a:p>
          <a:p>
            <a:pPr eaLnBrk="1" hangingPunct="1">
              <a:defRPr/>
            </a:pPr>
            <a:endParaRPr lang="ru-RU" sz="1100" b="1" i="1" dirty="0" smtClean="0">
              <a:latin typeface="Times New Roman" pitchFamily="18" charset="0"/>
              <a:cs typeface="Times New Roman" pitchFamily="18" charset="0"/>
            </a:endParaRPr>
          </a:p>
          <a:p>
            <a:pPr eaLnBrk="1" hangingPunct="1">
              <a:defRPr/>
            </a:pPr>
            <a:endParaRPr lang="ru-RU" sz="1200" b="1" i="1" dirty="0" smtClean="0">
              <a:latin typeface="Times New Roman" pitchFamily="18" charset="0"/>
              <a:cs typeface="Times New Roman" pitchFamily="18" charset="0"/>
            </a:endParaRPr>
          </a:p>
        </p:txBody>
      </p:sp>
      <p:graphicFrame>
        <p:nvGraphicFramePr>
          <p:cNvPr id="14" name="Таблица 13"/>
          <p:cNvGraphicFramePr>
            <a:graphicFrameLocks noGrp="1"/>
          </p:cNvGraphicFramePr>
          <p:nvPr/>
        </p:nvGraphicFramePr>
        <p:xfrm>
          <a:off x="138113" y="3897313"/>
          <a:ext cx="2741612" cy="363537"/>
        </p:xfrm>
        <a:graphic>
          <a:graphicData uri="http://schemas.openxmlformats.org/drawingml/2006/table">
            <a:tbl>
              <a:tblPr/>
              <a:tblGrid>
                <a:gridCol w="877549"/>
                <a:gridCol w="886443"/>
                <a:gridCol w="977620"/>
              </a:tblGrid>
              <a:tr h="173206">
                <a:tc>
                  <a:txBody>
                    <a:bodyPr/>
                    <a:lstStyle/>
                    <a:p>
                      <a:pPr algn="r" fontAlgn="b"/>
                      <a:r>
                        <a:rPr lang="ru-RU" sz="1000" b="1" i="0" u="none" strike="noStrike" dirty="0" smtClean="0">
                          <a:solidFill>
                            <a:srgbClr val="000000"/>
                          </a:solidFill>
                          <a:effectLst/>
                          <a:latin typeface="Times New Roman"/>
                        </a:rPr>
                        <a:t>Всего </a:t>
                      </a:r>
                      <a:endParaRPr lang="ru-RU" sz="1000" b="1" i="0" u="none" strike="noStrike" dirty="0">
                        <a:solidFill>
                          <a:srgbClr val="000000"/>
                        </a:solidFill>
                        <a:effectLst/>
                        <a:latin typeface="Times New Roman"/>
                      </a:endParaRPr>
                    </a:p>
                  </a:txBody>
                  <a:tcPr marL="9528" marR="9528" marT="95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1000" b="1" i="0" u="none" strike="noStrike" dirty="0" smtClean="0">
                          <a:solidFill>
                            <a:srgbClr val="000000"/>
                          </a:solidFill>
                          <a:effectLst/>
                          <a:latin typeface="Times New Roman"/>
                        </a:rPr>
                        <a:t>ОБ</a:t>
                      </a:r>
                      <a:endParaRPr lang="ru-RU" sz="1000" b="1" i="0" u="none" strike="noStrike" dirty="0">
                        <a:solidFill>
                          <a:srgbClr val="000000"/>
                        </a:solidFill>
                        <a:effectLst/>
                        <a:latin typeface="Times New Roman"/>
                      </a:endParaRPr>
                    </a:p>
                  </a:txBody>
                  <a:tcPr marL="9528" marR="9528" marT="95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1000" b="1" i="0" u="none" strike="noStrike" dirty="0" smtClean="0">
                          <a:solidFill>
                            <a:srgbClr val="000000"/>
                          </a:solidFill>
                          <a:effectLst/>
                          <a:latin typeface="Times New Roman"/>
                        </a:rPr>
                        <a:t>МБ</a:t>
                      </a:r>
                      <a:endParaRPr lang="ru-RU" sz="1000" b="1" i="0" u="none" strike="noStrike" dirty="0">
                        <a:solidFill>
                          <a:srgbClr val="000000"/>
                        </a:solidFill>
                        <a:effectLst/>
                        <a:latin typeface="Times New Roman"/>
                      </a:endParaRPr>
                    </a:p>
                  </a:txBody>
                  <a:tcPr marL="9528" marR="9528" marT="95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331">
                <a:tc>
                  <a:txBody>
                    <a:bodyPr/>
                    <a:lstStyle/>
                    <a:p>
                      <a:pPr algn="r" fontAlgn="b"/>
                      <a:r>
                        <a:rPr lang="ru-RU" sz="1000" b="1" i="0" u="none" strike="noStrike" dirty="0" smtClean="0">
                          <a:solidFill>
                            <a:srgbClr val="000000"/>
                          </a:solidFill>
                          <a:effectLst/>
                          <a:latin typeface="Times New Roman"/>
                        </a:rPr>
                        <a:t>32 921,7</a:t>
                      </a:r>
                      <a:endParaRPr lang="ru-RU" sz="1000" b="1" i="0" u="none" strike="noStrike" dirty="0">
                        <a:solidFill>
                          <a:srgbClr val="000000"/>
                        </a:solidFill>
                        <a:effectLst/>
                        <a:latin typeface="Times New Roman"/>
                      </a:endParaRPr>
                    </a:p>
                  </a:txBody>
                  <a:tcPr marL="9528" marR="9528" marT="95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1000" b="1" i="0" u="none" strike="noStrike" dirty="0" smtClean="0">
                          <a:solidFill>
                            <a:srgbClr val="000000"/>
                          </a:solidFill>
                          <a:effectLst/>
                          <a:latin typeface="Times New Roman"/>
                        </a:rPr>
                        <a:t>31 524,1</a:t>
                      </a:r>
                      <a:endParaRPr lang="ru-RU" sz="1000" b="1" i="0" u="none" strike="noStrike" dirty="0">
                        <a:solidFill>
                          <a:srgbClr val="000000"/>
                        </a:solidFill>
                        <a:effectLst/>
                        <a:latin typeface="Times New Roman"/>
                      </a:endParaRPr>
                    </a:p>
                  </a:txBody>
                  <a:tcPr marL="9528" marR="9528" marT="95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1000" b="1" i="0" u="none" strike="noStrike" dirty="0" smtClean="0">
                          <a:solidFill>
                            <a:srgbClr val="000000"/>
                          </a:solidFill>
                          <a:effectLst/>
                          <a:latin typeface="Times New Roman"/>
                        </a:rPr>
                        <a:t>1297,6</a:t>
                      </a:r>
                      <a:endParaRPr lang="ru-RU" sz="1000" b="1" i="0" u="none" strike="noStrike" dirty="0">
                        <a:solidFill>
                          <a:srgbClr val="000000"/>
                        </a:solidFill>
                        <a:effectLst/>
                        <a:latin typeface="Times New Roman"/>
                      </a:endParaRPr>
                    </a:p>
                  </a:txBody>
                  <a:tcPr marL="9528" marR="9528" marT="95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graphicFrame>
        <p:nvGraphicFramePr>
          <p:cNvPr id="17" name="Таблица 16"/>
          <p:cNvGraphicFramePr>
            <a:graphicFrameLocks noGrp="1"/>
          </p:cNvGraphicFramePr>
          <p:nvPr/>
        </p:nvGraphicFramePr>
        <p:xfrm>
          <a:off x="3455988" y="4227513"/>
          <a:ext cx="2284412" cy="461962"/>
        </p:xfrm>
        <a:graphic>
          <a:graphicData uri="http://schemas.openxmlformats.org/drawingml/2006/table">
            <a:tbl>
              <a:tblPr/>
              <a:tblGrid>
                <a:gridCol w="719109"/>
                <a:gridCol w="743463"/>
                <a:gridCol w="821839"/>
              </a:tblGrid>
              <a:tr h="211701">
                <a:tc>
                  <a:txBody>
                    <a:bodyPr/>
                    <a:lstStyle/>
                    <a:p>
                      <a:pPr algn="r" fontAlgn="b"/>
                      <a:r>
                        <a:rPr lang="ru-RU" sz="1000" b="1" i="0" u="none" strike="noStrike" dirty="0" smtClean="0">
                          <a:solidFill>
                            <a:srgbClr val="000000"/>
                          </a:solidFill>
                          <a:effectLst/>
                          <a:latin typeface="Times New Roman"/>
                        </a:rPr>
                        <a:t>Всего </a:t>
                      </a:r>
                      <a:endParaRPr lang="ru-RU" sz="1000" b="1" i="0" u="none" strike="noStrike" dirty="0">
                        <a:solidFill>
                          <a:srgbClr val="000000"/>
                        </a:solidFill>
                        <a:effectLst/>
                        <a:latin typeface="Times New Roman"/>
                      </a:endParaRPr>
                    </a:p>
                  </a:txBody>
                  <a:tcPr marL="9531" marR="9531" marT="95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1000" b="1" i="0" u="none" strike="noStrike" dirty="0" smtClean="0">
                          <a:solidFill>
                            <a:srgbClr val="000000"/>
                          </a:solidFill>
                          <a:effectLst/>
                          <a:latin typeface="Times New Roman"/>
                        </a:rPr>
                        <a:t>ОБ</a:t>
                      </a:r>
                      <a:endParaRPr lang="ru-RU" sz="1000" b="1" i="0" u="none" strike="noStrike" dirty="0">
                        <a:solidFill>
                          <a:srgbClr val="000000"/>
                        </a:solidFill>
                        <a:effectLst/>
                        <a:latin typeface="Times New Roman"/>
                      </a:endParaRPr>
                    </a:p>
                  </a:txBody>
                  <a:tcPr marL="9531" marR="9531" marT="95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1000" b="1" i="0" u="none" strike="noStrike" dirty="0" smtClean="0">
                          <a:solidFill>
                            <a:srgbClr val="000000"/>
                          </a:solidFill>
                          <a:effectLst/>
                          <a:latin typeface="Times New Roman"/>
                        </a:rPr>
                        <a:t>МБ</a:t>
                      </a:r>
                      <a:endParaRPr lang="ru-RU" sz="1000" b="1" i="0" u="none" strike="noStrike" dirty="0">
                        <a:solidFill>
                          <a:srgbClr val="000000"/>
                        </a:solidFill>
                        <a:effectLst/>
                        <a:latin typeface="Times New Roman"/>
                      </a:endParaRPr>
                    </a:p>
                  </a:txBody>
                  <a:tcPr marL="9531" marR="9531" marT="95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0261">
                <a:tc>
                  <a:txBody>
                    <a:bodyPr/>
                    <a:lstStyle/>
                    <a:p>
                      <a:pPr algn="r" fontAlgn="b"/>
                      <a:r>
                        <a:rPr lang="ru-RU" sz="1000" b="1" i="0" u="none" strike="noStrike" dirty="0" smtClean="0">
                          <a:solidFill>
                            <a:srgbClr val="000000"/>
                          </a:solidFill>
                          <a:effectLst/>
                          <a:latin typeface="Times New Roman"/>
                        </a:rPr>
                        <a:t>157 361</a:t>
                      </a:r>
                      <a:endParaRPr lang="ru-RU" sz="1000" b="1" i="0" u="none" strike="noStrike" dirty="0">
                        <a:solidFill>
                          <a:srgbClr val="000000"/>
                        </a:solidFill>
                        <a:effectLst/>
                        <a:latin typeface="Times New Roman"/>
                      </a:endParaRPr>
                    </a:p>
                  </a:txBody>
                  <a:tcPr marL="9531" marR="9531" marT="95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1000" b="1" i="0" u="none" strike="noStrike" dirty="0" smtClean="0">
                          <a:solidFill>
                            <a:srgbClr val="000000"/>
                          </a:solidFill>
                          <a:effectLst/>
                          <a:latin typeface="Times New Roman"/>
                        </a:rPr>
                        <a:t>152619</a:t>
                      </a:r>
                      <a:endParaRPr lang="ru-RU" sz="1000" b="1" i="0" u="none" strike="noStrike" dirty="0">
                        <a:solidFill>
                          <a:srgbClr val="000000"/>
                        </a:solidFill>
                        <a:effectLst/>
                        <a:latin typeface="Times New Roman"/>
                      </a:endParaRPr>
                    </a:p>
                  </a:txBody>
                  <a:tcPr marL="9531" marR="9531" marT="95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1000" b="1" i="0" u="none" strike="noStrike" dirty="0" smtClean="0">
                          <a:solidFill>
                            <a:srgbClr val="000000"/>
                          </a:solidFill>
                          <a:effectLst/>
                          <a:latin typeface="Times New Roman"/>
                        </a:rPr>
                        <a:t>4742</a:t>
                      </a:r>
                      <a:endParaRPr lang="ru-RU" sz="1000" b="1" i="0" u="none" strike="noStrike" dirty="0">
                        <a:solidFill>
                          <a:srgbClr val="000000"/>
                        </a:solidFill>
                        <a:effectLst/>
                        <a:latin typeface="Times New Roman"/>
                      </a:endParaRPr>
                    </a:p>
                  </a:txBody>
                  <a:tcPr marL="9531" marR="9531" marT="95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21" name="Скругленный прямоугольник 20"/>
          <p:cNvSpPr/>
          <p:nvPr/>
        </p:nvSpPr>
        <p:spPr bwMode="auto">
          <a:xfrm>
            <a:off x="6228183" y="2032405"/>
            <a:ext cx="2680819" cy="4350819"/>
          </a:xfrm>
          <a:prstGeom prst="roundRect">
            <a:avLst/>
          </a:prstGeom>
          <a:ln>
            <a:headEnd type="none" w="med" len="med"/>
            <a:tailEnd type="none" w="med" len="med"/>
          </a:ln>
          <a:extLst/>
        </p:spPr>
        <p:style>
          <a:lnRef idx="0">
            <a:schemeClr val="accent1"/>
          </a:lnRef>
          <a:fillRef idx="3">
            <a:schemeClr val="accent1"/>
          </a:fillRef>
          <a:effectRef idx="3">
            <a:schemeClr val="accent1"/>
          </a:effectRef>
          <a:fontRef idx="minor">
            <a:schemeClr val="lt1"/>
          </a:fontRef>
        </p:style>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r>
              <a:rPr lang="ru-RU" sz="1200" b="1" i="1" dirty="0" smtClean="0">
                <a:latin typeface="Times New Roman" pitchFamily="18" charset="0"/>
                <a:cs typeface="Times New Roman" pitchFamily="18" charset="0"/>
              </a:rPr>
              <a:t>2017г.</a:t>
            </a:r>
          </a:p>
          <a:p>
            <a:pPr eaLnBrk="1" hangingPunct="1">
              <a:defRPr/>
            </a:pPr>
            <a:r>
              <a:rPr lang="ru-RU" sz="1100" b="1" i="1" dirty="0" smtClean="0">
                <a:latin typeface="Times New Roman" pitchFamily="18" charset="0"/>
                <a:cs typeface="Times New Roman" pitchFamily="18" charset="0"/>
              </a:rPr>
              <a:t>1.Строительство объектов газоснабжения: *</a:t>
            </a:r>
            <a:r>
              <a:rPr lang="ru-RU" sz="1100" b="1" i="1" dirty="0" err="1" smtClean="0">
                <a:latin typeface="Times New Roman" pitchFamily="18" charset="0"/>
                <a:cs typeface="Times New Roman" pitchFamily="18" charset="0"/>
              </a:rPr>
              <a:t>п.Зайково</a:t>
            </a:r>
            <a:r>
              <a:rPr lang="ru-RU" sz="1100" b="1" i="1" dirty="0" smtClean="0">
                <a:latin typeface="Times New Roman" pitchFamily="18" charset="0"/>
                <a:cs typeface="Times New Roman" pitchFamily="18" charset="0"/>
              </a:rPr>
              <a:t> </a:t>
            </a:r>
            <a:r>
              <a:rPr lang="ru-RU" sz="1100" b="1" i="1" dirty="0" err="1" smtClean="0">
                <a:latin typeface="Times New Roman" pitchFamily="18" charset="0"/>
                <a:cs typeface="Times New Roman" pitchFamily="18" charset="0"/>
              </a:rPr>
              <a:t>ул.Студенческая</a:t>
            </a:r>
            <a:r>
              <a:rPr lang="ru-RU" sz="1100" b="1" i="1" dirty="0" smtClean="0">
                <a:latin typeface="Times New Roman" pitchFamily="18" charset="0"/>
                <a:cs typeface="Times New Roman" pitchFamily="18" charset="0"/>
              </a:rPr>
              <a:t>, ул. Мира</a:t>
            </a:r>
            <a:endParaRPr lang="ru-RU" sz="1100" b="1" i="1" dirty="0">
              <a:latin typeface="Times New Roman" pitchFamily="18" charset="0"/>
              <a:cs typeface="Times New Roman" pitchFamily="18" charset="0"/>
            </a:endParaRPr>
          </a:p>
          <a:p>
            <a:pPr eaLnBrk="1" hangingPunct="1">
              <a:defRPr/>
            </a:pPr>
            <a:endParaRPr lang="ru-RU" sz="1100" b="1" i="1" dirty="0" smtClean="0">
              <a:latin typeface="Times New Roman" pitchFamily="18" charset="0"/>
              <a:cs typeface="Times New Roman" pitchFamily="18" charset="0"/>
            </a:endParaRPr>
          </a:p>
          <a:p>
            <a:pPr eaLnBrk="1" hangingPunct="1">
              <a:defRPr/>
            </a:pPr>
            <a:endParaRPr lang="ru-RU" sz="1200" b="1" i="1" dirty="0" smtClean="0">
              <a:latin typeface="Times New Roman" pitchFamily="18" charset="0"/>
              <a:cs typeface="Times New Roman" pitchFamily="18" charset="0"/>
            </a:endParaRPr>
          </a:p>
          <a:p>
            <a:pPr eaLnBrk="1" hangingPunct="1">
              <a:defRPr/>
            </a:pPr>
            <a:r>
              <a:rPr lang="ru-RU" sz="1100" b="1" i="1" dirty="0" smtClean="0">
                <a:latin typeface="Times New Roman" pitchFamily="18" charset="0"/>
                <a:cs typeface="Times New Roman" pitchFamily="18" charset="0"/>
              </a:rPr>
              <a:t>2.Строительство блочной газовой котельной д. </a:t>
            </a:r>
            <a:r>
              <a:rPr lang="ru-RU" sz="1100" b="1" i="1" dirty="0" err="1" smtClean="0">
                <a:latin typeface="Times New Roman" pitchFamily="18" charset="0"/>
                <a:cs typeface="Times New Roman" pitchFamily="18" charset="0"/>
              </a:rPr>
              <a:t>Дубская</a:t>
            </a:r>
            <a:r>
              <a:rPr lang="ru-RU" sz="1100" b="1" i="1" dirty="0" smtClean="0">
                <a:latin typeface="Times New Roman" pitchFamily="18" charset="0"/>
                <a:cs typeface="Times New Roman" pitchFamily="18" charset="0"/>
              </a:rPr>
              <a:t>, </a:t>
            </a:r>
            <a:r>
              <a:rPr lang="ru-RU" sz="1100" b="1" i="1" dirty="0" err="1" smtClean="0">
                <a:latin typeface="Times New Roman" pitchFamily="18" charset="0"/>
                <a:cs typeface="Times New Roman" pitchFamily="18" charset="0"/>
              </a:rPr>
              <a:t>п.Зайково</a:t>
            </a:r>
            <a:r>
              <a:rPr lang="ru-RU" sz="1100" b="1" i="1" dirty="0" smtClean="0">
                <a:latin typeface="Times New Roman" pitchFamily="18" charset="0"/>
                <a:cs typeface="Times New Roman" pitchFamily="18" charset="0"/>
              </a:rPr>
              <a:t>, </a:t>
            </a:r>
            <a:r>
              <a:rPr lang="ru-RU" sz="1100" b="1" i="1" dirty="0" err="1" smtClean="0">
                <a:latin typeface="Times New Roman" pitchFamily="18" charset="0"/>
                <a:cs typeface="Times New Roman" pitchFamily="18" charset="0"/>
              </a:rPr>
              <a:t>с.Знаменское</a:t>
            </a:r>
            <a:r>
              <a:rPr lang="ru-RU" sz="1100" b="1" i="1" dirty="0" smtClean="0">
                <a:latin typeface="Times New Roman" pitchFamily="18" charset="0"/>
                <a:cs typeface="Times New Roman" pitchFamily="18" charset="0"/>
              </a:rPr>
              <a:t>.</a:t>
            </a:r>
          </a:p>
          <a:p>
            <a:pPr eaLnBrk="1" hangingPunct="1">
              <a:defRPr/>
            </a:pPr>
            <a:endParaRPr lang="ru-RU" sz="1100" b="1" i="1" dirty="0" smtClean="0">
              <a:latin typeface="Times New Roman" pitchFamily="18" charset="0"/>
              <a:cs typeface="Times New Roman" pitchFamily="18" charset="0"/>
            </a:endParaRPr>
          </a:p>
          <a:p>
            <a:pPr eaLnBrk="1" hangingPunct="1">
              <a:defRPr/>
            </a:pPr>
            <a:endParaRPr lang="ru-RU" sz="1100" b="1" i="1" dirty="0" smtClean="0">
              <a:latin typeface="Times New Roman" pitchFamily="18" charset="0"/>
              <a:cs typeface="Times New Roman" pitchFamily="18" charset="0"/>
            </a:endParaRPr>
          </a:p>
          <a:p>
            <a:pPr eaLnBrk="1" hangingPunct="1">
              <a:defRPr/>
            </a:pPr>
            <a:endParaRPr lang="ru-RU" sz="1100" b="1" i="1" dirty="0" smtClean="0">
              <a:latin typeface="Times New Roman" pitchFamily="18" charset="0"/>
              <a:cs typeface="Times New Roman" pitchFamily="18" charset="0"/>
            </a:endParaRPr>
          </a:p>
          <a:p>
            <a:pPr eaLnBrk="1" hangingPunct="1">
              <a:defRPr/>
            </a:pPr>
            <a:r>
              <a:rPr lang="ru-RU" sz="1100" b="1" i="1" dirty="0" smtClean="0">
                <a:latin typeface="Times New Roman" pitchFamily="18" charset="0"/>
                <a:cs typeface="Times New Roman" pitchFamily="18" charset="0"/>
              </a:rPr>
              <a:t>3. Разработка ПСД по объектам : *</a:t>
            </a:r>
            <a:r>
              <a:rPr lang="ru-RU" sz="1100" b="1" i="1" u="sng" dirty="0" smtClean="0">
                <a:latin typeface="Times New Roman" pitchFamily="18" charset="0"/>
                <a:cs typeface="Times New Roman" pitchFamily="18" charset="0"/>
              </a:rPr>
              <a:t>п. Зайково</a:t>
            </a:r>
            <a:r>
              <a:rPr lang="ru-RU" sz="1100" b="1" i="1" dirty="0" smtClean="0">
                <a:latin typeface="Times New Roman" pitchFamily="18" charset="0"/>
                <a:cs typeface="Times New Roman" pitchFamily="18" charset="0"/>
              </a:rPr>
              <a:t>, ул. Юбилейная, Школьная, * </a:t>
            </a:r>
            <a:r>
              <a:rPr lang="ru-RU" sz="1100" b="1" i="1" dirty="0" err="1" smtClean="0">
                <a:latin typeface="Times New Roman" pitchFamily="18" charset="0"/>
                <a:cs typeface="Times New Roman" pitchFamily="18" charset="0"/>
              </a:rPr>
              <a:t>с.Знаменское</a:t>
            </a:r>
            <a:r>
              <a:rPr lang="ru-RU" sz="1100" b="1" i="1" dirty="0" smtClean="0">
                <a:latin typeface="Times New Roman" pitchFamily="18" charset="0"/>
                <a:cs typeface="Times New Roman" pitchFamily="18" charset="0"/>
              </a:rPr>
              <a:t>, </a:t>
            </a:r>
            <a:r>
              <a:rPr lang="ru-RU" sz="1100" b="1" i="1" dirty="0">
                <a:latin typeface="Times New Roman" pitchFamily="18" charset="0"/>
                <a:cs typeface="Times New Roman" pitchFamily="18" charset="0"/>
              </a:rPr>
              <a:t>*</a:t>
            </a:r>
            <a:r>
              <a:rPr lang="ru-RU" sz="1100" b="1" i="1" dirty="0" err="1" smtClean="0">
                <a:latin typeface="Times New Roman" pitchFamily="18" charset="0"/>
                <a:cs typeface="Times New Roman" pitchFamily="18" charset="0"/>
              </a:rPr>
              <a:t>д.Дубская</a:t>
            </a:r>
            <a:r>
              <a:rPr lang="ru-RU" sz="1100" b="1" i="1" dirty="0" smtClean="0">
                <a:latin typeface="Times New Roman" pitchFamily="18" charset="0"/>
                <a:cs typeface="Times New Roman" pitchFamily="18" charset="0"/>
              </a:rPr>
              <a:t>,*Межпоселковый </a:t>
            </a:r>
            <a:r>
              <a:rPr lang="ru-RU" sz="1100" b="1" i="1" dirty="0">
                <a:latin typeface="Times New Roman" pitchFamily="18" charset="0"/>
                <a:cs typeface="Times New Roman" pitchFamily="18" charset="0"/>
              </a:rPr>
              <a:t>газопровод </a:t>
            </a:r>
            <a:r>
              <a:rPr lang="ru-RU" sz="1100" b="1" i="1" dirty="0" err="1">
                <a:latin typeface="Times New Roman" pitchFamily="18" charset="0"/>
                <a:cs typeface="Times New Roman" pitchFamily="18" charset="0"/>
              </a:rPr>
              <a:t>с.Знаменское-с.Харловское</a:t>
            </a:r>
            <a:r>
              <a:rPr lang="ru-RU" sz="1200" b="1" i="1" dirty="0" smtClean="0">
                <a:latin typeface="Times New Roman" pitchFamily="18" charset="0"/>
                <a:cs typeface="Times New Roman" pitchFamily="18" charset="0"/>
              </a:rPr>
              <a:t>   </a:t>
            </a:r>
          </a:p>
          <a:p>
            <a:pPr eaLnBrk="1" hangingPunct="1">
              <a:buFontTx/>
              <a:buAutoNum type="arabicPeriod"/>
              <a:defRPr/>
            </a:pPr>
            <a:endParaRPr lang="ru-RU" sz="1200" b="1" i="1" dirty="0" smtClean="0">
              <a:latin typeface="Times New Roman" pitchFamily="18" charset="0"/>
              <a:cs typeface="Times New Roman" pitchFamily="18" charset="0"/>
            </a:endParaRPr>
          </a:p>
          <a:p>
            <a:pPr eaLnBrk="1" hangingPunct="1">
              <a:buFontTx/>
              <a:buAutoNum type="arabicPeriod"/>
              <a:defRPr/>
            </a:pPr>
            <a:endParaRPr lang="ru-RU" sz="1200" b="1" i="1" dirty="0" smtClean="0">
              <a:latin typeface="Times New Roman" pitchFamily="18" charset="0"/>
              <a:cs typeface="Times New Roman" pitchFamily="18" charset="0"/>
            </a:endParaRPr>
          </a:p>
          <a:p>
            <a:pPr eaLnBrk="1" hangingPunct="1">
              <a:buFontTx/>
              <a:buAutoNum type="arabicPeriod"/>
              <a:defRPr/>
            </a:pPr>
            <a:endParaRPr lang="ru-RU" sz="1200" b="1" i="1" dirty="0" smtClean="0">
              <a:latin typeface="Times New Roman" pitchFamily="18" charset="0"/>
              <a:cs typeface="Times New Roman" pitchFamily="18" charset="0"/>
            </a:endParaRPr>
          </a:p>
          <a:p>
            <a:pPr eaLnBrk="1" hangingPunct="1">
              <a:buFontTx/>
              <a:buAutoNum type="arabicPeriod"/>
              <a:defRPr/>
            </a:pPr>
            <a:endParaRPr lang="ru-RU" sz="1200" b="1" i="1" dirty="0" smtClean="0">
              <a:latin typeface="Times New Roman" pitchFamily="18" charset="0"/>
              <a:cs typeface="Times New Roman" pitchFamily="18" charset="0"/>
            </a:endParaRPr>
          </a:p>
        </p:txBody>
      </p:sp>
      <p:graphicFrame>
        <p:nvGraphicFramePr>
          <p:cNvPr id="18" name="Таблица 17"/>
          <p:cNvGraphicFramePr>
            <a:graphicFrameLocks noGrp="1"/>
          </p:cNvGraphicFramePr>
          <p:nvPr/>
        </p:nvGraphicFramePr>
        <p:xfrm>
          <a:off x="6372225" y="2889250"/>
          <a:ext cx="2160588" cy="360363"/>
        </p:xfrm>
        <a:graphic>
          <a:graphicData uri="http://schemas.openxmlformats.org/drawingml/2006/table">
            <a:tbl>
              <a:tblPr/>
              <a:tblGrid>
                <a:gridCol w="707375"/>
                <a:gridCol w="796367"/>
                <a:gridCol w="656846"/>
              </a:tblGrid>
              <a:tr h="198214">
                <a:tc>
                  <a:txBody>
                    <a:bodyPr/>
                    <a:lstStyle/>
                    <a:p>
                      <a:pPr algn="r" fontAlgn="b"/>
                      <a:r>
                        <a:rPr lang="ru-RU" sz="1000" b="1" i="0" u="none" strike="noStrike" dirty="0" smtClean="0">
                          <a:solidFill>
                            <a:srgbClr val="000000"/>
                          </a:solidFill>
                          <a:effectLst/>
                          <a:latin typeface="Times New Roman"/>
                        </a:rPr>
                        <a:t>Всего </a:t>
                      </a:r>
                      <a:endParaRPr lang="ru-RU" sz="1000" b="1" i="0" u="none" strike="noStrike" dirty="0">
                        <a:solidFill>
                          <a:srgbClr val="000000"/>
                        </a:solidFill>
                        <a:effectLst/>
                        <a:latin typeface="Times New Roman"/>
                      </a:endParaRPr>
                    </a:p>
                  </a:txBody>
                  <a:tcPr marL="9526" marR="9526" marT="9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1000" b="1" i="0" u="none" strike="noStrike" dirty="0" smtClean="0">
                          <a:solidFill>
                            <a:srgbClr val="000000"/>
                          </a:solidFill>
                          <a:effectLst/>
                          <a:latin typeface="Times New Roman"/>
                        </a:rPr>
                        <a:t>ОБ</a:t>
                      </a:r>
                      <a:endParaRPr lang="ru-RU" sz="1000" b="1" i="0" u="none" strike="noStrike" dirty="0">
                        <a:solidFill>
                          <a:srgbClr val="000000"/>
                        </a:solidFill>
                        <a:effectLst/>
                        <a:latin typeface="Times New Roman"/>
                      </a:endParaRPr>
                    </a:p>
                  </a:txBody>
                  <a:tcPr marL="9526" marR="9526" marT="9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1000" b="1" i="0" u="none" strike="noStrike" dirty="0" smtClean="0">
                          <a:solidFill>
                            <a:srgbClr val="000000"/>
                          </a:solidFill>
                          <a:effectLst/>
                          <a:latin typeface="Times New Roman"/>
                        </a:rPr>
                        <a:t>МБ</a:t>
                      </a:r>
                      <a:endParaRPr lang="ru-RU" sz="1000" b="1" i="0" u="none" strike="noStrike" dirty="0">
                        <a:solidFill>
                          <a:srgbClr val="000000"/>
                        </a:solidFill>
                        <a:effectLst/>
                        <a:latin typeface="Times New Roman"/>
                      </a:endParaRPr>
                    </a:p>
                  </a:txBody>
                  <a:tcPr marL="9526" marR="9526" marT="9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2149">
                <a:tc>
                  <a:txBody>
                    <a:bodyPr/>
                    <a:lstStyle/>
                    <a:p>
                      <a:pPr algn="r" fontAlgn="b"/>
                      <a:r>
                        <a:rPr lang="ru-RU" sz="1000" b="1" i="0" u="none" strike="noStrike" dirty="0" smtClean="0">
                          <a:solidFill>
                            <a:srgbClr val="000000"/>
                          </a:solidFill>
                          <a:effectLst/>
                          <a:latin typeface="Times New Roman"/>
                        </a:rPr>
                        <a:t>14000</a:t>
                      </a:r>
                      <a:endParaRPr lang="ru-RU" sz="1000" b="1" i="0" u="none" strike="noStrike" dirty="0">
                        <a:solidFill>
                          <a:srgbClr val="000000"/>
                        </a:solidFill>
                        <a:effectLst/>
                        <a:latin typeface="Times New Roman"/>
                      </a:endParaRPr>
                    </a:p>
                  </a:txBody>
                  <a:tcPr marL="9526" marR="9526" marT="9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1000" b="1" i="0" u="none" strike="noStrike" dirty="0" smtClean="0">
                          <a:solidFill>
                            <a:srgbClr val="000000"/>
                          </a:solidFill>
                          <a:effectLst/>
                          <a:latin typeface="Times New Roman"/>
                        </a:rPr>
                        <a:t>13 360</a:t>
                      </a:r>
                      <a:endParaRPr lang="ru-RU" sz="1000" b="1" i="0" u="none" strike="noStrike" dirty="0">
                        <a:solidFill>
                          <a:srgbClr val="000000"/>
                        </a:solidFill>
                        <a:effectLst/>
                        <a:latin typeface="Times New Roman"/>
                      </a:endParaRPr>
                    </a:p>
                  </a:txBody>
                  <a:tcPr marL="9526" marR="9526" marT="9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1000" b="1" i="0" u="none" strike="noStrike" dirty="0" smtClean="0">
                          <a:solidFill>
                            <a:srgbClr val="000000"/>
                          </a:solidFill>
                          <a:effectLst/>
                          <a:latin typeface="Times New Roman"/>
                        </a:rPr>
                        <a:t>640</a:t>
                      </a:r>
                      <a:endParaRPr lang="ru-RU" sz="1000" b="1" i="0" u="none" strike="noStrike" dirty="0">
                        <a:solidFill>
                          <a:srgbClr val="000000"/>
                        </a:solidFill>
                        <a:effectLst/>
                        <a:latin typeface="Times New Roman"/>
                      </a:endParaRPr>
                    </a:p>
                  </a:txBody>
                  <a:tcPr marL="9526" marR="9526" marT="94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graphicFrame>
        <p:nvGraphicFramePr>
          <p:cNvPr id="2" name="Таблица 1"/>
          <p:cNvGraphicFramePr>
            <a:graphicFrameLocks noGrp="1"/>
          </p:cNvGraphicFramePr>
          <p:nvPr/>
        </p:nvGraphicFramePr>
        <p:xfrm>
          <a:off x="3455988" y="5337175"/>
          <a:ext cx="2284412" cy="504825"/>
        </p:xfrm>
        <a:graphic>
          <a:graphicData uri="http://schemas.openxmlformats.org/drawingml/2006/table">
            <a:tbl>
              <a:tblPr/>
              <a:tblGrid>
                <a:gridCol w="481226"/>
                <a:gridCol w="994865"/>
                <a:gridCol w="808320"/>
              </a:tblGrid>
              <a:tr h="240281">
                <a:tc>
                  <a:txBody>
                    <a:bodyPr/>
                    <a:lstStyle/>
                    <a:p>
                      <a:pPr algn="r" fontAlgn="b"/>
                      <a:r>
                        <a:rPr lang="ru-RU" sz="1000" b="1" i="0" u="none" strike="noStrike" dirty="0" smtClean="0">
                          <a:solidFill>
                            <a:srgbClr val="000000"/>
                          </a:solidFill>
                          <a:effectLst/>
                          <a:latin typeface="Times New Roman"/>
                        </a:rPr>
                        <a:t>Всего </a:t>
                      </a:r>
                      <a:endParaRPr lang="ru-RU" sz="1000" b="1" i="0" u="none" strike="noStrike" dirty="0">
                        <a:solidFill>
                          <a:srgbClr val="000000"/>
                        </a:solidFill>
                        <a:effectLst/>
                        <a:latin typeface="Times New Roman"/>
                      </a:endParaRPr>
                    </a:p>
                  </a:txBody>
                  <a:tcPr marL="9519" marR="9519" marT="95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1000" b="1" i="0" u="none" strike="noStrike" dirty="0" smtClean="0">
                          <a:solidFill>
                            <a:srgbClr val="000000"/>
                          </a:solidFill>
                          <a:effectLst/>
                          <a:latin typeface="Times New Roman"/>
                        </a:rPr>
                        <a:t>ВФ</a:t>
                      </a:r>
                      <a:endParaRPr lang="ru-RU" sz="1000" b="1" i="0" u="none" strike="noStrike" dirty="0">
                        <a:solidFill>
                          <a:srgbClr val="000000"/>
                        </a:solidFill>
                        <a:effectLst/>
                        <a:latin typeface="Times New Roman"/>
                      </a:endParaRPr>
                    </a:p>
                  </a:txBody>
                  <a:tcPr marL="9519" marR="9519" marT="95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1000" b="1" i="0" u="none" strike="noStrike" dirty="0" smtClean="0">
                          <a:solidFill>
                            <a:srgbClr val="000000"/>
                          </a:solidFill>
                          <a:effectLst/>
                          <a:latin typeface="Times New Roman"/>
                        </a:rPr>
                        <a:t>МБ</a:t>
                      </a:r>
                      <a:endParaRPr lang="ru-RU" sz="1000" b="1" i="0" u="none" strike="noStrike" dirty="0">
                        <a:solidFill>
                          <a:srgbClr val="000000"/>
                        </a:solidFill>
                        <a:effectLst/>
                        <a:latin typeface="Times New Roman"/>
                      </a:endParaRPr>
                    </a:p>
                  </a:txBody>
                  <a:tcPr marL="9519" marR="9519" marT="95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4544">
                <a:tc>
                  <a:txBody>
                    <a:bodyPr/>
                    <a:lstStyle/>
                    <a:p>
                      <a:pPr algn="r" fontAlgn="b"/>
                      <a:r>
                        <a:rPr lang="ru-RU" sz="1000" b="1" i="0" u="none" strike="noStrike" dirty="0" smtClean="0">
                          <a:solidFill>
                            <a:srgbClr val="000000"/>
                          </a:solidFill>
                          <a:effectLst/>
                          <a:latin typeface="Times New Roman"/>
                        </a:rPr>
                        <a:t>4800</a:t>
                      </a:r>
                      <a:endParaRPr lang="ru-RU" sz="1000" b="1" i="0" u="none" strike="noStrike" dirty="0">
                        <a:solidFill>
                          <a:srgbClr val="000000"/>
                        </a:solidFill>
                        <a:effectLst/>
                        <a:latin typeface="Times New Roman"/>
                      </a:endParaRPr>
                    </a:p>
                  </a:txBody>
                  <a:tcPr marL="9519" marR="9519" marT="95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1000" b="1" i="0" u="none" strike="noStrike" dirty="0" smtClean="0">
                          <a:solidFill>
                            <a:srgbClr val="000000"/>
                          </a:solidFill>
                          <a:effectLst/>
                          <a:latin typeface="Times New Roman"/>
                        </a:rPr>
                        <a:t>4800</a:t>
                      </a:r>
                      <a:endParaRPr lang="ru-RU" sz="1000" b="1" i="0" u="none" strike="noStrike" dirty="0">
                        <a:solidFill>
                          <a:srgbClr val="000000"/>
                        </a:solidFill>
                        <a:effectLst/>
                        <a:latin typeface="Times New Roman"/>
                      </a:endParaRPr>
                    </a:p>
                  </a:txBody>
                  <a:tcPr marL="9519" marR="9519" marT="95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1000" b="1" i="0" u="none" strike="noStrike" dirty="0" smtClean="0">
                          <a:solidFill>
                            <a:srgbClr val="000000"/>
                          </a:solidFill>
                          <a:effectLst/>
                          <a:latin typeface="Times New Roman"/>
                        </a:rPr>
                        <a:t>0,0</a:t>
                      </a:r>
                      <a:endParaRPr lang="ru-RU" sz="1000" b="1" i="0" u="none" strike="noStrike" dirty="0">
                        <a:solidFill>
                          <a:srgbClr val="000000"/>
                        </a:solidFill>
                        <a:effectLst/>
                        <a:latin typeface="Times New Roman"/>
                      </a:endParaRPr>
                    </a:p>
                  </a:txBody>
                  <a:tcPr marL="9519" marR="9519" marT="95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52292" name="Овал 1"/>
          <p:cNvSpPr>
            <a:spLocks noChangeArrowheads="1"/>
          </p:cNvSpPr>
          <p:nvPr/>
        </p:nvSpPr>
        <p:spPr bwMode="auto">
          <a:xfrm>
            <a:off x="3365500" y="2032000"/>
            <a:ext cx="2374900" cy="346075"/>
          </a:xfrm>
          <a:prstGeom prst="ellipse">
            <a:avLst/>
          </a:prstGeom>
          <a:gradFill rotWithShape="1">
            <a:gsLst>
              <a:gs pos="0">
                <a:srgbClr val="CCFFFF"/>
              </a:gs>
              <a:gs pos="100000">
                <a:srgbClr val="B7E5E5"/>
              </a:gs>
            </a:gsLst>
            <a:path path="rect">
              <a:fillToRect l="50000" t="50000" r="50000" b="50000"/>
            </a:path>
          </a:gradFill>
          <a:ln w="9525" algn="ctr">
            <a:solidFill>
              <a:schemeClr val="tx1"/>
            </a:solidFill>
            <a:round/>
            <a:headEnd/>
            <a:tailEnd/>
          </a:ln>
        </p:spPr>
        <p:txBody>
          <a:bodyPr/>
          <a:lstStyle/>
          <a:p>
            <a:pPr algn="ctr"/>
            <a:r>
              <a:rPr lang="ru-RU" sz="1400" b="1">
                <a:solidFill>
                  <a:srgbClr val="333333"/>
                </a:solidFill>
                <a:latin typeface="Georgia" pitchFamily="18" charset="0"/>
              </a:rPr>
              <a:t>Мероприятия</a:t>
            </a:r>
          </a:p>
        </p:txBody>
      </p:sp>
      <p:graphicFrame>
        <p:nvGraphicFramePr>
          <p:cNvPr id="6" name="Таблица 5"/>
          <p:cNvGraphicFramePr>
            <a:graphicFrameLocks noGrp="1"/>
          </p:cNvGraphicFramePr>
          <p:nvPr/>
        </p:nvGraphicFramePr>
        <p:xfrm>
          <a:off x="6372225" y="3789363"/>
          <a:ext cx="2195513" cy="323850"/>
        </p:xfrm>
        <a:graphic>
          <a:graphicData uri="http://schemas.openxmlformats.org/drawingml/2006/table">
            <a:tbl>
              <a:tblPr/>
              <a:tblGrid>
                <a:gridCol w="718808"/>
                <a:gridCol w="809239"/>
                <a:gridCol w="667465"/>
              </a:tblGrid>
              <a:tr h="161925">
                <a:tc>
                  <a:txBody>
                    <a:bodyPr/>
                    <a:lstStyle/>
                    <a:p>
                      <a:pPr algn="r" fontAlgn="b"/>
                      <a:r>
                        <a:rPr lang="ru-RU" sz="1000" b="1" i="0" u="none" strike="noStrike" dirty="0" smtClean="0">
                          <a:solidFill>
                            <a:srgbClr val="000000"/>
                          </a:solidFill>
                          <a:effectLst/>
                          <a:latin typeface="Times New Roman"/>
                        </a:rPr>
                        <a:t>Всего </a:t>
                      </a:r>
                      <a:endParaRPr lang="ru-RU" sz="1000" b="1" i="0" u="none" strike="noStrike" dirty="0">
                        <a:solidFill>
                          <a:srgbClr val="000000"/>
                        </a:solidFill>
                        <a:effectLst/>
                        <a:latin typeface="Times New Roman"/>
                      </a:endParaRPr>
                    </a:p>
                  </a:txBody>
                  <a:tcPr marL="9521" marR="9521" marT="94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1000" b="1" i="0" u="none" strike="noStrike" dirty="0" smtClean="0">
                          <a:solidFill>
                            <a:srgbClr val="000000"/>
                          </a:solidFill>
                          <a:effectLst/>
                          <a:latin typeface="Times New Roman"/>
                        </a:rPr>
                        <a:t>ОБ</a:t>
                      </a:r>
                      <a:endParaRPr lang="ru-RU" sz="1000" b="1" i="0" u="none" strike="noStrike" dirty="0">
                        <a:solidFill>
                          <a:srgbClr val="000000"/>
                        </a:solidFill>
                        <a:effectLst/>
                        <a:latin typeface="Times New Roman"/>
                      </a:endParaRPr>
                    </a:p>
                  </a:txBody>
                  <a:tcPr marL="9521" marR="9521" marT="94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1000" b="1" i="0" u="none" strike="noStrike" dirty="0" smtClean="0">
                          <a:solidFill>
                            <a:srgbClr val="000000"/>
                          </a:solidFill>
                          <a:effectLst/>
                          <a:latin typeface="Times New Roman"/>
                        </a:rPr>
                        <a:t>МБ</a:t>
                      </a:r>
                      <a:endParaRPr lang="ru-RU" sz="1000" b="1" i="0" u="none" strike="noStrike" dirty="0">
                        <a:solidFill>
                          <a:srgbClr val="000000"/>
                        </a:solidFill>
                        <a:effectLst/>
                        <a:latin typeface="Times New Roman"/>
                      </a:endParaRPr>
                    </a:p>
                  </a:txBody>
                  <a:tcPr marL="9521" marR="9521" marT="94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1925">
                <a:tc>
                  <a:txBody>
                    <a:bodyPr/>
                    <a:lstStyle/>
                    <a:p>
                      <a:pPr algn="r" fontAlgn="b"/>
                      <a:r>
                        <a:rPr lang="ru-RU" sz="1000" b="1" i="0" u="none" strike="noStrike" dirty="0" smtClean="0">
                          <a:solidFill>
                            <a:srgbClr val="000000"/>
                          </a:solidFill>
                          <a:effectLst/>
                          <a:latin typeface="Times New Roman"/>
                        </a:rPr>
                        <a:t>44000</a:t>
                      </a:r>
                      <a:endParaRPr lang="ru-RU" sz="1000" b="1" i="0" u="none" strike="noStrike" dirty="0">
                        <a:solidFill>
                          <a:srgbClr val="000000"/>
                        </a:solidFill>
                        <a:effectLst/>
                        <a:latin typeface="Times New Roman"/>
                      </a:endParaRPr>
                    </a:p>
                  </a:txBody>
                  <a:tcPr marL="9521" marR="9521" marT="94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1000" b="1" i="0" u="none" strike="noStrike" dirty="0" smtClean="0">
                          <a:solidFill>
                            <a:srgbClr val="000000"/>
                          </a:solidFill>
                          <a:effectLst/>
                          <a:latin typeface="Times New Roman"/>
                        </a:rPr>
                        <a:t>41800</a:t>
                      </a:r>
                      <a:endParaRPr lang="ru-RU" sz="1000" b="1" i="0" u="none" strike="noStrike" dirty="0">
                        <a:solidFill>
                          <a:srgbClr val="000000"/>
                        </a:solidFill>
                        <a:effectLst/>
                        <a:latin typeface="Times New Roman"/>
                      </a:endParaRPr>
                    </a:p>
                  </a:txBody>
                  <a:tcPr marL="9521" marR="9521" marT="94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1000" b="1" i="0" u="none" strike="noStrike" dirty="0" smtClean="0">
                          <a:solidFill>
                            <a:srgbClr val="000000"/>
                          </a:solidFill>
                          <a:effectLst/>
                          <a:latin typeface="Times New Roman"/>
                        </a:rPr>
                        <a:t>2200</a:t>
                      </a:r>
                      <a:endParaRPr lang="ru-RU" sz="1000" b="1" i="0" u="none" strike="noStrike" dirty="0">
                        <a:solidFill>
                          <a:srgbClr val="000000"/>
                        </a:solidFill>
                        <a:effectLst/>
                        <a:latin typeface="Times New Roman"/>
                      </a:endParaRPr>
                    </a:p>
                  </a:txBody>
                  <a:tcPr marL="9521" marR="9521" marT="94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graphicFrame>
        <p:nvGraphicFramePr>
          <p:cNvPr id="8" name="Таблица 7"/>
          <p:cNvGraphicFramePr>
            <a:graphicFrameLocks noGrp="1"/>
          </p:cNvGraphicFramePr>
          <p:nvPr/>
        </p:nvGraphicFramePr>
        <p:xfrm>
          <a:off x="6443663" y="5373688"/>
          <a:ext cx="2160587" cy="406400"/>
        </p:xfrm>
        <a:graphic>
          <a:graphicData uri="http://schemas.openxmlformats.org/drawingml/2006/table">
            <a:tbl>
              <a:tblPr/>
              <a:tblGrid>
                <a:gridCol w="771638"/>
                <a:gridCol w="655892"/>
                <a:gridCol w="733057"/>
              </a:tblGrid>
              <a:tr h="162245">
                <a:tc>
                  <a:txBody>
                    <a:bodyPr/>
                    <a:lstStyle/>
                    <a:p>
                      <a:pPr algn="r" fontAlgn="b"/>
                      <a:r>
                        <a:rPr lang="ru-RU" sz="1000" b="1" i="0" u="none" strike="noStrike" dirty="0" smtClean="0">
                          <a:solidFill>
                            <a:srgbClr val="000000"/>
                          </a:solidFill>
                          <a:effectLst/>
                          <a:latin typeface="Times New Roman"/>
                        </a:rPr>
                        <a:t>Всего </a:t>
                      </a:r>
                      <a:endParaRPr lang="ru-RU" sz="1000" b="1" i="0" u="none" strike="noStrike" dirty="0">
                        <a:solidFill>
                          <a:srgbClr val="000000"/>
                        </a:solidFill>
                        <a:effectLst/>
                        <a:latin typeface="Times New Roman"/>
                      </a:endParaRPr>
                    </a:p>
                  </a:txBody>
                  <a:tcPr marL="9528" marR="9528" marT="95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1000" b="1" i="0" u="none" strike="noStrike" dirty="0" smtClean="0">
                          <a:solidFill>
                            <a:srgbClr val="000000"/>
                          </a:solidFill>
                          <a:effectLst/>
                          <a:latin typeface="Times New Roman"/>
                        </a:rPr>
                        <a:t>ВФ</a:t>
                      </a:r>
                      <a:endParaRPr lang="ru-RU" sz="1000" b="1" i="0" u="none" strike="noStrike" dirty="0">
                        <a:solidFill>
                          <a:srgbClr val="000000"/>
                        </a:solidFill>
                        <a:effectLst/>
                        <a:latin typeface="Times New Roman"/>
                      </a:endParaRPr>
                    </a:p>
                  </a:txBody>
                  <a:tcPr marL="9528" marR="9528" marT="95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1000" b="1" i="0" u="none" strike="noStrike" dirty="0" smtClean="0">
                          <a:solidFill>
                            <a:srgbClr val="000000"/>
                          </a:solidFill>
                          <a:effectLst/>
                          <a:latin typeface="Times New Roman"/>
                        </a:rPr>
                        <a:t>МБ</a:t>
                      </a:r>
                      <a:endParaRPr lang="ru-RU" sz="1000" b="1" i="0" u="none" strike="noStrike" dirty="0">
                        <a:solidFill>
                          <a:srgbClr val="000000"/>
                        </a:solidFill>
                        <a:effectLst/>
                        <a:latin typeface="Times New Roman"/>
                      </a:endParaRPr>
                    </a:p>
                  </a:txBody>
                  <a:tcPr marL="9528" marR="9528" marT="95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4155">
                <a:tc>
                  <a:txBody>
                    <a:bodyPr/>
                    <a:lstStyle/>
                    <a:p>
                      <a:pPr algn="r" fontAlgn="b"/>
                      <a:r>
                        <a:rPr lang="ru-RU" sz="1000" b="1" i="0" u="none" strike="noStrike" dirty="0" smtClean="0">
                          <a:solidFill>
                            <a:srgbClr val="000000"/>
                          </a:solidFill>
                          <a:effectLst/>
                          <a:latin typeface="Times New Roman"/>
                        </a:rPr>
                        <a:t>8792</a:t>
                      </a:r>
                      <a:endParaRPr lang="ru-RU" sz="1000" b="1" i="0" u="none" strike="noStrike" dirty="0">
                        <a:solidFill>
                          <a:srgbClr val="000000"/>
                        </a:solidFill>
                        <a:effectLst/>
                        <a:latin typeface="Times New Roman"/>
                      </a:endParaRPr>
                    </a:p>
                  </a:txBody>
                  <a:tcPr marL="9528" marR="9528" marT="95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1000" b="1" i="0" u="none" strike="noStrike" dirty="0" smtClean="0">
                          <a:solidFill>
                            <a:srgbClr val="000000"/>
                          </a:solidFill>
                          <a:effectLst/>
                          <a:latin typeface="Times New Roman"/>
                        </a:rPr>
                        <a:t>6600</a:t>
                      </a:r>
                      <a:endParaRPr lang="ru-RU" sz="1000" b="1" i="0" u="none" strike="noStrike" dirty="0">
                        <a:solidFill>
                          <a:srgbClr val="000000"/>
                        </a:solidFill>
                        <a:effectLst/>
                        <a:latin typeface="Times New Roman"/>
                      </a:endParaRPr>
                    </a:p>
                  </a:txBody>
                  <a:tcPr marL="9528" marR="9528" marT="95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1000" b="1" i="0" u="none" strike="noStrike" dirty="0" smtClean="0">
                          <a:solidFill>
                            <a:srgbClr val="000000"/>
                          </a:solidFill>
                          <a:effectLst/>
                          <a:latin typeface="Times New Roman"/>
                        </a:rPr>
                        <a:t>2192,0</a:t>
                      </a:r>
                      <a:endParaRPr lang="ru-RU" sz="1000" b="1" i="0" u="none" strike="noStrike" dirty="0">
                        <a:solidFill>
                          <a:srgbClr val="000000"/>
                        </a:solidFill>
                        <a:effectLst/>
                        <a:latin typeface="Times New Roman"/>
                      </a:endParaRPr>
                    </a:p>
                  </a:txBody>
                  <a:tcPr marL="9528" marR="9528" marT="95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Скругленный прямоугольник 4"/>
          <p:cNvSpPr/>
          <p:nvPr/>
        </p:nvSpPr>
        <p:spPr bwMode="auto">
          <a:xfrm>
            <a:off x="3102257" y="1923302"/>
            <a:ext cx="3060340" cy="4566038"/>
          </a:xfrm>
          <a:prstGeom prst="roundRect">
            <a:avLst/>
          </a:prstGeom>
          <a:ln>
            <a:headEnd type="none" w="med" len="med"/>
            <a:tailEnd type="none" w="med" len="med"/>
          </a:ln>
          <a:extLst/>
        </p:spPr>
        <p:style>
          <a:lnRef idx="0">
            <a:schemeClr val="accent1"/>
          </a:lnRef>
          <a:fillRef idx="3">
            <a:schemeClr val="accent1"/>
          </a:fillRef>
          <a:effectRef idx="3">
            <a:schemeClr val="accent1"/>
          </a:effectRef>
          <a:fontRef idx="minor">
            <a:schemeClr val="lt1"/>
          </a:fontRef>
        </p:style>
        <p:txBody>
          <a:bodyPr/>
          <a:lstStyle/>
          <a:p>
            <a:pPr algn="ctr">
              <a:defRPr/>
            </a:pPr>
            <a:r>
              <a:rPr lang="ru-RU" sz="1200" b="1" i="1" dirty="0">
                <a:solidFill>
                  <a:schemeClr val="tx1"/>
                </a:solidFill>
                <a:latin typeface="Times New Roman" pitchFamily="18" charset="0"/>
                <a:cs typeface="Times New Roman" pitchFamily="18" charset="0"/>
              </a:rPr>
              <a:t>2016г.</a:t>
            </a:r>
          </a:p>
          <a:p>
            <a:pPr>
              <a:defRPr/>
            </a:pPr>
            <a:r>
              <a:rPr lang="ru-RU" sz="1000" b="1" i="1" dirty="0">
                <a:solidFill>
                  <a:schemeClr val="tx1"/>
                </a:solidFill>
                <a:latin typeface="Times New Roman" pitchFamily="18" charset="0"/>
                <a:cs typeface="Times New Roman" pitchFamily="18" charset="0"/>
              </a:rPr>
              <a:t>1.Строительство полигоны ТБО и подъездных путей.</a:t>
            </a:r>
          </a:p>
          <a:p>
            <a:pPr>
              <a:defRPr/>
            </a:pPr>
            <a:r>
              <a:rPr lang="ru-RU" sz="1000" b="1" i="1" dirty="0">
                <a:solidFill>
                  <a:schemeClr val="tx1"/>
                </a:solidFill>
                <a:latin typeface="Times New Roman" pitchFamily="18" charset="0"/>
                <a:cs typeface="Times New Roman" pitchFamily="18" charset="0"/>
              </a:rPr>
              <a:t>2.Строительство сооружений биологической очистки сточных вод п. Зайково</a:t>
            </a:r>
          </a:p>
          <a:p>
            <a:pPr>
              <a:defRPr/>
            </a:pPr>
            <a:r>
              <a:rPr lang="ru-RU" sz="1000" b="1" i="1" dirty="0">
                <a:solidFill>
                  <a:schemeClr val="tx1"/>
                </a:solidFill>
                <a:latin typeface="Times New Roman" pitchFamily="18" charset="0"/>
                <a:cs typeface="Times New Roman" pitchFamily="18" charset="0"/>
              </a:rPr>
              <a:t>3. Организация выполнения работ по обустройству, буртованию существующих свалок твердых бытовых отходов, выявлению,  и ликвидации мест несанкционированного размещения отходов</a:t>
            </a:r>
          </a:p>
          <a:p>
            <a:pPr>
              <a:defRPr/>
            </a:pPr>
            <a:r>
              <a:rPr lang="ru-RU" sz="1000" b="1" i="1" dirty="0">
                <a:solidFill>
                  <a:schemeClr val="tx1"/>
                </a:solidFill>
                <a:latin typeface="Times New Roman" pitchFamily="18" charset="0"/>
                <a:cs typeface="Times New Roman" pitchFamily="18" charset="0"/>
              </a:rPr>
              <a:t>4.Организация сбора, транспортировки и утилизации отходов ртуть содержащих ламп от населения Ирбитского МО.</a:t>
            </a:r>
          </a:p>
          <a:p>
            <a:pPr>
              <a:defRPr/>
            </a:pPr>
            <a:r>
              <a:rPr lang="ru-RU" sz="1000" b="1" i="1" dirty="0">
                <a:solidFill>
                  <a:schemeClr val="tx1"/>
                </a:solidFill>
                <a:latin typeface="Times New Roman" pitchFamily="18" charset="0"/>
                <a:cs typeface="Times New Roman" pitchFamily="18" charset="0"/>
              </a:rPr>
              <a:t>5. Изготовление контейнерных площадок для раздельного сбора твердых бытовых отходов</a:t>
            </a:r>
          </a:p>
          <a:p>
            <a:pPr>
              <a:defRPr/>
            </a:pPr>
            <a:r>
              <a:rPr lang="ru-RU" sz="1000" b="1" i="1" dirty="0">
                <a:solidFill>
                  <a:schemeClr val="tx1"/>
                </a:solidFill>
                <a:latin typeface="Times New Roman" pitchFamily="18" charset="0"/>
                <a:cs typeface="Times New Roman" pitchFamily="18" charset="0"/>
              </a:rPr>
              <a:t>6.Исследование качества воды в источниках нецентрализованного водоснабжения.</a:t>
            </a:r>
          </a:p>
          <a:p>
            <a:pPr>
              <a:defRPr/>
            </a:pPr>
            <a:r>
              <a:rPr lang="ru-RU" sz="1000" b="1" i="1" dirty="0">
                <a:solidFill>
                  <a:schemeClr val="tx1"/>
                </a:solidFill>
                <a:latin typeface="Times New Roman" pitchFamily="18" charset="0"/>
                <a:cs typeface="Times New Roman" pitchFamily="18" charset="0"/>
              </a:rPr>
              <a:t>7. Разработка проектов зон санитарной охраны источников централизованного хозяйственно-питьевого назначения</a:t>
            </a:r>
          </a:p>
          <a:p>
            <a:pPr>
              <a:defRPr/>
            </a:pPr>
            <a:r>
              <a:rPr lang="ru-RU" sz="1000" b="1" i="1" dirty="0">
                <a:solidFill>
                  <a:schemeClr val="tx1"/>
                </a:solidFill>
                <a:latin typeface="Times New Roman" pitchFamily="18" charset="0"/>
                <a:cs typeface="Times New Roman" pitchFamily="18" charset="0"/>
              </a:rPr>
              <a:t>8. Содержание и ремонт источников нецентрализованного водоснабжения на территории Ирбитского МО </a:t>
            </a:r>
          </a:p>
          <a:p>
            <a:pPr>
              <a:defRPr/>
            </a:pPr>
            <a:r>
              <a:rPr lang="ru-RU" sz="1000" b="1" i="1" dirty="0">
                <a:solidFill>
                  <a:schemeClr val="tx1"/>
                </a:solidFill>
                <a:latin typeface="Times New Roman" pitchFamily="18" charset="0"/>
                <a:cs typeface="Times New Roman" pitchFamily="18" charset="0"/>
              </a:rPr>
              <a:t>МБ – 4683,0 тыс. руб.</a:t>
            </a:r>
          </a:p>
          <a:p>
            <a:pPr>
              <a:defRPr/>
            </a:pPr>
            <a:endParaRPr lang="ru-RU" sz="1000" b="1" i="1" dirty="0">
              <a:solidFill>
                <a:schemeClr val="tx1"/>
              </a:solidFill>
              <a:latin typeface="Times New Roman" pitchFamily="18" charset="0"/>
              <a:cs typeface="Times New Roman" pitchFamily="18" charset="0"/>
            </a:endParaRPr>
          </a:p>
        </p:txBody>
      </p:sp>
      <p:sp>
        <p:nvSpPr>
          <p:cNvPr id="53252" name="Rectangle 2"/>
          <p:cNvSpPr>
            <a:spLocks noGrp="1" noChangeArrowheads="1"/>
          </p:cNvSpPr>
          <p:nvPr>
            <p:ph type="title" idx="4294967295"/>
          </p:nvPr>
        </p:nvSpPr>
        <p:spPr>
          <a:xfrm>
            <a:off x="468313" y="152400"/>
            <a:ext cx="8229600" cy="396875"/>
          </a:xfrm>
        </p:spPr>
        <p:txBody>
          <a:bodyPr/>
          <a:lstStyle/>
          <a:p>
            <a:pPr eaLnBrk="1" hangingPunct="1"/>
            <a:r>
              <a:rPr lang="ru-RU" sz="1600" b="1" smtClean="0">
                <a:solidFill>
                  <a:srgbClr val="000099"/>
                </a:solidFill>
                <a:latin typeface="Times New Roman" pitchFamily="18" charset="0"/>
              </a:rPr>
              <a:t>Бюджет Ирбитского МО на 2015 год </a:t>
            </a:r>
            <a:br>
              <a:rPr lang="ru-RU" sz="1600" b="1" smtClean="0">
                <a:solidFill>
                  <a:srgbClr val="000099"/>
                </a:solidFill>
                <a:latin typeface="Times New Roman" pitchFamily="18" charset="0"/>
              </a:rPr>
            </a:br>
            <a:r>
              <a:rPr lang="ru-RU" sz="1600" b="1" smtClean="0">
                <a:solidFill>
                  <a:srgbClr val="000099"/>
                </a:solidFill>
                <a:latin typeface="Times New Roman" pitchFamily="18" charset="0"/>
              </a:rPr>
              <a:t>и плановый период 2016-2017 годы</a:t>
            </a:r>
            <a:endParaRPr lang="ru-RU" sz="1600" b="1" i="1" smtClean="0">
              <a:solidFill>
                <a:srgbClr val="000099"/>
              </a:solidFill>
              <a:latin typeface="Times New Roman" pitchFamily="18" charset="0"/>
            </a:endParaRPr>
          </a:p>
        </p:txBody>
      </p:sp>
      <p:sp>
        <p:nvSpPr>
          <p:cNvPr id="53253" name="Скругленный прямоугольник 34"/>
          <p:cNvSpPr>
            <a:spLocks noChangeArrowheads="1"/>
          </p:cNvSpPr>
          <p:nvPr/>
        </p:nvSpPr>
        <p:spPr bwMode="auto">
          <a:xfrm>
            <a:off x="196850" y="620713"/>
            <a:ext cx="8712200" cy="1008062"/>
          </a:xfrm>
          <a:prstGeom prst="roundRect">
            <a:avLst>
              <a:gd name="adj" fmla="val 16667"/>
            </a:avLst>
          </a:prstGeom>
          <a:gradFill rotWithShape="0">
            <a:gsLst>
              <a:gs pos="0">
                <a:srgbClr val="CCFFCC"/>
              </a:gs>
              <a:gs pos="100000">
                <a:srgbClr val="F6FFF6"/>
              </a:gs>
            </a:gsLst>
            <a:path path="shape">
              <a:fillToRect l="50000" t="50000" r="50000" b="50000"/>
            </a:path>
          </a:gradFill>
          <a:ln w="9525" algn="ctr">
            <a:solidFill>
              <a:srgbClr val="669900"/>
            </a:solidFill>
            <a:round/>
            <a:headEnd/>
            <a:tailEnd/>
          </a:ln>
        </p:spPr>
        <p:txBody>
          <a:bodyPr/>
          <a:lstStyle/>
          <a:p>
            <a:pPr algn="ctr"/>
            <a:r>
              <a:rPr lang="ru-RU" sz="1400" b="1">
                <a:solidFill>
                  <a:srgbClr val="00602B"/>
                </a:solidFill>
                <a:latin typeface="Times New Roman" pitchFamily="18" charset="0"/>
              </a:rPr>
              <a:t>Подпрограмма 5 «Обеспечение рационального и безопасного природопользования на территории Ирбитского муниципального образования»</a:t>
            </a:r>
          </a:p>
          <a:p>
            <a:r>
              <a:rPr lang="ru-RU" sz="1000" b="1">
                <a:solidFill>
                  <a:srgbClr val="680000"/>
                </a:solidFill>
                <a:latin typeface="Times New Roman" pitchFamily="18" charset="0"/>
              </a:rPr>
              <a:t>Задачи:</a:t>
            </a:r>
          </a:p>
          <a:p>
            <a:r>
              <a:rPr lang="ru-RU" sz="1000" b="1">
                <a:solidFill>
                  <a:srgbClr val="680000"/>
                </a:solidFill>
                <a:latin typeface="Times New Roman" pitchFamily="18" charset="0"/>
              </a:rPr>
              <a:t>1. Обеспечение безопасного обращения с отходами производства и потребления на территории Ирбитского МО.</a:t>
            </a:r>
          </a:p>
          <a:p>
            <a:r>
              <a:rPr lang="ru-RU" sz="1000" b="1">
                <a:solidFill>
                  <a:srgbClr val="680000"/>
                </a:solidFill>
                <a:latin typeface="Times New Roman" pitchFamily="18" charset="0"/>
              </a:rPr>
              <a:t>2. Улучшение санитарного состояния  источников водоснабжения на территории Ирбитского муниципального образования.</a:t>
            </a:r>
          </a:p>
          <a:p>
            <a:pPr algn="ctr"/>
            <a:endParaRPr lang="ru-RU" b="1">
              <a:solidFill>
                <a:srgbClr val="00602B"/>
              </a:solidFill>
              <a:latin typeface="Times New Roman" pitchFamily="18" charset="0"/>
            </a:endParaRPr>
          </a:p>
          <a:p>
            <a:endParaRPr lang="ru-RU" b="1">
              <a:solidFill>
                <a:srgbClr val="00602B"/>
              </a:solidFill>
              <a:latin typeface="Times New Roman" pitchFamily="18" charset="0"/>
            </a:endParaRPr>
          </a:p>
        </p:txBody>
      </p:sp>
      <p:sp>
        <p:nvSpPr>
          <p:cNvPr id="53254" name="Овал 1"/>
          <p:cNvSpPr>
            <a:spLocks noChangeArrowheads="1"/>
          </p:cNvSpPr>
          <p:nvPr/>
        </p:nvSpPr>
        <p:spPr bwMode="auto">
          <a:xfrm>
            <a:off x="3389313" y="1677988"/>
            <a:ext cx="2374900" cy="354012"/>
          </a:xfrm>
          <a:prstGeom prst="ellipse">
            <a:avLst/>
          </a:prstGeom>
          <a:gradFill rotWithShape="1">
            <a:gsLst>
              <a:gs pos="0">
                <a:srgbClr val="CCFFFF"/>
              </a:gs>
              <a:gs pos="100000">
                <a:srgbClr val="B7E5E5"/>
              </a:gs>
            </a:gsLst>
            <a:path path="rect">
              <a:fillToRect l="50000" t="50000" r="50000" b="50000"/>
            </a:path>
          </a:gradFill>
          <a:ln w="9525" algn="ctr">
            <a:solidFill>
              <a:schemeClr val="tx1"/>
            </a:solidFill>
            <a:round/>
            <a:headEnd/>
            <a:tailEnd/>
          </a:ln>
        </p:spPr>
        <p:txBody>
          <a:bodyPr/>
          <a:lstStyle/>
          <a:p>
            <a:pPr algn="ctr"/>
            <a:r>
              <a:rPr lang="ru-RU" sz="1400" b="1">
                <a:solidFill>
                  <a:srgbClr val="333333"/>
                </a:solidFill>
                <a:latin typeface="Georgia" pitchFamily="18" charset="0"/>
              </a:rPr>
              <a:t>Мероприятия</a:t>
            </a:r>
          </a:p>
        </p:txBody>
      </p:sp>
      <p:sp>
        <p:nvSpPr>
          <p:cNvPr id="3" name="Скругленный прямоугольник 2"/>
          <p:cNvSpPr/>
          <p:nvPr/>
        </p:nvSpPr>
        <p:spPr bwMode="auto">
          <a:xfrm>
            <a:off x="130005" y="1628800"/>
            <a:ext cx="2876833" cy="4769269"/>
          </a:xfrm>
          <a:prstGeom prst="roundRect">
            <a:avLst/>
          </a:prstGeom>
          <a:ln>
            <a:headEnd type="none" w="med" len="med"/>
            <a:tailEnd type="none" w="med" len="med"/>
          </a:ln>
          <a:extLst/>
        </p:spPr>
        <p:style>
          <a:lnRef idx="0">
            <a:schemeClr val="accent1"/>
          </a:lnRef>
          <a:fillRef idx="3">
            <a:schemeClr val="accent1"/>
          </a:fillRef>
          <a:effectRef idx="3">
            <a:schemeClr val="accent1"/>
          </a:effectRef>
          <a:fontRef idx="minor">
            <a:schemeClr val="lt1"/>
          </a:fontRef>
        </p:style>
        <p:txBody>
          <a:bodyPr/>
          <a:lstStyle/>
          <a:p>
            <a:pPr algn="ctr">
              <a:defRPr/>
            </a:pPr>
            <a:r>
              <a:rPr lang="ru-RU" sz="1200" b="1" i="1" dirty="0">
                <a:solidFill>
                  <a:schemeClr val="tx1"/>
                </a:solidFill>
                <a:latin typeface="Times New Roman" pitchFamily="18" charset="0"/>
                <a:cs typeface="Times New Roman" pitchFamily="18" charset="0"/>
              </a:rPr>
              <a:t>2015 г.</a:t>
            </a:r>
          </a:p>
          <a:p>
            <a:pPr>
              <a:defRPr/>
            </a:pPr>
            <a:r>
              <a:rPr lang="ru-RU" sz="1000" b="1" i="1" dirty="0">
                <a:solidFill>
                  <a:schemeClr val="tx1"/>
                </a:solidFill>
                <a:latin typeface="Times New Roman" pitchFamily="18" charset="0"/>
                <a:cs typeface="Times New Roman" pitchFamily="18" charset="0"/>
              </a:rPr>
              <a:t>1.Разработка ПСД на полигоны ТБО и прохождение государственной экспертизы.</a:t>
            </a:r>
          </a:p>
          <a:p>
            <a:pPr>
              <a:defRPr/>
            </a:pPr>
            <a:r>
              <a:rPr lang="ru-RU" sz="1000" b="1" i="1" dirty="0">
                <a:solidFill>
                  <a:schemeClr val="tx1"/>
                </a:solidFill>
                <a:latin typeface="Times New Roman" pitchFamily="18" charset="0"/>
                <a:cs typeface="Times New Roman" pitchFamily="18" charset="0"/>
              </a:rPr>
              <a:t>2.Разработка ПСД на строительство сооружений биологической очистки сточных вод п. Зайково.</a:t>
            </a:r>
          </a:p>
          <a:p>
            <a:pPr>
              <a:defRPr/>
            </a:pPr>
            <a:r>
              <a:rPr lang="ru-RU" sz="1000" b="1" i="1" dirty="0">
                <a:solidFill>
                  <a:schemeClr val="tx1"/>
                </a:solidFill>
                <a:latin typeface="Times New Roman" pitchFamily="18" charset="0"/>
                <a:cs typeface="Times New Roman" pitchFamily="18" charset="0"/>
              </a:rPr>
              <a:t>3.Организация выполнения работ по обустройству, буртованию существующих свалок твердых бытовых отходов, выявлению,  и ликвидации мест несанкционированного размещения отходов на территории Ирбитского МО.</a:t>
            </a:r>
          </a:p>
          <a:p>
            <a:pPr>
              <a:defRPr/>
            </a:pPr>
            <a:r>
              <a:rPr lang="ru-RU" sz="1000" b="1" i="1" dirty="0">
                <a:solidFill>
                  <a:schemeClr val="tx1"/>
                </a:solidFill>
                <a:latin typeface="Times New Roman" pitchFamily="18" charset="0"/>
                <a:cs typeface="Times New Roman" pitchFamily="18" charset="0"/>
              </a:rPr>
              <a:t>4. Организация сбора, транспортировки и утилизации отходов ртуть содержащих ламп от населения Ирбитского МО.</a:t>
            </a:r>
          </a:p>
          <a:p>
            <a:pPr>
              <a:defRPr/>
            </a:pPr>
            <a:r>
              <a:rPr lang="ru-RU" sz="1000" b="1" i="1" dirty="0">
                <a:solidFill>
                  <a:schemeClr val="tx1"/>
                </a:solidFill>
                <a:latin typeface="Times New Roman" pitchFamily="18" charset="0"/>
                <a:cs typeface="Times New Roman" pitchFamily="18" charset="0"/>
              </a:rPr>
              <a:t>5.Изготовление контейнерных площадок для раздельного сбора твердых бытовых отходов.</a:t>
            </a:r>
          </a:p>
          <a:p>
            <a:pPr>
              <a:defRPr/>
            </a:pPr>
            <a:r>
              <a:rPr lang="ru-RU" sz="1000" b="1" i="1" dirty="0">
                <a:solidFill>
                  <a:schemeClr val="tx1"/>
                </a:solidFill>
                <a:latin typeface="Times New Roman" pitchFamily="18" charset="0"/>
                <a:cs typeface="Times New Roman" pitchFamily="18" charset="0"/>
              </a:rPr>
              <a:t>6.Разработка схемы санитарной очистки с фактическим определением норм накопления твердых бытовых отходов.</a:t>
            </a:r>
          </a:p>
          <a:p>
            <a:pPr>
              <a:defRPr/>
            </a:pPr>
            <a:r>
              <a:rPr lang="ru-RU" sz="1000" b="1" i="1" dirty="0">
                <a:solidFill>
                  <a:schemeClr val="tx1"/>
                </a:solidFill>
                <a:latin typeface="Times New Roman" pitchFamily="18" charset="0"/>
                <a:cs typeface="Times New Roman" pitchFamily="18" charset="0"/>
              </a:rPr>
              <a:t>7.Исследование качества воды в источниках нецентрализованного водоснабжения</a:t>
            </a:r>
          </a:p>
          <a:p>
            <a:pPr>
              <a:defRPr/>
            </a:pPr>
            <a:r>
              <a:rPr lang="ru-RU" sz="1000" b="1" i="1" dirty="0">
                <a:solidFill>
                  <a:schemeClr val="tx1"/>
                </a:solidFill>
                <a:latin typeface="Times New Roman" pitchFamily="18" charset="0"/>
                <a:cs typeface="Times New Roman" pitchFamily="18" charset="0"/>
              </a:rPr>
              <a:t>8. Разработка проектов зон санитарной охраны источников централизованного хозяйственно-питьевого назначения </a:t>
            </a:r>
          </a:p>
          <a:p>
            <a:pPr>
              <a:defRPr/>
            </a:pPr>
            <a:r>
              <a:rPr lang="ru-RU" sz="1000" b="1" i="1" dirty="0">
                <a:solidFill>
                  <a:schemeClr val="tx1"/>
                </a:solidFill>
                <a:latin typeface="Times New Roman" pitchFamily="18" charset="0"/>
                <a:cs typeface="Times New Roman" pitchFamily="18" charset="0"/>
              </a:rPr>
              <a:t>МБ – 2129,7 тыс. руб. ВФ – 3010 тыс. руб.</a:t>
            </a:r>
          </a:p>
          <a:p>
            <a:pPr>
              <a:defRPr/>
            </a:pPr>
            <a:endParaRPr lang="ru-RU" sz="1000" b="1" i="1" dirty="0">
              <a:solidFill>
                <a:schemeClr val="tx1"/>
              </a:solidFill>
              <a:latin typeface="Times New Roman" pitchFamily="18" charset="0"/>
              <a:cs typeface="Times New Roman" pitchFamily="18" charset="0"/>
            </a:endParaRPr>
          </a:p>
          <a:p>
            <a:pPr marL="228600" indent="-228600">
              <a:buFontTx/>
              <a:buAutoNum type="arabicPeriod"/>
              <a:defRPr/>
            </a:pPr>
            <a:endParaRPr lang="ru-RU" sz="1200" b="1" i="1" dirty="0">
              <a:solidFill>
                <a:schemeClr val="tx1"/>
              </a:solidFill>
              <a:latin typeface="Times New Roman" pitchFamily="18" charset="0"/>
              <a:cs typeface="Times New Roman" pitchFamily="18" charset="0"/>
            </a:endParaRPr>
          </a:p>
          <a:p>
            <a:pPr marL="228600" indent="-228600">
              <a:buFontTx/>
              <a:buAutoNum type="arabicPeriod"/>
              <a:defRPr/>
            </a:pPr>
            <a:endParaRPr lang="ru-RU" sz="1200" b="1" i="1" dirty="0">
              <a:solidFill>
                <a:schemeClr val="tx1"/>
              </a:solidFill>
              <a:latin typeface="Times New Roman" pitchFamily="18" charset="0"/>
              <a:cs typeface="Times New Roman" pitchFamily="18" charset="0"/>
            </a:endParaRPr>
          </a:p>
          <a:p>
            <a:pPr>
              <a:defRPr/>
            </a:pPr>
            <a:endParaRPr lang="ru-RU" sz="1200" b="1" i="1" dirty="0">
              <a:solidFill>
                <a:schemeClr val="tx1"/>
              </a:solidFill>
              <a:latin typeface="Times New Roman" pitchFamily="18" charset="0"/>
              <a:cs typeface="Times New Roman" pitchFamily="18" charset="0"/>
            </a:endParaRPr>
          </a:p>
          <a:p>
            <a:pPr>
              <a:defRPr/>
            </a:pPr>
            <a:endParaRPr lang="ru-RU" sz="1200" b="1" i="1" dirty="0">
              <a:solidFill>
                <a:schemeClr val="tx1"/>
              </a:solidFill>
              <a:latin typeface="Times New Roman" pitchFamily="18" charset="0"/>
              <a:cs typeface="Times New Roman" pitchFamily="18" charset="0"/>
            </a:endParaRPr>
          </a:p>
          <a:p>
            <a:pPr marL="228600" indent="-228600">
              <a:buFontTx/>
              <a:buAutoNum type="arabicPeriod"/>
              <a:defRPr/>
            </a:pPr>
            <a:endParaRPr lang="ru-RU" sz="1200" b="1" i="1" dirty="0">
              <a:solidFill>
                <a:schemeClr val="tx1"/>
              </a:solidFill>
              <a:latin typeface="Times New Roman" pitchFamily="18" charset="0"/>
              <a:cs typeface="Times New Roman" pitchFamily="18" charset="0"/>
            </a:endParaRPr>
          </a:p>
          <a:p>
            <a:pPr marL="228600" indent="-228600">
              <a:buFontTx/>
              <a:buAutoNum type="arabicPeriod"/>
              <a:defRPr/>
            </a:pPr>
            <a:endParaRPr lang="ru-RU" sz="1200" b="1" i="1" dirty="0">
              <a:solidFill>
                <a:schemeClr val="tx1"/>
              </a:solidFill>
              <a:latin typeface="Times New Roman" pitchFamily="18" charset="0"/>
              <a:cs typeface="Times New Roman" pitchFamily="18" charset="0"/>
            </a:endParaRPr>
          </a:p>
        </p:txBody>
      </p:sp>
      <p:sp>
        <p:nvSpPr>
          <p:cNvPr id="21" name="Скругленный прямоугольник 20"/>
          <p:cNvSpPr/>
          <p:nvPr/>
        </p:nvSpPr>
        <p:spPr bwMode="auto">
          <a:xfrm>
            <a:off x="6228183" y="1628801"/>
            <a:ext cx="2772309" cy="4754424"/>
          </a:xfrm>
          <a:prstGeom prst="roundRect">
            <a:avLst/>
          </a:prstGeom>
          <a:ln>
            <a:headEnd type="none" w="med" len="med"/>
            <a:tailEnd type="none" w="med" len="med"/>
          </a:ln>
          <a:extLst/>
        </p:spPr>
        <p:style>
          <a:lnRef idx="0">
            <a:schemeClr val="accent1"/>
          </a:lnRef>
          <a:fillRef idx="3">
            <a:schemeClr val="accent1"/>
          </a:fillRef>
          <a:effectRef idx="3">
            <a:schemeClr val="accent1"/>
          </a:effectRef>
          <a:fontRef idx="minor">
            <a:schemeClr val="lt1"/>
          </a:fontRef>
        </p:style>
        <p:txBody>
          <a:bodyPr/>
          <a:lstStyle/>
          <a:p>
            <a:pPr algn="ctr">
              <a:defRPr/>
            </a:pPr>
            <a:r>
              <a:rPr lang="ru-RU" sz="1200" b="1" i="1" dirty="0">
                <a:solidFill>
                  <a:schemeClr val="tx1"/>
                </a:solidFill>
                <a:latin typeface="Times New Roman" pitchFamily="18" charset="0"/>
                <a:cs typeface="Times New Roman" pitchFamily="18" charset="0"/>
              </a:rPr>
              <a:t>2017г.</a:t>
            </a:r>
          </a:p>
          <a:p>
            <a:pPr>
              <a:defRPr/>
            </a:pPr>
            <a:r>
              <a:rPr lang="ru-RU" sz="1000" b="1" i="1" dirty="0">
                <a:solidFill>
                  <a:srgbClr val="000000"/>
                </a:solidFill>
                <a:latin typeface="Times New Roman" pitchFamily="18" charset="0"/>
                <a:cs typeface="Times New Roman" pitchFamily="18" charset="0"/>
              </a:rPr>
              <a:t>1.Строительство полигоны ТБО и подъездных путей.</a:t>
            </a:r>
          </a:p>
          <a:p>
            <a:pPr>
              <a:defRPr/>
            </a:pPr>
            <a:r>
              <a:rPr lang="ru-RU" sz="1000" b="1" i="1" dirty="0">
                <a:solidFill>
                  <a:srgbClr val="000000"/>
                </a:solidFill>
                <a:latin typeface="Times New Roman" pitchFamily="18" charset="0"/>
                <a:cs typeface="Times New Roman" pitchFamily="18" charset="0"/>
              </a:rPr>
              <a:t>2.Строительство сооружений биологической очистки сточных вод п. Зайково</a:t>
            </a:r>
          </a:p>
          <a:p>
            <a:pPr>
              <a:defRPr/>
            </a:pPr>
            <a:r>
              <a:rPr lang="ru-RU" sz="1000" b="1" i="1" dirty="0">
                <a:solidFill>
                  <a:srgbClr val="000000"/>
                </a:solidFill>
                <a:latin typeface="Times New Roman" pitchFamily="18" charset="0"/>
                <a:cs typeface="Times New Roman" pitchFamily="18" charset="0"/>
              </a:rPr>
              <a:t>3. Организация выполнения работ по обустройству, буртованию существующих свалок твердых бытовых отходов, выявлению,  и ликвидации мест несанкционированного размещения отходов</a:t>
            </a:r>
          </a:p>
          <a:p>
            <a:pPr>
              <a:defRPr/>
            </a:pPr>
            <a:r>
              <a:rPr lang="ru-RU" sz="1000" b="1" i="1" dirty="0">
                <a:solidFill>
                  <a:srgbClr val="000000"/>
                </a:solidFill>
                <a:latin typeface="Times New Roman" pitchFamily="18" charset="0"/>
                <a:cs typeface="Times New Roman" pitchFamily="18" charset="0"/>
              </a:rPr>
              <a:t>4.Организация сбора, транспортировки и утилизации отходов ртуть содержащих ламп от населения Ирбитского МО.</a:t>
            </a:r>
          </a:p>
          <a:p>
            <a:pPr>
              <a:defRPr/>
            </a:pPr>
            <a:r>
              <a:rPr lang="ru-RU" sz="1000" b="1" i="1" dirty="0">
                <a:solidFill>
                  <a:srgbClr val="000000"/>
                </a:solidFill>
                <a:latin typeface="Times New Roman" pitchFamily="18" charset="0"/>
                <a:cs typeface="Times New Roman" pitchFamily="18" charset="0"/>
              </a:rPr>
              <a:t>5. Изготовление контейнерных площадок для раздельного сбора твердых бытовых отходов</a:t>
            </a:r>
          </a:p>
          <a:p>
            <a:pPr>
              <a:defRPr/>
            </a:pPr>
            <a:r>
              <a:rPr lang="ru-RU" sz="1000" b="1" i="1" dirty="0">
                <a:solidFill>
                  <a:srgbClr val="000000"/>
                </a:solidFill>
                <a:latin typeface="Times New Roman" pitchFamily="18" charset="0"/>
                <a:cs typeface="Times New Roman" pitchFamily="18" charset="0"/>
              </a:rPr>
              <a:t>6.Исследование качества воды в источниках нецентрализованного водоснабжения.</a:t>
            </a:r>
          </a:p>
          <a:p>
            <a:pPr>
              <a:defRPr/>
            </a:pPr>
            <a:r>
              <a:rPr lang="ru-RU" sz="1000" b="1" i="1" dirty="0">
                <a:solidFill>
                  <a:srgbClr val="000000"/>
                </a:solidFill>
                <a:latin typeface="Times New Roman" pitchFamily="18" charset="0"/>
                <a:cs typeface="Times New Roman" pitchFamily="18" charset="0"/>
              </a:rPr>
              <a:t>7. Разработка проектов зон санитарной охраны источников централизованного хозяйственно-питьевого назначения</a:t>
            </a:r>
          </a:p>
          <a:p>
            <a:pPr>
              <a:defRPr/>
            </a:pPr>
            <a:r>
              <a:rPr lang="ru-RU" sz="1000" b="1" i="1" dirty="0">
                <a:solidFill>
                  <a:srgbClr val="000000"/>
                </a:solidFill>
                <a:latin typeface="Times New Roman" pitchFamily="18" charset="0"/>
                <a:cs typeface="Times New Roman" pitchFamily="18" charset="0"/>
              </a:rPr>
              <a:t>8. Содержание и ремонт источников нецентрализованного водоснабжения на территории Ирбитского МО </a:t>
            </a:r>
          </a:p>
          <a:p>
            <a:pPr>
              <a:defRPr/>
            </a:pPr>
            <a:r>
              <a:rPr lang="ru-RU" sz="1000" b="1" i="1" dirty="0">
                <a:solidFill>
                  <a:srgbClr val="000000"/>
                </a:solidFill>
                <a:latin typeface="Times New Roman" pitchFamily="18" charset="0"/>
                <a:cs typeface="Times New Roman" pitchFamily="18" charset="0"/>
              </a:rPr>
              <a:t>МБ – 4688,0 тыс. руб.</a:t>
            </a:r>
          </a:p>
          <a:p>
            <a:pPr>
              <a:defRPr/>
            </a:pPr>
            <a:endParaRPr lang="ru-RU" sz="1000" b="1" i="1" dirty="0">
              <a:solidFill>
                <a:schemeClr val="tx1"/>
              </a:solidFill>
              <a:latin typeface="Times New Roman" pitchFamily="18" charset="0"/>
              <a:cs typeface="Times New Roman" pitchFamily="18" charset="0"/>
            </a:endParaRPr>
          </a:p>
          <a:p>
            <a:pPr>
              <a:defRPr/>
            </a:pPr>
            <a:endParaRPr lang="ru-RU" sz="1200" b="1" i="1" dirty="0">
              <a:solidFill>
                <a:schemeClr val="tx1"/>
              </a:solidFill>
              <a:latin typeface="Times New Roman" pitchFamily="18" charset="0"/>
              <a:cs typeface="Times New Roman" pitchFamily="18" charset="0"/>
            </a:endParaRPr>
          </a:p>
          <a:p>
            <a:pPr>
              <a:defRPr/>
            </a:pPr>
            <a:endParaRPr lang="ru-RU" sz="1200" b="1" i="1" dirty="0">
              <a:solidFill>
                <a:schemeClr val="tx1"/>
              </a:solidFill>
              <a:latin typeface="Times New Roman" pitchFamily="18" charset="0"/>
              <a:cs typeface="Times New Roman" pitchFamily="18" charset="0"/>
            </a:endParaRPr>
          </a:p>
          <a:p>
            <a:pPr>
              <a:defRPr/>
            </a:pPr>
            <a:endParaRPr lang="ru-RU" sz="1200" b="1" i="1" dirty="0">
              <a:solidFill>
                <a:schemeClr val="tx1"/>
              </a:solidFill>
              <a:latin typeface="Times New Roman" pitchFamily="18" charset="0"/>
              <a:cs typeface="Times New Roman" pitchFamily="18" charset="0"/>
            </a:endParaRPr>
          </a:p>
          <a:p>
            <a:pPr>
              <a:defRPr/>
            </a:pPr>
            <a:endParaRPr lang="ru-RU" sz="1200" b="1" i="1" dirty="0">
              <a:solidFill>
                <a:schemeClr val="tx1"/>
              </a:solidFill>
              <a:latin typeface="Times New Roman" pitchFamily="18" charset="0"/>
              <a:cs typeface="Times New Roman" pitchFamily="18" charset="0"/>
            </a:endParaRPr>
          </a:p>
          <a:p>
            <a:pPr>
              <a:defRPr/>
            </a:pPr>
            <a:r>
              <a:rPr lang="ru-RU" sz="1200" b="1" i="1" dirty="0">
                <a:solidFill>
                  <a:schemeClr val="tx1"/>
                </a:solidFill>
                <a:latin typeface="Times New Roman" pitchFamily="18" charset="0"/>
                <a:cs typeface="Times New Roman" pitchFamily="18" charset="0"/>
              </a:rPr>
              <a:t>   </a:t>
            </a:r>
          </a:p>
          <a:p>
            <a:pPr marL="228600" indent="-228600">
              <a:buFontTx/>
              <a:buAutoNum type="arabicPeriod"/>
              <a:defRPr/>
            </a:pPr>
            <a:endParaRPr lang="ru-RU" sz="1200" b="1" i="1" dirty="0">
              <a:solidFill>
                <a:schemeClr val="tx1"/>
              </a:solidFill>
              <a:latin typeface="Times New Roman" pitchFamily="18" charset="0"/>
              <a:cs typeface="Times New Roman" pitchFamily="18" charset="0"/>
            </a:endParaRPr>
          </a:p>
          <a:p>
            <a:pPr marL="228600" indent="-228600">
              <a:buFontTx/>
              <a:buAutoNum type="arabicPeriod"/>
              <a:defRPr/>
            </a:pPr>
            <a:endParaRPr lang="ru-RU" sz="1200" b="1" i="1" dirty="0">
              <a:solidFill>
                <a:schemeClr val="tx1"/>
              </a:solidFill>
              <a:latin typeface="Times New Roman" pitchFamily="18" charset="0"/>
              <a:cs typeface="Times New Roman" pitchFamily="18" charset="0"/>
            </a:endParaRPr>
          </a:p>
          <a:p>
            <a:pPr marL="228600" indent="-228600">
              <a:buFontTx/>
              <a:buAutoNum type="arabicPeriod"/>
              <a:defRPr/>
            </a:pPr>
            <a:endParaRPr lang="ru-RU" sz="1200" b="1" i="1" dirty="0">
              <a:solidFill>
                <a:schemeClr val="tx1"/>
              </a:solidFill>
              <a:latin typeface="Times New Roman" pitchFamily="18" charset="0"/>
              <a:cs typeface="Times New Roman" pitchFamily="18" charset="0"/>
            </a:endParaRPr>
          </a:p>
          <a:p>
            <a:pPr marL="228600" indent="-228600">
              <a:buFontTx/>
              <a:buAutoNum type="arabicPeriod"/>
              <a:defRPr/>
            </a:pPr>
            <a:endParaRPr lang="ru-RU" sz="1200" b="1" i="1"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Овал 24"/>
          <p:cNvSpPr>
            <a:spLocks noChangeArrowheads="1"/>
          </p:cNvSpPr>
          <p:nvPr/>
        </p:nvSpPr>
        <p:spPr bwMode="auto">
          <a:xfrm>
            <a:off x="5940425" y="1989138"/>
            <a:ext cx="2987675" cy="1800225"/>
          </a:xfrm>
          <a:prstGeom prst="ellipse">
            <a:avLst/>
          </a:prstGeom>
          <a:gradFill rotWithShape="1">
            <a:gsLst>
              <a:gs pos="0">
                <a:srgbClr val="CCFFFF"/>
              </a:gs>
              <a:gs pos="100000">
                <a:srgbClr val="B7E5E5"/>
              </a:gs>
            </a:gsLst>
            <a:path path="rect">
              <a:fillToRect l="50000" t="50000" r="50000" b="50000"/>
            </a:path>
          </a:gradFill>
          <a:ln w="9525" algn="ctr">
            <a:solidFill>
              <a:schemeClr val="tx1"/>
            </a:solidFill>
            <a:round/>
            <a:headEnd/>
            <a:tailEnd/>
          </a:ln>
        </p:spPr>
        <p:txBody>
          <a:bodyPr/>
          <a:lstStyle/>
          <a:p>
            <a:pPr algn="ctr"/>
            <a:r>
              <a:rPr lang="ru-RU" sz="1200" b="1" i="1">
                <a:solidFill>
                  <a:srgbClr val="000000"/>
                </a:solidFill>
                <a:latin typeface="Times New Roman" pitchFamily="18" charset="0"/>
                <a:cs typeface="Times New Roman" pitchFamily="18" charset="0"/>
              </a:rPr>
              <a:t>Организация и проведение конкурсов по благоустройству</a:t>
            </a:r>
          </a:p>
          <a:p>
            <a:pPr algn="ctr"/>
            <a:r>
              <a:rPr lang="ru-RU" sz="1200" b="1">
                <a:solidFill>
                  <a:srgbClr val="0000FF"/>
                </a:solidFill>
                <a:latin typeface="Times New Roman" pitchFamily="18" charset="0"/>
                <a:cs typeface="Times New Roman" pitchFamily="18" charset="0"/>
              </a:rPr>
              <a:t>2015 год – 70 тыс. руб.</a:t>
            </a:r>
          </a:p>
          <a:p>
            <a:pPr algn="ctr"/>
            <a:r>
              <a:rPr lang="ru-RU" sz="1200" b="1">
                <a:solidFill>
                  <a:srgbClr val="0000FF"/>
                </a:solidFill>
                <a:latin typeface="Times New Roman" pitchFamily="18" charset="0"/>
                <a:cs typeface="Times New Roman" pitchFamily="18" charset="0"/>
              </a:rPr>
              <a:t>2016 год – 70 тыс. руб.</a:t>
            </a:r>
          </a:p>
          <a:p>
            <a:pPr algn="ctr"/>
            <a:r>
              <a:rPr lang="ru-RU" sz="1200" b="1">
                <a:solidFill>
                  <a:srgbClr val="0000FF"/>
                </a:solidFill>
                <a:latin typeface="Times New Roman" pitchFamily="18" charset="0"/>
                <a:cs typeface="Times New Roman" pitchFamily="18" charset="0"/>
              </a:rPr>
              <a:t>2017 год – 70 тыс. руб.</a:t>
            </a:r>
            <a:endParaRPr lang="ru-RU" sz="1200" b="1" i="1">
              <a:solidFill>
                <a:srgbClr val="000000"/>
              </a:solidFill>
              <a:latin typeface="Times New Roman" pitchFamily="18" charset="0"/>
              <a:cs typeface="Times New Roman" pitchFamily="18" charset="0"/>
            </a:endParaRPr>
          </a:p>
        </p:txBody>
      </p:sp>
      <p:sp>
        <p:nvSpPr>
          <p:cNvPr id="54274" name="Овал 9"/>
          <p:cNvSpPr>
            <a:spLocks noChangeArrowheads="1"/>
          </p:cNvSpPr>
          <p:nvPr/>
        </p:nvSpPr>
        <p:spPr bwMode="auto">
          <a:xfrm>
            <a:off x="215900" y="1989138"/>
            <a:ext cx="3311525" cy="1958975"/>
          </a:xfrm>
          <a:prstGeom prst="ellipse">
            <a:avLst/>
          </a:prstGeom>
          <a:gradFill rotWithShape="1">
            <a:gsLst>
              <a:gs pos="0">
                <a:srgbClr val="CCFFFF"/>
              </a:gs>
              <a:gs pos="100000">
                <a:srgbClr val="B7E5E5"/>
              </a:gs>
            </a:gsLst>
            <a:path path="rect">
              <a:fillToRect l="50000" t="50000" r="50000" b="50000"/>
            </a:path>
          </a:gradFill>
          <a:ln w="9525" algn="ctr">
            <a:solidFill>
              <a:schemeClr val="tx1"/>
            </a:solidFill>
            <a:round/>
            <a:headEnd/>
            <a:tailEnd/>
          </a:ln>
        </p:spPr>
        <p:txBody>
          <a:bodyPr/>
          <a:lstStyle/>
          <a:p>
            <a:pPr algn="ctr"/>
            <a:r>
              <a:rPr lang="ru-RU" sz="1200" b="1" i="1">
                <a:solidFill>
                  <a:srgbClr val="000000"/>
                </a:solidFill>
                <a:latin typeface="Times New Roman" pitchFamily="18" charset="0"/>
                <a:cs typeface="Times New Roman" pitchFamily="18" charset="0"/>
              </a:rPr>
              <a:t>Реконструкция и строительство детских площадок</a:t>
            </a:r>
          </a:p>
          <a:p>
            <a:pPr algn="ctr"/>
            <a:r>
              <a:rPr lang="ru-RU" sz="1200" b="1">
                <a:solidFill>
                  <a:srgbClr val="0000FF"/>
                </a:solidFill>
                <a:latin typeface="Times New Roman" pitchFamily="18" charset="0"/>
                <a:cs typeface="Times New Roman" pitchFamily="18" charset="0"/>
              </a:rPr>
              <a:t>2015 год –9 730 тыс. руб. </a:t>
            </a:r>
          </a:p>
          <a:p>
            <a:pPr algn="ctr"/>
            <a:r>
              <a:rPr lang="ru-RU" sz="1200" b="1">
                <a:solidFill>
                  <a:srgbClr val="0000FF"/>
                </a:solidFill>
                <a:latin typeface="Times New Roman" pitchFamily="18" charset="0"/>
                <a:cs typeface="Times New Roman" pitchFamily="18" charset="0"/>
              </a:rPr>
              <a:t>ОБ – 4 500,0 тыс. руб., </a:t>
            </a:r>
          </a:p>
          <a:p>
            <a:pPr algn="ctr"/>
            <a:r>
              <a:rPr lang="ru-RU" sz="1200" b="1">
                <a:solidFill>
                  <a:srgbClr val="0000FF"/>
                </a:solidFill>
                <a:latin typeface="Times New Roman" pitchFamily="18" charset="0"/>
                <a:cs typeface="Times New Roman" pitchFamily="18" charset="0"/>
              </a:rPr>
              <a:t>МБ – 5 230,0 тыс. руб.</a:t>
            </a:r>
          </a:p>
          <a:p>
            <a:pPr algn="ctr"/>
            <a:r>
              <a:rPr lang="ru-RU" sz="1200" b="1">
                <a:solidFill>
                  <a:srgbClr val="0000FF"/>
                </a:solidFill>
                <a:latin typeface="Times New Roman" pitchFamily="18" charset="0"/>
                <a:cs typeface="Times New Roman" pitchFamily="18" charset="0"/>
              </a:rPr>
              <a:t>2016 год –5 145,1 тыс. руб.</a:t>
            </a:r>
          </a:p>
          <a:p>
            <a:pPr algn="ctr"/>
            <a:r>
              <a:rPr lang="ru-RU" sz="1200" b="1">
                <a:solidFill>
                  <a:srgbClr val="0000FF"/>
                </a:solidFill>
                <a:latin typeface="Times New Roman" pitchFamily="18" charset="0"/>
                <a:cs typeface="Times New Roman" pitchFamily="18" charset="0"/>
              </a:rPr>
              <a:t>2017 год – 5 145,1 тыс. руб.</a:t>
            </a:r>
            <a:endParaRPr lang="ru-RU" sz="1200" b="1" i="1">
              <a:solidFill>
                <a:srgbClr val="000000"/>
              </a:solidFill>
              <a:latin typeface="Times New Roman" pitchFamily="18" charset="0"/>
              <a:cs typeface="Times New Roman" pitchFamily="18" charset="0"/>
            </a:endParaRPr>
          </a:p>
        </p:txBody>
      </p:sp>
      <p:sp>
        <p:nvSpPr>
          <p:cNvPr id="54275" name="Rectangle 2"/>
          <p:cNvSpPr>
            <a:spLocks noGrp="1" noChangeArrowheads="1"/>
          </p:cNvSpPr>
          <p:nvPr>
            <p:ph type="title" idx="4294967295"/>
          </p:nvPr>
        </p:nvSpPr>
        <p:spPr>
          <a:xfrm>
            <a:off x="468313" y="317500"/>
            <a:ext cx="8229600" cy="466725"/>
          </a:xfrm>
        </p:spPr>
        <p:txBody>
          <a:bodyPr/>
          <a:lstStyle/>
          <a:p>
            <a:pPr eaLnBrk="1" hangingPunct="1"/>
            <a:r>
              <a:rPr lang="ru-RU" sz="2000" b="1" smtClean="0">
                <a:solidFill>
                  <a:srgbClr val="000099"/>
                </a:solidFill>
                <a:latin typeface="Times New Roman" pitchFamily="18" charset="0"/>
              </a:rPr>
              <a:t>Бюджет Ирбитского МО на 2015 год </a:t>
            </a:r>
            <a:br>
              <a:rPr lang="ru-RU" sz="2000" b="1" smtClean="0">
                <a:solidFill>
                  <a:srgbClr val="000099"/>
                </a:solidFill>
                <a:latin typeface="Times New Roman" pitchFamily="18" charset="0"/>
              </a:rPr>
            </a:br>
            <a:r>
              <a:rPr lang="ru-RU" sz="2000" b="1" smtClean="0">
                <a:solidFill>
                  <a:srgbClr val="000099"/>
                </a:solidFill>
                <a:latin typeface="Times New Roman" pitchFamily="18" charset="0"/>
              </a:rPr>
              <a:t>и плановый период 2016-2017 годы</a:t>
            </a:r>
            <a:endParaRPr lang="ru-RU" sz="1400" b="1" i="1" smtClean="0">
              <a:solidFill>
                <a:srgbClr val="000099"/>
              </a:solidFill>
              <a:latin typeface="Times New Roman" pitchFamily="18" charset="0"/>
            </a:endParaRPr>
          </a:p>
        </p:txBody>
      </p:sp>
      <p:sp>
        <p:nvSpPr>
          <p:cNvPr id="54276" name="Скругленный прямоугольник 34"/>
          <p:cNvSpPr>
            <a:spLocks noChangeArrowheads="1"/>
          </p:cNvSpPr>
          <p:nvPr/>
        </p:nvSpPr>
        <p:spPr bwMode="auto">
          <a:xfrm>
            <a:off x="215900" y="873125"/>
            <a:ext cx="8712200" cy="1008063"/>
          </a:xfrm>
          <a:prstGeom prst="roundRect">
            <a:avLst>
              <a:gd name="adj" fmla="val 16667"/>
            </a:avLst>
          </a:prstGeom>
          <a:gradFill rotWithShape="0">
            <a:gsLst>
              <a:gs pos="0">
                <a:srgbClr val="CCFFCC"/>
              </a:gs>
              <a:gs pos="100000">
                <a:srgbClr val="F6FFF6"/>
              </a:gs>
            </a:gsLst>
            <a:path path="shape">
              <a:fillToRect l="50000" t="50000" r="50000" b="50000"/>
            </a:path>
          </a:gradFill>
          <a:ln w="9525" algn="ctr">
            <a:solidFill>
              <a:srgbClr val="669900"/>
            </a:solidFill>
            <a:round/>
            <a:headEnd/>
            <a:tailEnd/>
          </a:ln>
        </p:spPr>
        <p:txBody>
          <a:bodyPr/>
          <a:lstStyle/>
          <a:p>
            <a:pPr algn="ctr"/>
            <a:r>
              <a:rPr lang="ru-RU" sz="1600" b="1">
                <a:solidFill>
                  <a:srgbClr val="00602B"/>
                </a:solidFill>
                <a:latin typeface="Times New Roman" pitchFamily="18" charset="0"/>
              </a:rPr>
              <a:t>Подпрограмма 6 «Восстановление и развитие объектов внешнего благоустройства Ирбитского муниципального образования»</a:t>
            </a:r>
          </a:p>
          <a:p>
            <a:r>
              <a:rPr lang="ru-RU" sz="1200" b="1">
                <a:solidFill>
                  <a:srgbClr val="680000"/>
                </a:solidFill>
                <a:latin typeface="Times New Roman" pitchFamily="18" charset="0"/>
              </a:rPr>
              <a:t>Задачи : 1. Выполнение мероприятий по благоустройству дворовых территорий Ирбитского МО.</a:t>
            </a:r>
          </a:p>
          <a:p>
            <a:r>
              <a:rPr lang="ru-RU" sz="1200" b="1">
                <a:solidFill>
                  <a:srgbClr val="680000"/>
                </a:solidFill>
                <a:latin typeface="Times New Roman" pitchFamily="18" charset="0"/>
              </a:rPr>
              <a:t>2. Выполнение мероприятий по развитию и модернизации объектов внешнего благоустройства Ирбитского МО.</a:t>
            </a:r>
          </a:p>
          <a:p>
            <a:pPr algn="ctr"/>
            <a:endParaRPr lang="ru-RU" b="1">
              <a:solidFill>
                <a:srgbClr val="00602B"/>
              </a:solidFill>
              <a:latin typeface="Times New Roman" pitchFamily="18" charset="0"/>
            </a:endParaRPr>
          </a:p>
          <a:p>
            <a:endParaRPr lang="ru-RU" b="1">
              <a:solidFill>
                <a:srgbClr val="00602B"/>
              </a:solidFill>
              <a:latin typeface="Times New Roman" pitchFamily="18" charset="0"/>
            </a:endParaRPr>
          </a:p>
        </p:txBody>
      </p:sp>
      <p:sp>
        <p:nvSpPr>
          <p:cNvPr id="54277" name="Овал 1"/>
          <p:cNvSpPr>
            <a:spLocks noChangeArrowheads="1"/>
          </p:cNvSpPr>
          <p:nvPr/>
        </p:nvSpPr>
        <p:spPr bwMode="auto">
          <a:xfrm>
            <a:off x="3421063" y="2205038"/>
            <a:ext cx="2374900" cy="584200"/>
          </a:xfrm>
          <a:prstGeom prst="ellipse">
            <a:avLst/>
          </a:prstGeom>
          <a:gradFill rotWithShape="1">
            <a:gsLst>
              <a:gs pos="0">
                <a:srgbClr val="CCFFFF"/>
              </a:gs>
              <a:gs pos="100000">
                <a:srgbClr val="B7E5E5"/>
              </a:gs>
            </a:gsLst>
            <a:path path="rect">
              <a:fillToRect l="50000" t="50000" r="50000" b="50000"/>
            </a:path>
          </a:gradFill>
          <a:ln w="9525" algn="ctr">
            <a:solidFill>
              <a:schemeClr val="tx1"/>
            </a:solidFill>
            <a:round/>
            <a:headEnd/>
            <a:tailEnd/>
          </a:ln>
        </p:spPr>
        <p:txBody>
          <a:bodyPr/>
          <a:lstStyle/>
          <a:p>
            <a:pPr algn="ctr"/>
            <a:r>
              <a:rPr lang="ru-RU" sz="1400" b="1">
                <a:solidFill>
                  <a:srgbClr val="333333"/>
                </a:solidFill>
                <a:latin typeface="Georgia" pitchFamily="18" charset="0"/>
              </a:rPr>
              <a:t>Мероприятия</a:t>
            </a:r>
          </a:p>
        </p:txBody>
      </p:sp>
      <p:sp>
        <p:nvSpPr>
          <p:cNvPr id="54278" name="Овал 22"/>
          <p:cNvSpPr>
            <a:spLocks noChangeArrowheads="1"/>
          </p:cNvSpPr>
          <p:nvPr/>
        </p:nvSpPr>
        <p:spPr bwMode="auto">
          <a:xfrm>
            <a:off x="3059113" y="3395663"/>
            <a:ext cx="3060700" cy="1797050"/>
          </a:xfrm>
          <a:prstGeom prst="ellipse">
            <a:avLst/>
          </a:prstGeom>
          <a:gradFill rotWithShape="1">
            <a:gsLst>
              <a:gs pos="0">
                <a:srgbClr val="CCFFFF"/>
              </a:gs>
              <a:gs pos="100000">
                <a:srgbClr val="B7E5E5"/>
              </a:gs>
            </a:gsLst>
            <a:path path="rect">
              <a:fillToRect l="50000" t="50000" r="50000" b="50000"/>
            </a:path>
          </a:gradFill>
          <a:ln w="9525" algn="ctr">
            <a:solidFill>
              <a:schemeClr val="tx1"/>
            </a:solidFill>
            <a:round/>
            <a:headEnd/>
            <a:tailEnd/>
          </a:ln>
        </p:spPr>
        <p:txBody>
          <a:bodyPr/>
          <a:lstStyle/>
          <a:p>
            <a:pPr algn="ctr"/>
            <a:r>
              <a:rPr lang="ru-RU" sz="1400" b="1" i="1">
                <a:solidFill>
                  <a:srgbClr val="000000"/>
                </a:solidFill>
                <a:latin typeface="Times New Roman" pitchFamily="18" charset="0"/>
                <a:cs typeface="Times New Roman" pitchFamily="18" charset="0"/>
              </a:rPr>
              <a:t>Обеспечение услугами бани</a:t>
            </a:r>
          </a:p>
          <a:p>
            <a:pPr algn="ctr"/>
            <a:endParaRPr lang="ru-RU" sz="1200" b="1" i="1">
              <a:solidFill>
                <a:srgbClr val="000000"/>
              </a:solidFill>
              <a:latin typeface="Times New Roman" pitchFamily="18" charset="0"/>
              <a:cs typeface="Times New Roman" pitchFamily="18" charset="0"/>
            </a:endParaRPr>
          </a:p>
          <a:p>
            <a:pPr algn="ctr"/>
            <a:r>
              <a:rPr lang="ru-RU" sz="1200" b="1">
                <a:solidFill>
                  <a:srgbClr val="0000FF"/>
                </a:solidFill>
                <a:latin typeface="Times New Roman" pitchFamily="18" charset="0"/>
                <a:cs typeface="Times New Roman" pitchFamily="18" charset="0"/>
              </a:rPr>
              <a:t>2015 год – 591,5 тыс. руб.</a:t>
            </a:r>
          </a:p>
          <a:p>
            <a:pPr algn="ctr"/>
            <a:r>
              <a:rPr lang="ru-RU" sz="1200" b="1">
                <a:solidFill>
                  <a:srgbClr val="0000FF"/>
                </a:solidFill>
                <a:latin typeface="Times New Roman" pitchFamily="18" charset="0"/>
                <a:cs typeface="Times New Roman" pitchFamily="18" charset="0"/>
              </a:rPr>
              <a:t>2016 год – 597,8 тыс. Руб.</a:t>
            </a:r>
          </a:p>
          <a:p>
            <a:pPr algn="ctr"/>
            <a:r>
              <a:rPr lang="ru-RU" sz="1200" b="1">
                <a:solidFill>
                  <a:srgbClr val="0000FF"/>
                </a:solidFill>
                <a:latin typeface="Times New Roman" pitchFamily="18" charset="0"/>
                <a:cs typeface="Times New Roman" pitchFamily="18" charset="0"/>
              </a:rPr>
              <a:t>2017 год – 597,8 тыс. руб.</a:t>
            </a:r>
            <a:endParaRPr lang="ru-RU" sz="1200" b="1" i="1">
              <a:solidFill>
                <a:srgbClr val="000000"/>
              </a:solidFill>
              <a:latin typeface="Times New Roman" pitchFamily="18" charset="0"/>
              <a:cs typeface="Times New Roman" pitchFamily="18" charset="0"/>
            </a:endParaRPr>
          </a:p>
        </p:txBody>
      </p:sp>
      <p:sp>
        <p:nvSpPr>
          <p:cNvPr id="54279" name="Овал 25"/>
          <p:cNvSpPr>
            <a:spLocks noChangeArrowheads="1"/>
          </p:cNvSpPr>
          <p:nvPr/>
        </p:nvSpPr>
        <p:spPr bwMode="auto">
          <a:xfrm>
            <a:off x="915988" y="5121275"/>
            <a:ext cx="3440112" cy="1331913"/>
          </a:xfrm>
          <a:prstGeom prst="ellipse">
            <a:avLst/>
          </a:prstGeom>
          <a:gradFill rotWithShape="1">
            <a:gsLst>
              <a:gs pos="0">
                <a:srgbClr val="CCFFFF"/>
              </a:gs>
              <a:gs pos="100000">
                <a:srgbClr val="B7E5E5"/>
              </a:gs>
            </a:gsLst>
            <a:path path="rect">
              <a:fillToRect l="50000" t="50000" r="50000" b="50000"/>
            </a:path>
          </a:gradFill>
          <a:ln w="9525" algn="ctr">
            <a:solidFill>
              <a:schemeClr val="tx1"/>
            </a:solidFill>
            <a:round/>
            <a:headEnd/>
            <a:tailEnd/>
          </a:ln>
        </p:spPr>
        <p:txBody>
          <a:bodyPr/>
          <a:lstStyle/>
          <a:p>
            <a:pPr algn="ctr"/>
            <a:r>
              <a:rPr lang="ru-RU" sz="1200" b="1" i="1">
                <a:solidFill>
                  <a:srgbClr val="000000"/>
                </a:solidFill>
                <a:latin typeface="Times New Roman" pitchFamily="18" charset="0"/>
                <a:cs typeface="Times New Roman" pitchFamily="18" charset="0"/>
              </a:rPr>
              <a:t>Освещение мест отдыха</a:t>
            </a:r>
          </a:p>
          <a:p>
            <a:pPr algn="ctr"/>
            <a:endParaRPr lang="ru-RU" sz="1200" b="1" i="1">
              <a:solidFill>
                <a:srgbClr val="000000"/>
              </a:solidFill>
              <a:latin typeface="Times New Roman" pitchFamily="18" charset="0"/>
              <a:cs typeface="Times New Roman" pitchFamily="18" charset="0"/>
            </a:endParaRPr>
          </a:p>
          <a:p>
            <a:pPr algn="ctr"/>
            <a:r>
              <a:rPr lang="ru-RU" sz="1200" b="1">
                <a:solidFill>
                  <a:srgbClr val="0000FF"/>
                </a:solidFill>
                <a:latin typeface="Times New Roman" pitchFamily="18" charset="0"/>
                <a:cs typeface="Times New Roman" pitchFamily="18" charset="0"/>
              </a:rPr>
              <a:t>2015 год –2 700 тыс. руб.</a:t>
            </a:r>
          </a:p>
          <a:p>
            <a:pPr algn="ctr"/>
            <a:r>
              <a:rPr lang="ru-RU" sz="1200" b="1">
                <a:solidFill>
                  <a:srgbClr val="0000FF"/>
                </a:solidFill>
                <a:latin typeface="Times New Roman" pitchFamily="18" charset="0"/>
                <a:cs typeface="Times New Roman" pitchFamily="18" charset="0"/>
              </a:rPr>
              <a:t>2016 год – 3 500 тыс. руб.</a:t>
            </a:r>
          </a:p>
          <a:p>
            <a:pPr algn="ctr"/>
            <a:r>
              <a:rPr lang="ru-RU" sz="1200" b="1">
                <a:solidFill>
                  <a:srgbClr val="0000FF"/>
                </a:solidFill>
                <a:latin typeface="Times New Roman" pitchFamily="18" charset="0"/>
                <a:cs typeface="Times New Roman" pitchFamily="18" charset="0"/>
              </a:rPr>
              <a:t>2017 год – 3 500 тыс. руб.</a:t>
            </a:r>
            <a:endParaRPr lang="ru-RU" sz="1200" b="1" i="1">
              <a:solidFill>
                <a:srgbClr val="000000"/>
              </a:solidFill>
              <a:latin typeface="Times New Roman" pitchFamily="18" charset="0"/>
              <a:cs typeface="Times New Roman" pitchFamily="18" charset="0"/>
            </a:endParaRPr>
          </a:p>
        </p:txBody>
      </p:sp>
      <p:sp>
        <p:nvSpPr>
          <p:cNvPr id="54280" name="Овал 26"/>
          <p:cNvSpPr>
            <a:spLocks noChangeArrowheads="1"/>
          </p:cNvSpPr>
          <p:nvPr/>
        </p:nvSpPr>
        <p:spPr bwMode="auto">
          <a:xfrm>
            <a:off x="4895850" y="5122863"/>
            <a:ext cx="3421063" cy="1330325"/>
          </a:xfrm>
          <a:prstGeom prst="ellipse">
            <a:avLst/>
          </a:prstGeom>
          <a:gradFill rotWithShape="1">
            <a:gsLst>
              <a:gs pos="0">
                <a:srgbClr val="CCFFFF"/>
              </a:gs>
              <a:gs pos="100000">
                <a:srgbClr val="B7E5E5"/>
              </a:gs>
            </a:gsLst>
            <a:path path="rect">
              <a:fillToRect l="50000" t="50000" r="50000" b="50000"/>
            </a:path>
          </a:gradFill>
          <a:ln w="9525" algn="ctr">
            <a:solidFill>
              <a:schemeClr val="tx1"/>
            </a:solidFill>
            <a:round/>
            <a:headEnd/>
            <a:tailEnd/>
          </a:ln>
        </p:spPr>
        <p:txBody>
          <a:bodyPr/>
          <a:lstStyle/>
          <a:p>
            <a:pPr algn="ctr"/>
            <a:r>
              <a:rPr lang="ru-RU" sz="1200" b="1" i="1">
                <a:solidFill>
                  <a:srgbClr val="000000"/>
                </a:solidFill>
                <a:latin typeface="Times New Roman" pitchFamily="18" charset="0"/>
                <a:cs typeface="Times New Roman" pitchFamily="18" charset="0"/>
              </a:rPr>
              <a:t>Благоустройство и ремонт памятников, обелисков</a:t>
            </a:r>
          </a:p>
          <a:p>
            <a:pPr algn="ctr"/>
            <a:r>
              <a:rPr lang="ru-RU" sz="1200" b="1">
                <a:solidFill>
                  <a:srgbClr val="0000FF"/>
                </a:solidFill>
                <a:latin typeface="Times New Roman" pitchFamily="18" charset="0"/>
                <a:cs typeface="Times New Roman" pitchFamily="18" charset="0"/>
              </a:rPr>
              <a:t>2015 год – 8 439 тыс. руб.</a:t>
            </a:r>
          </a:p>
          <a:p>
            <a:pPr algn="ctr"/>
            <a:r>
              <a:rPr lang="ru-RU" sz="1200" b="1">
                <a:solidFill>
                  <a:srgbClr val="0000FF"/>
                </a:solidFill>
                <a:latin typeface="Times New Roman" pitchFamily="18" charset="0"/>
                <a:cs typeface="Times New Roman" pitchFamily="18" charset="0"/>
              </a:rPr>
              <a:t>2016 год – 5 600 тыс. руб.</a:t>
            </a:r>
          </a:p>
          <a:p>
            <a:pPr algn="ctr"/>
            <a:r>
              <a:rPr lang="ru-RU" sz="1200" b="1">
                <a:solidFill>
                  <a:srgbClr val="0000FF"/>
                </a:solidFill>
                <a:latin typeface="Times New Roman" pitchFamily="18" charset="0"/>
                <a:cs typeface="Times New Roman" pitchFamily="18" charset="0"/>
              </a:rPr>
              <a:t>2017 год – 5 600 тыс. руб.</a:t>
            </a:r>
            <a:endParaRPr lang="ru-RU" sz="1200" b="1" i="1">
              <a:solidFill>
                <a:srgbClr val="000000"/>
              </a:solidFill>
              <a:latin typeface="Times New Roman" pitchFamily="18" charset="0"/>
              <a:cs typeface="Times New Roman" pitchFamily="18" charset="0"/>
            </a:endParaRPr>
          </a:p>
        </p:txBody>
      </p:sp>
      <p:cxnSp>
        <p:nvCxnSpPr>
          <p:cNvPr id="54281" name="Прямая со стрелкой 11"/>
          <p:cNvCxnSpPr>
            <a:cxnSpLocks noChangeShapeType="1"/>
            <a:stCxn id="54277" idx="3"/>
          </p:cNvCxnSpPr>
          <p:nvPr/>
        </p:nvCxnSpPr>
        <p:spPr bwMode="auto">
          <a:xfrm flipH="1">
            <a:off x="2159000" y="2703513"/>
            <a:ext cx="1609725" cy="2417762"/>
          </a:xfrm>
          <a:prstGeom prst="straightConnector1">
            <a:avLst/>
          </a:prstGeom>
          <a:noFill/>
          <a:ln w="9525" algn="ctr">
            <a:solidFill>
              <a:schemeClr val="tx1"/>
            </a:solidFill>
            <a:round/>
            <a:headEnd/>
            <a:tailEnd type="arrow" w="med" len="med"/>
          </a:ln>
        </p:spPr>
      </p:cxnSp>
      <p:cxnSp>
        <p:nvCxnSpPr>
          <p:cNvPr id="54282" name="Прямая со стрелкой 13"/>
          <p:cNvCxnSpPr>
            <a:cxnSpLocks noChangeShapeType="1"/>
            <a:stCxn id="54277" idx="5"/>
          </p:cNvCxnSpPr>
          <p:nvPr/>
        </p:nvCxnSpPr>
        <p:spPr bwMode="auto">
          <a:xfrm>
            <a:off x="5448300" y="2703513"/>
            <a:ext cx="1752600" cy="2489200"/>
          </a:xfrm>
          <a:prstGeom prst="straightConnector1">
            <a:avLst/>
          </a:prstGeom>
          <a:noFill/>
          <a:ln w="9525" algn="ctr">
            <a:solidFill>
              <a:schemeClr val="tx1"/>
            </a:solidFill>
            <a:round/>
            <a:headEnd/>
            <a:tailEnd type="arrow" w="med" len="med"/>
          </a:ln>
        </p:spPr>
      </p:cxnSp>
      <p:cxnSp>
        <p:nvCxnSpPr>
          <p:cNvPr id="54283" name="Прямая со стрелкой 15"/>
          <p:cNvCxnSpPr>
            <a:cxnSpLocks noChangeShapeType="1"/>
            <a:stCxn id="54277" idx="4"/>
            <a:endCxn id="54278" idx="0"/>
          </p:cNvCxnSpPr>
          <p:nvPr/>
        </p:nvCxnSpPr>
        <p:spPr bwMode="auto">
          <a:xfrm flipH="1">
            <a:off x="4589463" y="2789238"/>
            <a:ext cx="19050" cy="606425"/>
          </a:xfrm>
          <a:prstGeom prst="straightConnector1">
            <a:avLst/>
          </a:prstGeom>
          <a:noFill/>
          <a:ln w="9525" algn="ctr">
            <a:solidFill>
              <a:schemeClr val="tx1"/>
            </a:solidFill>
            <a:round/>
            <a:headEnd/>
            <a:tailEnd type="arrow" w="med" len="med"/>
          </a:ln>
        </p:spPr>
      </p:cxnSp>
      <p:sp>
        <p:nvSpPr>
          <p:cNvPr id="54284" name="Овал 9"/>
          <p:cNvSpPr>
            <a:spLocks noChangeArrowheads="1"/>
          </p:cNvSpPr>
          <p:nvPr/>
        </p:nvSpPr>
        <p:spPr bwMode="auto">
          <a:xfrm>
            <a:off x="0" y="3948113"/>
            <a:ext cx="2879725" cy="1223962"/>
          </a:xfrm>
          <a:prstGeom prst="ellipse">
            <a:avLst/>
          </a:prstGeom>
          <a:gradFill rotWithShape="1">
            <a:gsLst>
              <a:gs pos="0">
                <a:srgbClr val="CCFFFF"/>
              </a:gs>
              <a:gs pos="100000">
                <a:srgbClr val="B7E5E5"/>
              </a:gs>
            </a:gsLst>
            <a:path path="rect">
              <a:fillToRect l="50000" t="50000" r="50000" b="50000"/>
            </a:path>
          </a:gradFill>
          <a:ln w="9525" algn="ctr">
            <a:solidFill>
              <a:schemeClr val="tx1"/>
            </a:solidFill>
            <a:round/>
            <a:headEnd/>
            <a:tailEnd/>
          </a:ln>
        </p:spPr>
        <p:txBody>
          <a:bodyPr/>
          <a:lstStyle/>
          <a:p>
            <a:pPr algn="ctr"/>
            <a:r>
              <a:rPr lang="ru-RU" sz="1200" b="1" i="1">
                <a:solidFill>
                  <a:srgbClr val="000000"/>
                </a:solidFill>
                <a:latin typeface="Times New Roman" pitchFamily="18" charset="0"/>
                <a:cs typeface="Times New Roman" pitchFamily="18" charset="0"/>
              </a:rPr>
              <a:t>Приобретение спецтехники</a:t>
            </a:r>
          </a:p>
          <a:p>
            <a:pPr algn="ctr"/>
            <a:r>
              <a:rPr lang="ru-RU" sz="1200" b="1">
                <a:solidFill>
                  <a:srgbClr val="0000FF"/>
                </a:solidFill>
                <a:latin typeface="Times New Roman" pitchFamily="18" charset="0"/>
                <a:cs typeface="Times New Roman" pitchFamily="18" charset="0"/>
              </a:rPr>
              <a:t>2015 год –2 300тыс. руб.</a:t>
            </a:r>
          </a:p>
          <a:p>
            <a:pPr algn="ctr"/>
            <a:r>
              <a:rPr lang="ru-RU" sz="1200" b="1">
                <a:solidFill>
                  <a:srgbClr val="0000FF"/>
                </a:solidFill>
                <a:latin typeface="Times New Roman" pitchFamily="18" charset="0"/>
                <a:cs typeface="Times New Roman" pitchFamily="18" charset="0"/>
              </a:rPr>
              <a:t>2016 год –5 000тыс. руб.</a:t>
            </a:r>
          </a:p>
          <a:p>
            <a:pPr algn="ctr"/>
            <a:r>
              <a:rPr lang="ru-RU" sz="1200" b="1">
                <a:solidFill>
                  <a:srgbClr val="0000FF"/>
                </a:solidFill>
                <a:latin typeface="Times New Roman" pitchFamily="18" charset="0"/>
                <a:cs typeface="Times New Roman" pitchFamily="18" charset="0"/>
              </a:rPr>
              <a:t>2017 год – 5 000тыс. руб.</a:t>
            </a:r>
            <a:endParaRPr lang="ru-RU" sz="1200" b="1" i="1">
              <a:solidFill>
                <a:srgbClr val="000000"/>
              </a:solidFill>
              <a:latin typeface="Times New Roman" pitchFamily="18" charset="0"/>
              <a:cs typeface="Times New Roman" pitchFamily="18" charset="0"/>
            </a:endParaRPr>
          </a:p>
        </p:txBody>
      </p:sp>
      <p:sp>
        <p:nvSpPr>
          <p:cNvPr id="54285" name="Овал 9"/>
          <p:cNvSpPr>
            <a:spLocks noChangeArrowheads="1"/>
          </p:cNvSpPr>
          <p:nvPr/>
        </p:nvSpPr>
        <p:spPr bwMode="auto">
          <a:xfrm>
            <a:off x="6227763" y="3789363"/>
            <a:ext cx="2844800" cy="1223962"/>
          </a:xfrm>
          <a:prstGeom prst="ellipse">
            <a:avLst/>
          </a:prstGeom>
          <a:gradFill rotWithShape="1">
            <a:gsLst>
              <a:gs pos="0">
                <a:srgbClr val="CCFFFF"/>
              </a:gs>
              <a:gs pos="100000">
                <a:srgbClr val="B7E5E5"/>
              </a:gs>
            </a:gsLst>
            <a:path path="rect">
              <a:fillToRect l="50000" t="50000" r="50000" b="50000"/>
            </a:path>
          </a:gradFill>
          <a:ln w="9525" algn="ctr">
            <a:solidFill>
              <a:schemeClr val="tx1"/>
            </a:solidFill>
            <a:round/>
            <a:headEnd/>
            <a:tailEnd/>
          </a:ln>
        </p:spPr>
        <p:txBody>
          <a:bodyPr/>
          <a:lstStyle/>
          <a:p>
            <a:pPr algn="ctr"/>
            <a:r>
              <a:rPr lang="ru-RU" sz="1200" b="1" i="1">
                <a:solidFill>
                  <a:srgbClr val="000000"/>
                </a:solidFill>
                <a:latin typeface="Times New Roman" pitchFamily="18" charset="0"/>
                <a:cs typeface="Times New Roman" pitchFamily="18" charset="0"/>
              </a:rPr>
              <a:t>Строительство сквера «Бюста дважды Героя СССР Г.А.Речкалова»</a:t>
            </a:r>
          </a:p>
          <a:p>
            <a:pPr algn="ctr"/>
            <a:r>
              <a:rPr lang="ru-RU" sz="1200" b="1" i="1">
                <a:solidFill>
                  <a:srgbClr val="000000"/>
                </a:solidFill>
                <a:latin typeface="Times New Roman" pitchFamily="18" charset="0"/>
                <a:cs typeface="Times New Roman" pitchFamily="18" charset="0"/>
              </a:rPr>
              <a:t> п. Зайково</a:t>
            </a:r>
          </a:p>
          <a:p>
            <a:pPr algn="ctr"/>
            <a:r>
              <a:rPr lang="ru-RU" sz="1200" b="1">
                <a:solidFill>
                  <a:srgbClr val="0000FF"/>
                </a:solidFill>
                <a:latin typeface="Times New Roman" pitchFamily="18" charset="0"/>
                <a:cs typeface="Times New Roman" pitchFamily="18" charset="0"/>
              </a:rPr>
              <a:t>2015 год –5 295 тыс. руб.</a:t>
            </a:r>
          </a:p>
          <a:p>
            <a:pPr algn="ctr"/>
            <a:r>
              <a:rPr lang="ru-RU" sz="1200" b="1">
                <a:solidFill>
                  <a:srgbClr val="0000FF"/>
                </a:solidFill>
                <a:latin typeface="Times New Roman" pitchFamily="18" charset="0"/>
                <a:cs typeface="Times New Roman" pitchFamily="18" charset="0"/>
              </a:rPr>
              <a:t>.</a:t>
            </a:r>
            <a:endParaRPr lang="ru-RU" sz="1200" b="1" i="1">
              <a:solidFill>
                <a:srgbClr val="000000"/>
              </a:solidFill>
              <a:latin typeface="Times New Roman" pitchFamily="18" charset="0"/>
              <a:cs typeface="Times New Roman" pitchFamily="18" charset="0"/>
            </a:endParaRPr>
          </a:p>
        </p:txBody>
      </p:sp>
      <p:cxnSp>
        <p:nvCxnSpPr>
          <p:cNvPr id="54286" name="Прямая со стрелкой 2"/>
          <p:cNvCxnSpPr>
            <a:cxnSpLocks noChangeShapeType="1"/>
            <a:stCxn id="54277" idx="0"/>
          </p:cNvCxnSpPr>
          <p:nvPr/>
        </p:nvCxnSpPr>
        <p:spPr bwMode="auto">
          <a:xfrm flipH="1">
            <a:off x="3059113" y="2205038"/>
            <a:ext cx="1549400" cy="71437"/>
          </a:xfrm>
          <a:prstGeom prst="straightConnector1">
            <a:avLst/>
          </a:prstGeom>
          <a:noFill/>
          <a:ln w="9525" algn="ctr">
            <a:solidFill>
              <a:schemeClr val="tx1"/>
            </a:solidFill>
            <a:round/>
            <a:headEnd/>
            <a:tailEnd type="arrow" w="med" len="med"/>
          </a:ln>
        </p:spPr>
      </p:cxnSp>
      <p:cxnSp>
        <p:nvCxnSpPr>
          <p:cNvPr id="54287" name="Прямая со стрелкой 4"/>
          <p:cNvCxnSpPr>
            <a:cxnSpLocks noChangeShapeType="1"/>
            <a:stCxn id="54277" idx="0"/>
          </p:cNvCxnSpPr>
          <p:nvPr/>
        </p:nvCxnSpPr>
        <p:spPr bwMode="auto">
          <a:xfrm>
            <a:off x="4608513" y="2205038"/>
            <a:ext cx="1619250" cy="144462"/>
          </a:xfrm>
          <a:prstGeom prst="straightConnector1">
            <a:avLst/>
          </a:prstGeom>
          <a:noFill/>
          <a:ln w="9525" algn="ctr">
            <a:solidFill>
              <a:schemeClr val="tx1"/>
            </a:solidFill>
            <a:round/>
            <a:headEnd/>
            <a:tailEnd type="arrow" w="med" len="med"/>
          </a:ln>
        </p:spPr>
      </p:cxn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2"/>
          <p:cNvSpPr>
            <a:spLocks noGrp="1" noChangeArrowheads="1"/>
          </p:cNvSpPr>
          <p:nvPr>
            <p:ph type="title" idx="4294967295"/>
          </p:nvPr>
        </p:nvSpPr>
        <p:spPr>
          <a:xfrm>
            <a:off x="468313" y="317500"/>
            <a:ext cx="8229600" cy="231775"/>
          </a:xfrm>
        </p:spPr>
        <p:txBody>
          <a:bodyPr/>
          <a:lstStyle/>
          <a:p>
            <a:pPr eaLnBrk="1" hangingPunct="1"/>
            <a:r>
              <a:rPr lang="ru-RU" sz="2000" b="1" smtClean="0">
                <a:solidFill>
                  <a:srgbClr val="000099"/>
                </a:solidFill>
                <a:latin typeface="Times New Roman" pitchFamily="18" charset="0"/>
              </a:rPr>
              <a:t>Бюджет Ирбитского МО на 2015 год </a:t>
            </a:r>
            <a:br>
              <a:rPr lang="ru-RU" sz="2000" b="1" smtClean="0">
                <a:solidFill>
                  <a:srgbClr val="000099"/>
                </a:solidFill>
                <a:latin typeface="Times New Roman" pitchFamily="18" charset="0"/>
              </a:rPr>
            </a:br>
            <a:r>
              <a:rPr lang="ru-RU" sz="2000" b="1" smtClean="0">
                <a:solidFill>
                  <a:srgbClr val="000099"/>
                </a:solidFill>
                <a:latin typeface="Times New Roman" pitchFamily="18" charset="0"/>
              </a:rPr>
              <a:t>и плановый период 2016-2017  годы</a:t>
            </a:r>
            <a:endParaRPr lang="ru-RU" sz="1400" b="1" i="1" smtClean="0">
              <a:solidFill>
                <a:srgbClr val="000099"/>
              </a:solidFill>
              <a:latin typeface="Times New Roman" pitchFamily="18" charset="0"/>
            </a:endParaRPr>
          </a:p>
        </p:txBody>
      </p:sp>
      <p:sp>
        <p:nvSpPr>
          <p:cNvPr id="55298" name="Скругленный прямоугольник 34"/>
          <p:cNvSpPr>
            <a:spLocks noChangeArrowheads="1"/>
          </p:cNvSpPr>
          <p:nvPr/>
        </p:nvSpPr>
        <p:spPr bwMode="auto">
          <a:xfrm>
            <a:off x="215900" y="728663"/>
            <a:ext cx="8712200" cy="576262"/>
          </a:xfrm>
          <a:prstGeom prst="roundRect">
            <a:avLst>
              <a:gd name="adj" fmla="val 16667"/>
            </a:avLst>
          </a:prstGeom>
          <a:gradFill rotWithShape="0">
            <a:gsLst>
              <a:gs pos="0">
                <a:srgbClr val="CCFFCC"/>
              </a:gs>
              <a:gs pos="100000">
                <a:srgbClr val="F6FFF6"/>
              </a:gs>
            </a:gsLst>
            <a:path path="shape">
              <a:fillToRect l="50000" t="50000" r="50000" b="50000"/>
            </a:path>
          </a:gradFill>
          <a:ln w="9525" algn="ctr">
            <a:solidFill>
              <a:srgbClr val="669900"/>
            </a:solidFill>
            <a:round/>
            <a:headEnd/>
            <a:tailEnd/>
          </a:ln>
        </p:spPr>
        <p:txBody>
          <a:bodyPr/>
          <a:lstStyle/>
          <a:p>
            <a:pPr algn="ctr"/>
            <a:r>
              <a:rPr lang="ru-RU" sz="1600" b="1">
                <a:solidFill>
                  <a:srgbClr val="00602B"/>
                </a:solidFill>
                <a:latin typeface="Times New Roman" pitchFamily="18" charset="0"/>
              </a:rPr>
              <a:t>Расходные бюджетные полномочия по благоустройству на 2015 год</a:t>
            </a:r>
          </a:p>
          <a:p>
            <a:pPr algn="ctr"/>
            <a:r>
              <a:rPr lang="ru-RU" sz="1600" b="1">
                <a:solidFill>
                  <a:srgbClr val="00602B"/>
                </a:solidFill>
                <a:latin typeface="Times New Roman" pitchFamily="18" charset="0"/>
              </a:rPr>
              <a:t> и плановый период 2016-2017 гг.</a:t>
            </a:r>
            <a:endParaRPr lang="ru-RU" b="1">
              <a:solidFill>
                <a:srgbClr val="00602B"/>
              </a:solidFill>
              <a:latin typeface="Times New Roman" pitchFamily="18" charset="0"/>
            </a:endParaRPr>
          </a:p>
          <a:p>
            <a:endParaRPr lang="ru-RU" b="1">
              <a:solidFill>
                <a:srgbClr val="00602B"/>
              </a:solidFill>
              <a:latin typeface="Times New Roman" pitchFamily="18" charset="0"/>
            </a:endParaRPr>
          </a:p>
        </p:txBody>
      </p:sp>
      <p:sp>
        <p:nvSpPr>
          <p:cNvPr id="55299" name="Скругленный прямоугольник 1"/>
          <p:cNvSpPr>
            <a:spLocks noChangeArrowheads="1"/>
          </p:cNvSpPr>
          <p:nvPr/>
        </p:nvSpPr>
        <p:spPr bwMode="auto">
          <a:xfrm>
            <a:off x="-828675" y="7029450"/>
            <a:ext cx="9144000" cy="5472113"/>
          </a:xfrm>
          <a:prstGeom prst="roundRect">
            <a:avLst>
              <a:gd name="adj" fmla="val 16667"/>
            </a:avLst>
          </a:prstGeom>
          <a:gradFill rotWithShape="1">
            <a:gsLst>
              <a:gs pos="0">
                <a:srgbClr val="CCFFFF"/>
              </a:gs>
              <a:gs pos="100000">
                <a:srgbClr val="B7E5E5"/>
              </a:gs>
            </a:gsLst>
            <a:path path="rect">
              <a:fillToRect l="50000" t="50000" r="50000" b="50000"/>
            </a:path>
          </a:gradFill>
          <a:ln w="9525" algn="ctr">
            <a:solidFill>
              <a:schemeClr val="tx1"/>
            </a:solidFill>
            <a:round/>
            <a:headEnd/>
            <a:tailEnd/>
          </a:ln>
        </p:spPr>
        <p:txBody>
          <a:bodyPr/>
          <a:lstStyle/>
          <a:p>
            <a:endParaRPr lang="ru-RU"/>
          </a:p>
        </p:txBody>
      </p:sp>
      <p:graphicFrame>
        <p:nvGraphicFramePr>
          <p:cNvPr id="28004" name="Group 356"/>
          <p:cNvGraphicFramePr>
            <a:graphicFrameLocks noGrp="1"/>
          </p:cNvGraphicFramePr>
          <p:nvPr/>
        </p:nvGraphicFramePr>
        <p:xfrm>
          <a:off x="412750" y="1495425"/>
          <a:ext cx="8191500" cy="5268913"/>
        </p:xfrm>
        <a:graphic>
          <a:graphicData uri="http://schemas.openxmlformats.org/drawingml/2006/table">
            <a:tbl>
              <a:tblPr/>
              <a:tblGrid>
                <a:gridCol w="1571018"/>
                <a:gridCol w="645902"/>
                <a:gridCol w="624035"/>
                <a:gridCol w="583664"/>
                <a:gridCol w="593759"/>
                <a:gridCol w="593757"/>
                <a:gridCol w="580302"/>
                <a:gridCol w="580300"/>
                <a:gridCol w="580302"/>
                <a:gridCol w="580300"/>
                <a:gridCol w="504610"/>
                <a:gridCol w="753551"/>
              </a:tblGrid>
              <a:tr h="921897">
                <a:tc rowSpan="2">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00000"/>
                          </a:solidFill>
                          <a:effectLst/>
                          <a:latin typeface="Times New Roman" pitchFamily="18" charset="0"/>
                        </a:rPr>
                        <a:t>Наименование </a:t>
                      </a:r>
                    </a:p>
                    <a:p>
                      <a:pPr marL="0" marR="0" lvl="0" indent="0" algn="ctr" defTabSz="914400" rtl="0" eaLnBrk="1" fontAlgn="t"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00000"/>
                          </a:solidFill>
                          <a:effectLst/>
                          <a:latin typeface="Times New Roman" pitchFamily="18" charset="0"/>
                        </a:rPr>
                        <a:t>т/ администрации</a:t>
                      </a:r>
                    </a:p>
                  </a:txBody>
                  <a:tcPr marL="7506" marR="7506" marT="7506"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200" b="1" i="0" u="none" strike="noStrike" cap="none" normalizeH="0" baseline="0" smtClean="0">
                          <a:ln>
                            <a:noFill/>
                          </a:ln>
                          <a:solidFill>
                            <a:srgbClr val="000000"/>
                          </a:solidFill>
                          <a:effectLst/>
                          <a:latin typeface="Times New Roman" pitchFamily="18" charset="0"/>
                        </a:rPr>
                        <a:t>Численность, чел.</a:t>
                      </a:r>
                    </a:p>
                  </a:txBody>
                  <a:tcPr marL="7506" marR="7506" marT="7506"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gridSpan="3">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700" b="1" i="0" u="none" strike="noStrike" cap="none" normalizeH="0" baseline="0" smtClean="0">
                          <a:ln>
                            <a:noFill/>
                          </a:ln>
                          <a:solidFill>
                            <a:srgbClr val="000000"/>
                          </a:solidFill>
                          <a:effectLst/>
                          <a:latin typeface="Times New Roman" pitchFamily="18" charset="0"/>
                        </a:rPr>
                        <a:t> </a:t>
                      </a:r>
                      <a:r>
                        <a:rPr kumimoji="0" lang="ru-RU" sz="1200" b="1" i="0" u="none" strike="noStrike" cap="none" normalizeH="0" baseline="0" smtClean="0">
                          <a:ln>
                            <a:noFill/>
                          </a:ln>
                          <a:solidFill>
                            <a:srgbClr val="000000"/>
                          </a:solidFill>
                          <a:effectLst/>
                          <a:latin typeface="Times New Roman" pitchFamily="18" charset="0"/>
                        </a:rPr>
                        <a:t>Освещение мест отдыха, администрации, тыс. рублей</a:t>
                      </a:r>
                    </a:p>
                  </a:txBody>
                  <a:tcPr marL="7506" marR="7506" marT="750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ru-RU"/>
                    </a:p>
                  </a:txBody>
                  <a:tcPr/>
                </a:tc>
                <a:tc hMerge="1">
                  <a:txBody>
                    <a:bodyPr/>
                    <a:lstStyle/>
                    <a:p>
                      <a:endParaRPr lang="ru-RU"/>
                    </a:p>
                  </a:txBody>
                  <a:tcPr/>
                </a:tc>
                <a:tc gridSpan="3">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200" b="1" i="0" u="none" strike="noStrike" cap="none" normalizeH="0" baseline="0" smtClean="0">
                          <a:ln>
                            <a:noFill/>
                          </a:ln>
                          <a:solidFill>
                            <a:srgbClr val="000000"/>
                          </a:solidFill>
                          <a:effectLst/>
                          <a:latin typeface="Times New Roman" pitchFamily="18" charset="0"/>
                        </a:rPr>
                        <a:t>Благоустройство, тыс. рублей</a:t>
                      </a:r>
                    </a:p>
                  </a:txBody>
                  <a:tcPr marL="7506" marR="7506" marT="750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ru-RU"/>
                    </a:p>
                  </a:txBody>
                  <a:tcPr/>
                </a:tc>
                <a:tc hMerge="1">
                  <a:txBody>
                    <a:bodyPr/>
                    <a:lstStyle/>
                    <a:p>
                      <a:endParaRPr lang="ru-RU"/>
                    </a:p>
                  </a:txBody>
                  <a:tcPr/>
                </a:tc>
                <a:tc gridSpan="3">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00000"/>
                          </a:solidFill>
                          <a:effectLst/>
                          <a:latin typeface="Times New Roman" pitchFamily="18" charset="0"/>
                        </a:rPr>
                        <a:t>Строительство детских площадок, тыс. рублей</a:t>
                      </a:r>
                    </a:p>
                  </a:txBody>
                  <a:tcPr marL="7506" marR="7506" marT="750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ru-RU"/>
                    </a:p>
                  </a:txBody>
                  <a:tcPr/>
                </a:tc>
                <a:tc hMerge="1">
                  <a:txBody>
                    <a:bodyPr/>
                    <a:lstStyle/>
                    <a:p>
                      <a:endParaRPr lang="ru-RU"/>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00000"/>
                          </a:solidFill>
                          <a:effectLst/>
                          <a:latin typeface="Times New Roman" pitchFamily="18" charset="0"/>
                        </a:rPr>
                        <a:t>Ремонт </a:t>
                      </a:r>
                      <a:r>
                        <a:rPr kumimoji="0" lang="ru-RU" sz="1200" b="1" i="0" u="none" strike="noStrike" cap="none" normalizeH="0" baseline="0" dirty="0" err="1" smtClean="0">
                          <a:ln>
                            <a:noFill/>
                          </a:ln>
                          <a:solidFill>
                            <a:srgbClr val="000000"/>
                          </a:solidFill>
                          <a:effectLst/>
                          <a:latin typeface="Times New Roman" pitchFamily="18" charset="0"/>
                        </a:rPr>
                        <a:t>памятни</a:t>
                      </a:r>
                      <a:endParaRPr kumimoji="0" lang="ru-RU" sz="1200" b="1" i="0" u="none" strike="noStrike" cap="none" normalizeH="0" baseline="0" dirty="0" smtClean="0">
                        <a:ln>
                          <a:noFill/>
                        </a:ln>
                        <a:solidFill>
                          <a:srgbClr val="000000"/>
                        </a:solidFill>
                        <a:effectLst/>
                        <a:latin typeface="Times New Roman" pitchFamily="18" charset="0"/>
                      </a:endParaRPr>
                    </a:p>
                    <a:p>
                      <a:pPr marL="0" marR="0" lvl="0" indent="0" algn="ctr" defTabSz="914400" rtl="0" eaLnBrk="1" fontAlgn="ctr"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00000"/>
                          </a:solidFill>
                          <a:effectLst/>
                          <a:latin typeface="Times New Roman" pitchFamily="18" charset="0"/>
                        </a:rPr>
                        <a:t>ков</a:t>
                      </a:r>
                    </a:p>
                  </a:txBody>
                  <a:tcPr marL="7506" marR="7506" marT="750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346260">
                <a:tc vMerge="1">
                  <a:txBody>
                    <a:bodyPr/>
                    <a:lstStyle/>
                    <a:p>
                      <a:endParaRPr lang="ru-RU"/>
                    </a:p>
                  </a:txBody>
                  <a:tcPr/>
                </a:tc>
                <a:tc vMerge="1">
                  <a:txBody>
                    <a:bodyPr/>
                    <a:lstStyle/>
                    <a:p>
                      <a:endParaRPr lang="ru-RU"/>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100" b="1" i="0" u="none" strike="noStrike" cap="none" normalizeH="0" baseline="0" dirty="0" smtClean="0">
                          <a:ln>
                            <a:noFill/>
                          </a:ln>
                          <a:solidFill>
                            <a:srgbClr val="000000"/>
                          </a:solidFill>
                          <a:effectLst/>
                          <a:latin typeface="Times New Roman" pitchFamily="18" charset="0"/>
                        </a:rPr>
                        <a:t>2015</a:t>
                      </a:r>
                    </a:p>
                  </a:txBody>
                  <a:tcPr marL="7506" marR="7506" marT="750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100" b="1" i="0" u="none" strike="noStrike" cap="none" normalizeH="0" baseline="0" dirty="0" smtClean="0">
                          <a:ln>
                            <a:noFill/>
                          </a:ln>
                          <a:solidFill>
                            <a:srgbClr val="000000"/>
                          </a:solidFill>
                          <a:effectLst/>
                          <a:latin typeface="Times New Roman" pitchFamily="18" charset="0"/>
                        </a:rPr>
                        <a:t>2016</a:t>
                      </a:r>
                    </a:p>
                  </a:txBody>
                  <a:tcPr marL="7506" marR="7506" marT="750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100" b="1" i="0" u="none" strike="noStrike" cap="none" normalizeH="0" baseline="0" dirty="0" smtClean="0">
                          <a:ln>
                            <a:noFill/>
                          </a:ln>
                          <a:solidFill>
                            <a:srgbClr val="000000"/>
                          </a:solidFill>
                          <a:effectLst/>
                          <a:latin typeface="Times New Roman" pitchFamily="18" charset="0"/>
                        </a:rPr>
                        <a:t>2017</a:t>
                      </a:r>
                    </a:p>
                  </a:txBody>
                  <a:tcPr marL="7506" marR="7506" marT="750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100" b="1" i="0" u="none" strike="noStrike" cap="none" normalizeH="0" baseline="0" dirty="0" smtClean="0">
                          <a:ln>
                            <a:noFill/>
                          </a:ln>
                          <a:solidFill>
                            <a:srgbClr val="000000"/>
                          </a:solidFill>
                          <a:effectLst/>
                          <a:latin typeface="Times New Roman" pitchFamily="18" charset="0"/>
                        </a:rPr>
                        <a:t>2015</a:t>
                      </a:r>
                    </a:p>
                  </a:txBody>
                  <a:tcPr marL="7506" marR="7506" marT="750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100" b="1" i="0" u="none" strike="noStrike" cap="none" normalizeH="0" baseline="0" dirty="0" smtClean="0">
                          <a:ln>
                            <a:noFill/>
                          </a:ln>
                          <a:solidFill>
                            <a:srgbClr val="000000"/>
                          </a:solidFill>
                          <a:effectLst/>
                          <a:latin typeface="Times New Roman" pitchFamily="18" charset="0"/>
                        </a:rPr>
                        <a:t>2016</a:t>
                      </a:r>
                    </a:p>
                  </a:txBody>
                  <a:tcPr marL="7506" marR="7506" marT="750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100" b="1" i="0" u="none" strike="noStrike" cap="none" normalizeH="0" baseline="0" dirty="0" smtClean="0">
                          <a:ln>
                            <a:noFill/>
                          </a:ln>
                          <a:solidFill>
                            <a:srgbClr val="000000"/>
                          </a:solidFill>
                          <a:effectLst/>
                          <a:latin typeface="Times New Roman" pitchFamily="18" charset="0"/>
                        </a:rPr>
                        <a:t>2017</a:t>
                      </a:r>
                    </a:p>
                  </a:txBody>
                  <a:tcPr marL="7506" marR="7506" marT="750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100" b="1" i="0" u="none" strike="noStrike" cap="none" normalizeH="0" baseline="0" dirty="0" smtClean="0">
                          <a:ln>
                            <a:noFill/>
                          </a:ln>
                          <a:solidFill>
                            <a:srgbClr val="000000"/>
                          </a:solidFill>
                          <a:effectLst/>
                          <a:latin typeface="Times New Roman" pitchFamily="18" charset="0"/>
                        </a:rPr>
                        <a:t>2015</a:t>
                      </a:r>
                    </a:p>
                  </a:txBody>
                  <a:tcPr marL="7506" marR="7506" marT="750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100" b="1" i="0" u="none" strike="noStrike" cap="none" normalizeH="0" baseline="0" dirty="0" smtClean="0">
                          <a:ln>
                            <a:noFill/>
                          </a:ln>
                          <a:solidFill>
                            <a:srgbClr val="000000"/>
                          </a:solidFill>
                          <a:effectLst/>
                          <a:latin typeface="Times New Roman" pitchFamily="18" charset="0"/>
                        </a:rPr>
                        <a:t>2016</a:t>
                      </a:r>
                    </a:p>
                  </a:txBody>
                  <a:tcPr marL="7506" marR="7506" marT="750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100" b="1" i="0" u="none" strike="noStrike" cap="none" normalizeH="0" baseline="0" dirty="0" smtClean="0">
                          <a:ln>
                            <a:noFill/>
                          </a:ln>
                          <a:solidFill>
                            <a:srgbClr val="000000"/>
                          </a:solidFill>
                          <a:effectLst/>
                          <a:latin typeface="Times New Roman" pitchFamily="18" charset="0"/>
                        </a:rPr>
                        <a:t>2017</a:t>
                      </a:r>
                    </a:p>
                  </a:txBody>
                  <a:tcPr marL="7506" marR="7506" marT="750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kumimoji="0" lang="ru-RU" sz="1100" b="1" i="0" u="none" strike="noStrike" kern="1200" cap="none" spc="0" normalizeH="0" baseline="0" noProof="0" dirty="0" smtClean="0">
                          <a:ln>
                            <a:noFill/>
                          </a:ln>
                          <a:solidFill>
                            <a:srgbClr val="000000"/>
                          </a:solidFill>
                          <a:effectLst/>
                          <a:uLnTx/>
                          <a:uFillTx/>
                          <a:latin typeface="Times New Roman" pitchFamily="18" charset="0"/>
                          <a:ea typeface="+mn-ea"/>
                          <a:cs typeface="+mn-cs"/>
                        </a:rPr>
                        <a:t>2015</a:t>
                      </a:r>
                    </a:p>
                  </a:txBody>
                  <a:tcPr marL="7506" marR="7506" marT="7506"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176198">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ru-RU" sz="1100" b="1" i="0" u="none" strike="noStrike" cap="none" normalizeH="0" baseline="0" smtClean="0">
                          <a:ln>
                            <a:noFill/>
                          </a:ln>
                          <a:solidFill>
                            <a:srgbClr val="000000"/>
                          </a:solidFill>
                          <a:effectLst/>
                          <a:latin typeface="Times New Roman" pitchFamily="18" charset="0"/>
                        </a:rPr>
                        <a:t>1. Бердюгинская</a:t>
                      </a:r>
                    </a:p>
                  </a:txBody>
                  <a:tcPr marL="7506" marR="7506" marT="7506"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t" latinLnBrk="0" hangingPunct="1">
                        <a:lnSpc>
                          <a:spcPct val="100000"/>
                        </a:lnSpc>
                        <a:spcBef>
                          <a:spcPct val="0"/>
                        </a:spcBef>
                        <a:spcAft>
                          <a:spcPct val="0"/>
                        </a:spcAft>
                        <a:buClrTx/>
                        <a:buSzTx/>
                        <a:buFontTx/>
                        <a:buNone/>
                        <a:tabLst/>
                      </a:pPr>
                      <a:r>
                        <a:rPr kumimoji="0" lang="ru-RU" sz="1100" b="1" i="0" u="none" strike="noStrike" cap="none" normalizeH="0" baseline="0" smtClean="0">
                          <a:ln>
                            <a:noFill/>
                          </a:ln>
                          <a:solidFill>
                            <a:srgbClr val="000000"/>
                          </a:solidFill>
                          <a:effectLst/>
                          <a:latin typeface="Times New Roman" pitchFamily="18" charset="0"/>
                        </a:rPr>
                        <a:t>1200</a:t>
                      </a:r>
                    </a:p>
                  </a:txBody>
                  <a:tcPr marL="7506" marR="7506" marT="7506"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100" b="1" i="0" u="none" strike="noStrike" cap="none" normalizeH="0" baseline="0" dirty="0" smtClean="0">
                          <a:ln>
                            <a:noFill/>
                          </a:ln>
                          <a:solidFill>
                            <a:srgbClr val="000000"/>
                          </a:solidFill>
                          <a:effectLst/>
                          <a:latin typeface="Times New Roman" pitchFamily="18" charset="0"/>
                        </a:rPr>
                        <a:t>100</a:t>
                      </a:r>
                    </a:p>
                  </a:txBody>
                  <a:tcPr marL="7506" marR="7506" marT="7506"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100" b="1" i="0" u="none" strike="noStrike" cap="none" normalizeH="0" baseline="0" dirty="0" smtClean="0">
                          <a:ln>
                            <a:noFill/>
                          </a:ln>
                          <a:solidFill>
                            <a:srgbClr val="000000"/>
                          </a:solidFill>
                          <a:effectLst/>
                          <a:latin typeface="Times New Roman" pitchFamily="18" charset="0"/>
                        </a:rPr>
                        <a:t>130</a:t>
                      </a:r>
                    </a:p>
                  </a:txBody>
                  <a:tcPr marL="7506" marR="7506" marT="7506"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100" b="1" i="0" u="none" strike="noStrike" cap="none" normalizeH="0" baseline="0" dirty="0" smtClean="0">
                          <a:ln>
                            <a:noFill/>
                          </a:ln>
                          <a:solidFill>
                            <a:srgbClr val="000000"/>
                          </a:solidFill>
                          <a:effectLst/>
                          <a:latin typeface="Times New Roman" pitchFamily="18" charset="0"/>
                        </a:rPr>
                        <a:t>130</a:t>
                      </a:r>
                    </a:p>
                  </a:txBody>
                  <a:tcPr marL="7506" marR="7506" marT="7506"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100" b="1" i="0" u="none" strike="noStrike" cap="none" normalizeH="0" baseline="0" dirty="0" smtClean="0">
                          <a:ln>
                            <a:noFill/>
                          </a:ln>
                          <a:solidFill>
                            <a:srgbClr val="000000"/>
                          </a:solidFill>
                          <a:effectLst/>
                          <a:latin typeface="Times New Roman" pitchFamily="18" charset="0"/>
                        </a:rPr>
                        <a:t>93</a:t>
                      </a:r>
                    </a:p>
                  </a:txBody>
                  <a:tcPr marL="7506" marR="7506" marT="7506"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100" b="1" i="0" u="none" strike="noStrike" cap="none" normalizeH="0" baseline="0" dirty="0" smtClean="0">
                          <a:ln>
                            <a:noFill/>
                          </a:ln>
                          <a:solidFill>
                            <a:srgbClr val="000000"/>
                          </a:solidFill>
                          <a:effectLst/>
                          <a:latin typeface="Times New Roman" pitchFamily="18" charset="0"/>
                        </a:rPr>
                        <a:t>207</a:t>
                      </a:r>
                    </a:p>
                  </a:txBody>
                  <a:tcPr marL="7506" marR="7506" marT="7506"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100" b="1" i="0" u="none" strike="noStrike" cap="none" normalizeH="0" baseline="0" dirty="0" smtClean="0">
                          <a:ln>
                            <a:noFill/>
                          </a:ln>
                          <a:solidFill>
                            <a:srgbClr val="000000"/>
                          </a:solidFill>
                          <a:effectLst/>
                          <a:latin typeface="Times New Roman" pitchFamily="18" charset="0"/>
                        </a:rPr>
                        <a:t>207</a:t>
                      </a:r>
                    </a:p>
                  </a:txBody>
                  <a:tcPr marL="7506" marR="7506" marT="7506"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100" b="1" i="0" u="none" strike="noStrike" cap="none" normalizeH="0" baseline="0" dirty="0" smtClean="0">
                          <a:ln>
                            <a:noFill/>
                          </a:ln>
                          <a:solidFill>
                            <a:srgbClr val="000000"/>
                          </a:solidFill>
                          <a:effectLst/>
                          <a:latin typeface="Times New Roman" pitchFamily="18" charset="0"/>
                        </a:rPr>
                        <a:t>0</a:t>
                      </a:r>
                    </a:p>
                  </a:txBody>
                  <a:tcPr marL="7506" marR="7506" marT="7506"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100" b="1" i="0" u="none" strike="noStrike" cap="none" normalizeH="0" baseline="0" dirty="0" smtClean="0">
                          <a:ln>
                            <a:noFill/>
                          </a:ln>
                          <a:solidFill>
                            <a:srgbClr val="000000"/>
                          </a:solidFill>
                          <a:effectLst/>
                          <a:latin typeface="Times New Roman" pitchFamily="18" charset="0"/>
                        </a:rPr>
                        <a:t>400</a:t>
                      </a:r>
                    </a:p>
                  </a:txBody>
                  <a:tcPr marL="7506" marR="7506" marT="7506"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100" b="1" i="0" u="none" strike="noStrike" cap="none" normalizeH="0" baseline="0" dirty="0" smtClean="0">
                          <a:ln>
                            <a:noFill/>
                          </a:ln>
                          <a:solidFill>
                            <a:srgbClr val="000000"/>
                          </a:solidFill>
                          <a:effectLst/>
                          <a:latin typeface="Times New Roman" pitchFamily="18" charset="0"/>
                        </a:rPr>
                        <a:t>400</a:t>
                      </a:r>
                    </a:p>
                  </a:txBody>
                  <a:tcPr marL="7506" marR="7506" marT="7506"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1100" b="1" i="0" u="none" strike="noStrike" cap="none" normalizeH="0" baseline="0" dirty="0" smtClean="0">
                          <a:ln>
                            <a:noFill/>
                          </a:ln>
                          <a:solidFill>
                            <a:srgbClr val="000000"/>
                          </a:solidFill>
                          <a:effectLst/>
                          <a:latin typeface="Times New Roman" pitchFamily="18" charset="0"/>
                        </a:rPr>
                        <a:t>475</a:t>
                      </a:r>
                    </a:p>
                  </a:txBody>
                  <a:tcPr marL="7506" marR="7506" marT="7506"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175146">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ru-RU" sz="1100" b="1" i="0" u="none" strike="noStrike" cap="none" normalizeH="0" baseline="0" smtClean="0">
                          <a:ln>
                            <a:noFill/>
                          </a:ln>
                          <a:solidFill>
                            <a:srgbClr val="000000"/>
                          </a:solidFill>
                          <a:effectLst/>
                          <a:latin typeface="Times New Roman" pitchFamily="18" charset="0"/>
                        </a:rPr>
                        <a:t>2. Гаевская</a:t>
                      </a:r>
                    </a:p>
                  </a:txBody>
                  <a:tcPr marL="7506" marR="7506" marT="7506"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t" latinLnBrk="0" hangingPunct="1">
                        <a:lnSpc>
                          <a:spcPct val="100000"/>
                        </a:lnSpc>
                        <a:spcBef>
                          <a:spcPct val="0"/>
                        </a:spcBef>
                        <a:spcAft>
                          <a:spcPct val="0"/>
                        </a:spcAft>
                        <a:buClrTx/>
                        <a:buSzTx/>
                        <a:buFontTx/>
                        <a:buNone/>
                        <a:tabLst/>
                      </a:pPr>
                      <a:r>
                        <a:rPr kumimoji="0" lang="ru-RU" sz="1100" b="1" i="0" u="none" strike="noStrike" cap="none" normalizeH="0" baseline="0" smtClean="0">
                          <a:ln>
                            <a:noFill/>
                          </a:ln>
                          <a:solidFill>
                            <a:srgbClr val="000000"/>
                          </a:solidFill>
                          <a:effectLst/>
                          <a:latin typeface="Times New Roman" pitchFamily="18" charset="0"/>
                        </a:rPr>
                        <a:t>2073</a:t>
                      </a:r>
                    </a:p>
                  </a:txBody>
                  <a:tcPr marL="7506" marR="7506" marT="7506"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100" b="1" i="0" u="none" strike="noStrike" cap="none" normalizeH="0" baseline="0" dirty="0" smtClean="0">
                          <a:ln>
                            <a:noFill/>
                          </a:ln>
                          <a:solidFill>
                            <a:srgbClr val="000000"/>
                          </a:solidFill>
                          <a:effectLst/>
                          <a:latin typeface="Times New Roman" pitchFamily="18" charset="0"/>
                        </a:rPr>
                        <a:t>173</a:t>
                      </a:r>
                    </a:p>
                  </a:txBody>
                  <a:tcPr marL="7506" marR="7506" marT="7506"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100" b="1" i="0" u="none" strike="noStrike" cap="none" normalizeH="0" baseline="0" dirty="0" smtClean="0">
                          <a:ln>
                            <a:noFill/>
                          </a:ln>
                          <a:solidFill>
                            <a:srgbClr val="000000"/>
                          </a:solidFill>
                          <a:effectLst/>
                          <a:latin typeface="Times New Roman" pitchFamily="18" charset="0"/>
                        </a:rPr>
                        <a:t>224</a:t>
                      </a:r>
                    </a:p>
                  </a:txBody>
                  <a:tcPr marL="7506" marR="7506" marT="7506"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100" b="1" i="0" u="none" strike="noStrike" cap="none" normalizeH="0" baseline="0" dirty="0" smtClean="0">
                          <a:ln>
                            <a:noFill/>
                          </a:ln>
                          <a:solidFill>
                            <a:srgbClr val="000000"/>
                          </a:solidFill>
                          <a:effectLst/>
                          <a:latin typeface="Times New Roman" pitchFamily="18" charset="0"/>
                        </a:rPr>
                        <a:t>224</a:t>
                      </a:r>
                    </a:p>
                  </a:txBody>
                  <a:tcPr marL="7506" marR="7506" marT="7506"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100" b="1" i="0" u="none" strike="noStrike" cap="none" normalizeH="0" baseline="0" dirty="0" smtClean="0">
                          <a:ln>
                            <a:noFill/>
                          </a:ln>
                          <a:solidFill>
                            <a:srgbClr val="000000"/>
                          </a:solidFill>
                          <a:effectLst/>
                          <a:latin typeface="Times New Roman" pitchFamily="18" charset="0"/>
                        </a:rPr>
                        <a:t>160</a:t>
                      </a:r>
                    </a:p>
                  </a:txBody>
                  <a:tcPr marL="7506" marR="7506" marT="7506"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100" b="1" i="0" u="none" strike="noStrike" cap="none" normalizeH="0" baseline="0" dirty="0" smtClean="0">
                          <a:ln>
                            <a:noFill/>
                          </a:ln>
                          <a:solidFill>
                            <a:srgbClr val="000000"/>
                          </a:solidFill>
                          <a:effectLst/>
                          <a:latin typeface="Times New Roman" pitchFamily="18" charset="0"/>
                        </a:rPr>
                        <a:t>358</a:t>
                      </a:r>
                    </a:p>
                  </a:txBody>
                  <a:tcPr marL="7506" marR="7506" marT="7506"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100" b="1" i="0" u="none" strike="noStrike" cap="none" normalizeH="0" baseline="0" dirty="0" smtClean="0">
                          <a:ln>
                            <a:noFill/>
                          </a:ln>
                          <a:solidFill>
                            <a:srgbClr val="000000"/>
                          </a:solidFill>
                          <a:effectLst/>
                          <a:latin typeface="Times New Roman" pitchFamily="18" charset="0"/>
                        </a:rPr>
                        <a:t>358</a:t>
                      </a:r>
                    </a:p>
                  </a:txBody>
                  <a:tcPr marL="7506" marR="7506" marT="7506"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100" b="1" i="0" u="none" strike="noStrike" cap="none" normalizeH="0" baseline="0" dirty="0" smtClean="0">
                          <a:ln>
                            <a:noFill/>
                          </a:ln>
                          <a:solidFill>
                            <a:srgbClr val="000000"/>
                          </a:solidFill>
                          <a:effectLst/>
                          <a:latin typeface="Times New Roman" pitchFamily="18" charset="0"/>
                        </a:rPr>
                        <a:t>300</a:t>
                      </a:r>
                    </a:p>
                  </a:txBody>
                  <a:tcPr marL="7506" marR="7506" marT="7506"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100" b="1" i="0" u="none" strike="noStrike" cap="none" normalizeH="0" baseline="0" dirty="0" smtClean="0">
                          <a:ln>
                            <a:noFill/>
                          </a:ln>
                          <a:solidFill>
                            <a:srgbClr val="000000"/>
                          </a:solidFill>
                          <a:effectLst/>
                          <a:latin typeface="Times New Roman" pitchFamily="18" charset="0"/>
                        </a:rPr>
                        <a:t>0</a:t>
                      </a:r>
                    </a:p>
                  </a:txBody>
                  <a:tcPr marL="7506" marR="7506" marT="7506"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100" b="1" i="0" u="none" strike="noStrike" cap="none" normalizeH="0" baseline="0" dirty="0" smtClean="0">
                          <a:ln>
                            <a:noFill/>
                          </a:ln>
                          <a:solidFill>
                            <a:srgbClr val="000000"/>
                          </a:solidFill>
                          <a:effectLst/>
                          <a:latin typeface="Times New Roman" pitchFamily="18" charset="0"/>
                        </a:rPr>
                        <a:t>0</a:t>
                      </a:r>
                    </a:p>
                  </a:txBody>
                  <a:tcPr marL="7506" marR="7506" marT="7506"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1100" b="1" i="0" u="none" strike="noStrike" cap="none" normalizeH="0" baseline="0" dirty="0" smtClean="0">
                          <a:ln>
                            <a:noFill/>
                          </a:ln>
                          <a:solidFill>
                            <a:srgbClr val="000000"/>
                          </a:solidFill>
                          <a:effectLst/>
                          <a:latin typeface="Times New Roman" pitchFamily="18" charset="0"/>
                        </a:rPr>
                        <a:t>300</a:t>
                      </a:r>
                    </a:p>
                  </a:txBody>
                  <a:tcPr marL="7506" marR="7506" marT="7506"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175146">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ru-RU" sz="1100" b="1" i="0" u="none" strike="noStrike" cap="none" normalizeH="0" baseline="0" smtClean="0">
                          <a:ln>
                            <a:noFill/>
                          </a:ln>
                          <a:solidFill>
                            <a:srgbClr val="000000"/>
                          </a:solidFill>
                          <a:effectLst/>
                          <a:latin typeface="Times New Roman" pitchFamily="18" charset="0"/>
                        </a:rPr>
                        <a:t>3. Горкинская</a:t>
                      </a:r>
                    </a:p>
                  </a:txBody>
                  <a:tcPr marL="7506" marR="7506" marT="7506"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t" latinLnBrk="0" hangingPunct="1">
                        <a:lnSpc>
                          <a:spcPct val="100000"/>
                        </a:lnSpc>
                        <a:spcBef>
                          <a:spcPct val="0"/>
                        </a:spcBef>
                        <a:spcAft>
                          <a:spcPct val="0"/>
                        </a:spcAft>
                        <a:buClrTx/>
                        <a:buSzTx/>
                        <a:buFontTx/>
                        <a:buNone/>
                        <a:tabLst/>
                      </a:pPr>
                      <a:r>
                        <a:rPr kumimoji="0" lang="ru-RU" sz="1100" b="1" i="0" u="none" strike="noStrike" cap="none" normalizeH="0" baseline="0" smtClean="0">
                          <a:ln>
                            <a:noFill/>
                          </a:ln>
                          <a:solidFill>
                            <a:srgbClr val="000000"/>
                          </a:solidFill>
                          <a:effectLst/>
                          <a:latin typeface="Times New Roman" pitchFamily="18" charset="0"/>
                        </a:rPr>
                        <a:t>1427</a:t>
                      </a:r>
                    </a:p>
                  </a:txBody>
                  <a:tcPr marL="7506" marR="7506" marT="7506"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100" b="1" i="0" u="none" strike="noStrike" cap="none" normalizeH="0" baseline="0" dirty="0" smtClean="0">
                          <a:ln>
                            <a:noFill/>
                          </a:ln>
                          <a:solidFill>
                            <a:srgbClr val="000000"/>
                          </a:solidFill>
                          <a:effectLst/>
                          <a:latin typeface="Times New Roman" pitchFamily="18" charset="0"/>
                        </a:rPr>
                        <a:t>119</a:t>
                      </a:r>
                    </a:p>
                  </a:txBody>
                  <a:tcPr marL="7506" marR="7506" marT="7506"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100" b="1" i="0" u="none" strike="noStrike" cap="none" normalizeH="0" baseline="0" dirty="0" smtClean="0">
                          <a:ln>
                            <a:noFill/>
                          </a:ln>
                          <a:solidFill>
                            <a:srgbClr val="000000"/>
                          </a:solidFill>
                          <a:effectLst/>
                          <a:latin typeface="Times New Roman" pitchFamily="18" charset="0"/>
                        </a:rPr>
                        <a:t>154</a:t>
                      </a:r>
                    </a:p>
                  </a:txBody>
                  <a:tcPr marL="7506" marR="7506" marT="7506"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100" b="1" i="0" u="none" strike="noStrike" cap="none" normalizeH="0" baseline="0" dirty="0" smtClean="0">
                          <a:ln>
                            <a:noFill/>
                          </a:ln>
                          <a:solidFill>
                            <a:srgbClr val="000000"/>
                          </a:solidFill>
                          <a:effectLst/>
                          <a:latin typeface="Times New Roman" pitchFamily="18" charset="0"/>
                        </a:rPr>
                        <a:t>154</a:t>
                      </a:r>
                    </a:p>
                  </a:txBody>
                  <a:tcPr marL="7506" marR="7506" marT="7506"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100" b="1" i="0" u="none" strike="noStrike" cap="none" normalizeH="0" baseline="0" dirty="0" smtClean="0">
                          <a:ln>
                            <a:noFill/>
                          </a:ln>
                          <a:solidFill>
                            <a:srgbClr val="000000"/>
                          </a:solidFill>
                          <a:effectLst/>
                          <a:latin typeface="Times New Roman" pitchFamily="18" charset="0"/>
                        </a:rPr>
                        <a:t>110</a:t>
                      </a:r>
                    </a:p>
                  </a:txBody>
                  <a:tcPr marL="7506" marR="7506" marT="7506"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100" b="1" i="0" u="none" strike="noStrike" cap="none" normalizeH="0" baseline="0" dirty="0" smtClean="0">
                          <a:ln>
                            <a:noFill/>
                          </a:ln>
                          <a:solidFill>
                            <a:srgbClr val="000000"/>
                          </a:solidFill>
                          <a:effectLst/>
                          <a:latin typeface="Times New Roman" pitchFamily="18" charset="0"/>
                        </a:rPr>
                        <a:t>247</a:t>
                      </a:r>
                    </a:p>
                  </a:txBody>
                  <a:tcPr marL="7506" marR="7506" marT="7506"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100" b="1" i="0" u="none" strike="noStrike" cap="none" normalizeH="0" baseline="0" dirty="0" smtClean="0">
                          <a:ln>
                            <a:noFill/>
                          </a:ln>
                          <a:solidFill>
                            <a:srgbClr val="000000"/>
                          </a:solidFill>
                          <a:effectLst/>
                          <a:latin typeface="Times New Roman" pitchFamily="18" charset="0"/>
                        </a:rPr>
                        <a:t>247</a:t>
                      </a:r>
                    </a:p>
                  </a:txBody>
                  <a:tcPr marL="7506" marR="7506" marT="7506"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100" b="1" i="0" u="none" strike="noStrike" cap="none" normalizeH="0" baseline="0" dirty="0" smtClean="0">
                          <a:ln>
                            <a:noFill/>
                          </a:ln>
                          <a:solidFill>
                            <a:srgbClr val="000000"/>
                          </a:solidFill>
                          <a:effectLst/>
                          <a:latin typeface="Times New Roman" pitchFamily="18" charset="0"/>
                        </a:rPr>
                        <a:t>200</a:t>
                      </a:r>
                    </a:p>
                  </a:txBody>
                  <a:tcPr marL="7506" marR="7506" marT="7506"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100" b="1" i="0" u="none" strike="noStrike" cap="none" normalizeH="0" baseline="0" dirty="0" smtClean="0">
                          <a:ln>
                            <a:noFill/>
                          </a:ln>
                          <a:solidFill>
                            <a:srgbClr val="000000"/>
                          </a:solidFill>
                          <a:effectLst/>
                          <a:latin typeface="Times New Roman" pitchFamily="18" charset="0"/>
                        </a:rPr>
                        <a:t>200</a:t>
                      </a:r>
                    </a:p>
                  </a:txBody>
                  <a:tcPr marL="7506" marR="7506" marT="7506"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100" b="1" i="0" u="none" strike="noStrike" cap="none" normalizeH="0" baseline="0" dirty="0" smtClean="0">
                          <a:ln>
                            <a:noFill/>
                          </a:ln>
                          <a:solidFill>
                            <a:srgbClr val="000000"/>
                          </a:solidFill>
                          <a:effectLst/>
                          <a:latin typeface="Times New Roman" pitchFamily="18" charset="0"/>
                        </a:rPr>
                        <a:t>200</a:t>
                      </a:r>
                    </a:p>
                  </a:txBody>
                  <a:tcPr marL="7506" marR="7506" marT="7506"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1100" b="1" i="0" u="none" strike="noStrike" cap="none" normalizeH="0" baseline="0" dirty="0" smtClean="0">
                          <a:ln>
                            <a:noFill/>
                          </a:ln>
                          <a:solidFill>
                            <a:srgbClr val="000000"/>
                          </a:solidFill>
                          <a:effectLst/>
                          <a:latin typeface="Times New Roman" pitchFamily="18" charset="0"/>
                        </a:rPr>
                        <a:t>142</a:t>
                      </a:r>
                    </a:p>
                  </a:txBody>
                  <a:tcPr marL="7506" marR="7506" marT="7506"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184134">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ru-RU" sz="1100" b="1" i="0" u="none" strike="noStrike" cap="none" normalizeH="0" baseline="0" smtClean="0">
                          <a:ln>
                            <a:noFill/>
                          </a:ln>
                          <a:solidFill>
                            <a:srgbClr val="000000"/>
                          </a:solidFill>
                          <a:effectLst/>
                          <a:latin typeface="Times New Roman" pitchFamily="18" charset="0"/>
                        </a:rPr>
                        <a:t>4. Фоминская</a:t>
                      </a:r>
                    </a:p>
                  </a:txBody>
                  <a:tcPr marL="7506" marR="7506" marT="7506"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t" latinLnBrk="0" hangingPunct="1">
                        <a:lnSpc>
                          <a:spcPct val="100000"/>
                        </a:lnSpc>
                        <a:spcBef>
                          <a:spcPct val="0"/>
                        </a:spcBef>
                        <a:spcAft>
                          <a:spcPct val="0"/>
                        </a:spcAft>
                        <a:buClrTx/>
                        <a:buSzTx/>
                        <a:buFontTx/>
                        <a:buNone/>
                        <a:tabLst/>
                      </a:pPr>
                      <a:r>
                        <a:rPr kumimoji="0" lang="ru-RU" sz="1100" b="1" i="0" u="none" strike="noStrike" cap="none" normalizeH="0" baseline="0" smtClean="0">
                          <a:ln>
                            <a:noFill/>
                          </a:ln>
                          <a:solidFill>
                            <a:srgbClr val="000000"/>
                          </a:solidFill>
                          <a:effectLst/>
                          <a:latin typeface="Times New Roman" pitchFamily="18" charset="0"/>
                        </a:rPr>
                        <a:t>1937</a:t>
                      </a:r>
                    </a:p>
                  </a:txBody>
                  <a:tcPr marL="7506" marR="7506" marT="7506"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100" b="1" i="0" u="none" strike="noStrike" cap="none" normalizeH="0" baseline="0" dirty="0" smtClean="0">
                          <a:ln>
                            <a:noFill/>
                          </a:ln>
                          <a:solidFill>
                            <a:srgbClr val="000000"/>
                          </a:solidFill>
                          <a:effectLst/>
                          <a:latin typeface="Times New Roman" pitchFamily="18" charset="0"/>
                        </a:rPr>
                        <a:t>161</a:t>
                      </a:r>
                    </a:p>
                  </a:txBody>
                  <a:tcPr marL="7506" marR="7506" marT="7506"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100" b="1" i="0" u="none" strike="noStrike" cap="none" normalizeH="0" baseline="0" dirty="0" smtClean="0">
                          <a:ln>
                            <a:noFill/>
                          </a:ln>
                          <a:solidFill>
                            <a:srgbClr val="000000"/>
                          </a:solidFill>
                          <a:effectLst/>
                          <a:latin typeface="Times New Roman" pitchFamily="18" charset="0"/>
                        </a:rPr>
                        <a:t>209</a:t>
                      </a:r>
                    </a:p>
                  </a:txBody>
                  <a:tcPr marL="7506" marR="7506" marT="7506"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100" b="1" i="0" u="none" strike="noStrike" cap="none" normalizeH="0" baseline="0" dirty="0" smtClean="0">
                          <a:ln>
                            <a:noFill/>
                          </a:ln>
                          <a:solidFill>
                            <a:srgbClr val="000000"/>
                          </a:solidFill>
                          <a:effectLst/>
                          <a:latin typeface="Times New Roman" pitchFamily="18" charset="0"/>
                        </a:rPr>
                        <a:t>209</a:t>
                      </a:r>
                    </a:p>
                  </a:txBody>
                  <a:tcPr marL="7506" marR="7506" marT="7506"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100" b="1" i="0" u="none" strike="noStrike" cap="none" normalizeH="0" baseline="0" dirty="0" smtClean="0">
                          <a:ln>
                            <a:noFill/>
                          </a:ln>
                          <a:solidFill>
                            <a:srgbClr val="000000"/>
                          </a:solidFill>
                          <a:effectLst/>
                          <a:latin typeface="Times New Roman" pitchFamily="18" charset="0"/>
                        </a:rPr>
                        <a:t>149</a:t>
                      </a:r>
                    </a:p>
                  </a:txBody>
                  <a:tcPr marL="7506" marR="7506" marT="7506"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100" b="1" i="0" u="none" strike="noStrike" cap="none" normalizeH="0" baseline="0" dirty="0" smtClean="0">
                          <a:ln>
                            <a:noFill/>
                          </a:ln>
                          <a:solidFill>
                            <a:srgbClr val="000000"/>
                          </a:solidFill>
                          <a:effectLst/>
                          <a:latin typeface="Times New Roman" pitchFamily="18" charset="0"/>
                        </a:rPr>
                        <a:t>335</a:t>
                      </a:r>
                    </a:p>
                  </a:txBody>
                  <a:tcPr marL="7506" marR="7506" marT="7506"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100" b="1" i="0" u="none" strike="noStrike" cap="none" normalizeH="0" baseline="0" dirty="0" smtClean="0">
                          <a:ln>
                            <a:noFill/>
                          </a:ln>
                          <a:solidFill>
                            <a:srgbClr val="000000"/>
                          </a:solidFill>
                          <a:effectLst/>
                          <a:latin typeface="Times New Roman" pitchFamily="18" charset="0"/>
                        </a:rPr>
                        <a:t>335</a:t>
                      </a:r>
                    </a:p>
                  </a:txBody>
                  <a:tcPr marL="7506" marR="7506" marT="7506"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100" b="1" i="0" u="none" strike="noStrike" cap="none" normalizeH="0" baseline="0" dirty="0" smtClean="0">
                          <a:ln>
                            <a:noFill/>
                          </a:ln>
                          <a:solidFill>
                            <a:srgbClr val="000000"/>
                          </a:solidFill>
                          <a:effectLst/>
                          <a:latin typeface="Times New Roman" pitchFamily="18" charset="0"/>
                        </a:rPr>
                        <a:t>400</a:t>
                      </a:r>
                    </a:p>
                  </a:txBody>
                  <a:tcPr marL="7506" marR="7506" marT="7506"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100" b="1" i="0" u="none" strike="noStrike" cap="none" normalizeH="0" baseline="0" dirty="0" smtClean="0">
                          <a:ln>
                            <a:noFill/>
                          </a:ln>
                          <a:solidFill>
                            <a:srgbClr val="000000"/>
                          </a:solidFill>
                          <a:effectLst/>
                          <a:latin typeface="Times New Roman" pitchFamily="18" charset="0"/>
                        </a:rPr>
                        <a:t>0</a:t>
                      </a:r>
                    </a:p>
                  </a:txBody>
                  <a:tcPr marL="7506" marR="7506" marT="7506"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100" b="1" i="0" u="none" strike="noStrike" cap="none" normalizeH="0" baseline="0" dirty="0" smtClean="0">
                          <a:ln>
                            <a:noFill/>
                          </a:ln>
                          <a:solidFill>
                            <a:srgbClr val="000000"/>
                          </a:solidFill>
                          <a:effectLst/>
                          <a:latin typeface="Times New Roman" pitchFamily="18" charset="0"/>
                        </a:rPr>
                        <a:t>0</a:t>
                      </a:r>
                    </a:p>
                  </a:txBody>
                  <a:tcPr marL="7506" marR="7506" marT="7506"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1100" b="1" i="0" u="none" strike="noStrike" cap="none" normalizeH="0" baseline="0" dirty="0" smtClean="0">
                          <a:ln>
                            <a:noFill/>
                          </a:ln>
                          <a:solidFill>
                            <a:srgbClr val="000000"/>
                          </a:solidFill>
                          <a:effectLst/>
                          <a:latin typeface="Times New Roman" pitchFamily="18" charset="0"/>
                        </a:rPr>
                        <a:t>244</a:t>
                      </a:r>
                    </a:p>
                  </a:txBody>
                  <a:tcPr marL="7506" marR="7506" marT="7506"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175146">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ru-RU" sz="1100" b="1" i="0" u="none" strike="noStrike" cap="none" normalizeH="0" baseline="0" smtClean="0">
                          <a:ln>
                            <a:noFill/>
                          </a:ln>
                          <a:solidFill>
                            <a:srgbClr val="000000"/>
                          </a:solidFill>
                          <a:effectLst/>
                          <a:latin typeface="Times New Roman" pitchFamily="18" charset="0"/>
                        </a:rPr>
                        <a:t>5. Килачевская</a:t>
                      </a:r>
                    </a:p>
                  </a:txBody>
                  <a:tcPr marL="7506" marR="7506" marT="7506"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t" latinLnBrk="0" hangingPunct="1">
                        <a:lnSpc>
                          <a:spcPct val="100000"/>
                        </a:lnSpc>
                        <a:spcBef>
                          <a:spcPct val="0"/>
                        </a:spcBef>
                        <a:spcAft>
                          <a:spcPct val="0"/>
                        </a:spcAft>
                        <a:buClrTx/>
                        <a:buSzTx/>
                        <a:buFontTx/>
                        <a:buNone/>
                        <a:tabLst/>
                      </a:pPr>
                      <a:r>
                        <a:rPr kumimoji="0" lang="ru-RU" sz="1100" b="1" i="0" u="none" strike="noStrike" cap="none" normalizeH="0" baseline="0" smtClean="0">
                          <a:ln>
                            <a:noFill/>
                          </a:ln>
                          <a:solidFill>
                            <a:srgbClr val="000000"/>
                          </a:solidFill>
                          <a:effectLst/>
                          <a:latin typeface="Times New Roman" pitchFamily="18" charset="0"/>
                        </a:rPr>
                        <a:t>2500</a:t>
                      </a:r>
                    </a:p>
                  </a:txBody>
                  <a:tcPr marL="7506" marR="7506" marT="7506"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100" b="1" i="0" u="none" strike="noStrike" cap="none" normalizeH="0" baseline="0" dirty="0" smtClean="0">
                          <a:ln>
                            <a:noFill/>
                          </a:ln>
                          <a:solidFill>
                            <a:srgbClr val="000000"/>
                          </a:solidFill>
                          <a:effectLst/>
                          <a:latin typeface="Times New Roman" pitchFamily="18" charset="0"/>
                        </a:rPr>
                        <a:t>208</a:t>
                      </a:r>
                    </a:p>
                  </a:txBody>
                  <a:tcPr marL="7506" marR="7506" marT="7506"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100" b="1" i="0" u="none" strike="noStrike" cap="none" normalizeH="0" baseline="0" dirty="0" smtClean="0">
                          <a:ln>
                            <a:noFill/>
                          </a:ln>
                          <a:solidFill>
                            <a:srgbClr val="000000"/>
                          </a:solidFill>
                          <a:effectLst/>
                          <a:latin typeface="Times New Roman" pitchFamily="18" charset="0"/>
                        </a:rPr>
                        <a:t>270</a:t>
                      </a:r>
                    </a:p>
                  </a:txBody>
                  <a:tcPr marL="7506" marR="7506" marT="7506"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100" b="1" i="0" u="none" strike="noStrike" cap="none" normalizeH="0" baseline="0" dirty="0" smtClean="0">
                          <a:ln>
                            <a:noFill/>
                          </a:ln>
                          <a:solidFill>
                            <a:srgbClr val="000000"/>
                          </a:solidFill>
                          <a:effectLst/>
                          <a:latin typeface="Times New Roman" pitchFamily="18" charset="0"/>
                        </a:rPr>
                        <a:t>270</a:t>
                      </a:r>
                    </a:p>
                  </a:txBody>
                  <a:tcPr marL="7506" marR="7506" marT="7506"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100" b="1" i="0" u="none" strike="noStrike" cap="none" normalizeH="0" baseline="0" dirty="0" smtClean="0">
                          <a:ln>
                            <a:noFill/>
                          </a:ln>
                          <a:solidFill>
                            <a:srgbClr val="000000"/>
                          </a:solidFill>
                          <a:effectLst/>
                          <a:latin typeface="Times New Roman" pitchFamily="18" charset="0"/>
                        </a:rPr>
                        <a:t>193</a:t>
                      </a:r>
                    </a:p>
                  </a:txBody>
                  <a:tcPr marL="7506" marR="7506" marT="7506"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100" b="1" i="0" u="none" strike="noStrike" cap="none" normalizeH="0" baseline="0" dirty="0" smtClean="0">
                          <a:ln>
                            <a:noFill/>
                          </a:ln>
                          <a:solidFill>
                            <a:srgbClr val="000000"/>
                          </a:solidFill>
                          <a:effectLst/>
                          <a:latin typeface="Times New Roman" pitchFamily="18" charset="0"/>
                        </a:rPr>
                        <a:t>432</a:t>
                      </a:r>
                    </a:p>
                  </a:txBody>
                  <a:tcPr marL="7506" marR="7506" marT="7506"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100" b="1" i="0" u="none" strike="noStrike" cap="none" normalizeH="0" baseline="0" dirty="0" smtClean="0">
                          <a:ln>
                            <a:noFill/>
                          </a:ln>
                          <a:solidFill>
                            <a:srgbClr val="000000"/>
                          </a:solidFill>
                          <a:effectLst/>
                          <a:latin typeface="Times New Roman" pitchFamily="18" charset="0"/>
                        </a:rPr>
                        <a:t>432</a:t>
                      </a:r>
                    </a:p>
                  </a:txBody>
                  <a:tcPr marL="7506" marR="7506" marT="7506"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100" b="1" i="0" u="none" strike="noStrike" cap="none" normalizeH="0" baseline="0" dirty="0" smtClean="0">
                          <a:ln>
                            <a:noFill/>
                          </a:ln>
                          <a:solidFill>
                            <a:srgbClr val="000000"/>
                          </a:solidFill>
                          <a:effectLst/>
                          <a:latin typeface="Times New Roman" pitchFamily="18" charset="0"/>
                        </a:rPr>
                        <a:t>250</a:t>
                      </a:r>
                    </a:p>
                  </a:txBody>
                  <a:tcPr marL="7506" marR="7506" marT="7506"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100" b="1" i="0" u="none" strike="noStrike" cap="none" normalizeH="0" baseline="0" dirty="0" smtClean="0">
                          <a:ln>
                            <a:noFill/>
                          </a:ln>
                          <a:solidFill>
                            <a:srgbClr val="000000"/>
                          </a:solidFill>
                          <a:effectLst/>
                          <a:latin typeface="Times New Roman" pitchFamily="18" charset="0"/>
                        </a:rPr>
                        <a:t>300</a:t>
                      </a:r>
                    </a:p>
                  </a:txBody>
                  <a:tcPr marL="7506" marR="7506" marT="7506"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100" b="1" i="0" u="none" strike="noStrike" cap="none" normalizeH="0" baseline="0" dirty="0" smtClean="0">
                          <a:ln>
                            <a:noFill/>
                          </a:ln>
                          <a:solidFill>
                            <a:srgbClr val="000000"/>
                          </a:solidFill>
                          <a:effectLst/>
                          <a:latin typeface="Times New Roman" pitchFamily="18" charset="0"/>
                        </a:rPr>
                        <a:t>300</a:t>
                      </a:r>
                    </a:p>
                  </a:txBody>
                  <a:tcPr marL="7506" marR="7506" marT="7506"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1100" b="1" i="0" u="none" strike="noStrike" cap="none" normalizeH="0" baseline="0" dirty="0" smtClean="0">
                          <a:ln>
                            <a:noFill/>
                          </a:ln>
                          <a:solidFill>
                            <a:srgbClr val="000000"/>
                          </a:solidFill>
                          <a:effectLst/>
                          <a:latin typeface="Times New Roman" pitchFamily="18" charset="0"/>
                        </a:rPr>
                        <a:t>248</a:t>
                      </a:r>
                    </a:p>
                  </a:txBody>
                  <a:tcPr marL="7506" marR="7506" marT="7506"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176198">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ru-RU" sz="1100" b="1" i="0" u="none" strike="noStrike" cap="none" normalizeH="0" baseline="0" smtClean="0">
                          <a:ln>
                            <a:noFill/>
                          </a:ln>
                          <a:solidFill>
                            <a:srgbClr val="000000"/>
                          </a:solidFill>
                          <a:effectLst/>
                          <a:latin typeface="Times New Roman" pitchFamily="18" charset="0"/>
                        </a:rPr>
                        <a:t>6. Ключевская</a:t>
                      </a:r>
                    </a:p>
                  </a:txBody>
                  <a:tcPr marL="7506" marR="7506" marT="7506"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t" latinLnBrk="0" hangingPunct="1">
                        <a:lnSpc>
                          <a:spcPct val="100000"/>
                        </a:lnSpc>
                        <a:spcBef>
                          <a:spcPct val="0"/>
                        </a:spcBef>
                        <a:spcAft>
                          <a:spcPct val="0"/>
                        </a:spcAft>
                        <a:buClrTx/>
                        <a:buSzTx/>
                        <a:buFontTx/>
                        <a:buNone/>
                        <a:tabLst/>
                      </a:pPr>
                      <a:r>
                        <a:rPr kumimoji="0" lang="ru-RU" sz="1100" b="1" i="0" u="none" strike="noStrike" cap="none" normalizeH="0" baseline="0" smtClean="0">
                          <a:ln>
                            <a:noFill/>
                          </a:ln>
                          <a:solidFill>
                            <a:srgbClr val="000000"/>
                          </a:solidFill>
                          <a:effectLst/>
                          <a:latin typeface="Times New Roman" pitchFamily="18" charset="0"/>
                        </a:rPr>
                        <a:t>967</a:t>
                      </a:r>
                    </a:p>
                  </a:txBody>
                  <a:tcPr marL="7506" marR="7506" marT="7506"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100" b="1" i="0" u="none" strike="noStrike" cap="none" normalizeH="0" baseline="0" dirty="0" smtClean="0">
                          <a:ln>
                            <a:noFill/>
                          </a:ln>
                          <a:solidFill>
                            <a:srgbClr val="000000"/>
                          </a:solidFill>
                          <a:effectLst/>
                          <a:latin typeface="Times New Roman" pitchFamily="18" charset="0"/>
                        </a:rPr>
                        <a:t>81</a:t>
                      </a:r>
                    </a:p>
                  </a:txBody>
                  <a:tcPr marL="7506" marR="7506" marT="7506"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100" b="1" i="0" u="none" strike="noStrike" cap="none" normalizeH="0" baseline="0" dirty="0" smtClean="0">
                          <a:ln>
                            <a:noFill/>
                          </a:ln>
                          <a:solidFill>
                            <a:srgbClr val="000000"/>
                          </a:solidFill>
                          <a:effectLst/>
                          <a:latin typeface="Times New Roman" pitchFamily="18" charset="0"/>
                        </a:rPr>
                        <a:t>104</a:t>
                      </a:r>
                    </a:p>
                  </a:txBody>
                  <a:tcPr marL="7506" marR="7506" marT="7506"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100" b="1" i="0" u="none" strike="noStrike" cap="none" normalizeH="0" baseline="0" dirty="0" smtClean="0">
                          <a:ln>
                            <a:noFill/>
                          </a:ln>
                          <a:solidFill>
                            <a:srgbClr val="000000"/>
                          </a:solidFill>
                          <a:effectLst/>
                          <a:latin typeface="Times New Roman" pitchFamily="18" charset="0"/>
                        </a:rPr>
                        <a:t>104</a:t>
                      </a:r>
                    </a:p>
                  </a:txBody>
                  <a:tcPr marL="7506" marR="7506" marT="7506"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100" b="1" i="0" u="none" strike="noStrike" cap="none" normalizeH="0" baseline="0" dirty="0" smtClean="0">
                          <a:ln>
                            <a:noFill/>
                          </a:ln>
                          <a:solidFill>
                            <a:srgbClr val="000000"/>
                          </a:solidFill>
                          <a:effectLst/>
                          <a:latin typeface="Times New Roman" pitchFamily="18" charset="0"/>
                        </a:rPr>
                        <a:t>75</a:t>
                      </a:r>
                    </a:p>
                  </a:txBody>
                  <a:tcPr marL="7506" marR="7506" marT="7506"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100" b="1" i="0" u="none" strike="noStrike" cap="none" normalizeH="0" baseline="0" dirty="0" smtClean="0">
                          <a:ln>
                            <a:noFill/>
                          </a:ln>
                          <a:solidFill>
                            <a:srgbClr val="000000"/>
                          </a:solidFill>
                          <a:effectLst/>
                          <a:latin typeface="Times New Roman" pitchFamily="18" charset="0"/>
                        </a:rPr>
                        <a:t>167</a:t>
                      </a:r>
                    </a:p>
                  </a:txBody>
                  <a:tcPr marL="7506" marR="7506" marT="7506"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100" b="1" i="0" u="none" strike="noStrike" cap="none" normalizeH="0" baseline="0" dirty="0" smtClean="0">
                          <a:ln>
                            <a:noFill/>
                          </a:ln>
                          <a:solidFill>
                            <a:srgbClr val="000000"/>
                          </a:solidFill>
                          <a:effectLst/>
                          <a:latin typeface="Times New Roman" pitchFamily="18" charset="0"/>
                        </a:rPr>
                        <a:t>167</a:t>
                      </a:r>
                    </a:p>
                  </a:txBody>
                  <a:tcPr marL="7506" marR="7506" marT="7506"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100" b="1" i="0" u="none" strike="noStrike" cap="none" normalizeH="0" baseline="0" dirty="0" smtClean="0">
                          <a:ln>
                            <a:noFill/>
                          </a:ln>
                          <a:solidFill>
                            <a:srgbClr val="000000"/>
                          </a:solidFill>
                          <a:effectLst/>
                          <a:latin typeface="Times New Roman" pitchFamily="18" charset="0"/>
                        </a:rPr>
                        <a:t>250</a:t>
                      </a:r>
                    </a:p>
                  </a:txBody>
                  <a:tcPr marL="7506" marR="7506" marT="7506"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100" b="1" i="0" u="none" strike="noStrike" cap="none" normalizeH="0" baseline="0" dirty="0" smtClean="0">
                          <a:ln>
                            <a:noFill/>
                          </a:ln>
                          <a:solidFill>
                            <a:srgbClr val="000000"/>
                          </a:solidFill>
                          <a:effectLst/>
                          <a:latin typeface="Times New Roman" pitchFamily="18" charset="0"/>
                        </a:rPr>
                        <a:t>350</a:t>
                      </a:r>
                    </a:p>
                  </a:txBody>
                  <a:tcPr marL="7506" marR="7506" marT="7506"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100" b="1" i="0" u="none" strike="noStrike" cap="none" normalizeH="0" baseline="0" dirty="0" smtClean="0">
                          <a:ln>
                            <a:noFill/>
                          </a:ln>
                          <a:solidFill>
                            <a:srgbClr val="000000"/>
                          </a:solidFill>
                          <a:effectLst/>
                          <a:latin typeface="Times New Roman" pitchFamily="18" charset="0"/>
                        </a:rPr>
                        <a:t>350</a:t>
                      </a:r>
                    </a:p>
                  </a:txBody>
                  <a:tcPr marL="7506" marR="7506" marT="7506"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1100" b="1" i="0" u="none" strike="noStrike" cap="none" normalizeH="0" baseline="0" dirty="0" smtClean="0">
                          <a:ln>
                            <a:noFill/>
                          </a:ln>
                          <a:solidFill>
                            <a:srgbClr val="000000"/>
                          </a:solidFill>
                          <a:effectLst/>
                          <a:latin typeface="Times New Roman" pitchFamily="18" charset="0"/>
                        </a:rPr>
                        <a:t>530</a:t>
                      </a:r>
                    </a:p>
                  </a:txBody>
                  <a:tcPr marL="7506" marR="7506" marT="7506"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193659">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ru-RU" sz="1100" b="1" i="0" u="none" strike="noStrike" cap="none" normalizeH="0" baseline="0" smtClean="0">
                          <a:ln>
                            <a:noFill/>
                          </a:ln>
                          <a:solidFill>
                            <a:srgbClr val="000000"/>
                          </a:solidFill>
                          <a:effectLst/>
                          <a:latin typeface="Times New Roman" pitchFamily="18" charset="0"/>
                        </a:rPr>
                        <a:t>7. Знаменская</a:t>
                      </a:r>
                    </a:p>
                  </a:txBody>
                  <a:tcPr marL="7506" marR="7506" marT="7506"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t" latinLnBrk="0" hangingPunct="1">
                        <a:lnSpc>
                          <a:spcPct val="100000"/>
                        </a:lnSpc>
                        <a:spcBef>
                          <a:spcPct val="0"/>
                        </a:spcBef>
                        <a:spcAft>
                          <a:spcPct val="0"/>
                        </a:spcAft>
                        <a:buClrTx/>
                        <a:buSzTx/>
                        <a:buFontTx/>
                        <a:buNone/>
                        <a:tabLst/>
                      </a:pPr>
                      <a:r>
                        <a:rPr kumimoji="0" lang="ru-RU" sz="1100" b="1" i="0" u="none" strike="noStrike" cap="none" normalizeH="0" baseline="0" smtClean="0">
                          <a:ln>
                            <a:noFill/>
                          </a:ln>
                          <a:solidFill>
                            <a:srgbClr val="000000"/>
                          </a:solidFill>
                          <a:effectLst/>
                          <a:latin typeface="Times New Roman" pitchFamily="18" charset="0"/>
                        </a:rPr>
                        <a:t>1249</a:t>
                      </a:r>
                    </a:p>
                  </a:txBody>
                  <a:tcPr marL="7506" marR="7506" marT="7506"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100" b="1" i="0" u="none" strike="noStrike" cap="none" normalizeH="0" baseline="0" dirty="0" smtClean="0">
                          <a:ln>
                            <a:noFill/>
                          </a:ln>
                          <a:solidFill>
                            <a:srgbClr val="000000"/>
                          </a:solidFill>
                          <a:effectLst/>
                          <a:latin typeface="Times New Roman" pitchFamily="18" charset="0"/>
                        </a:rPr>
                        <a:t>104</a:t>
                      </a:r>
                    </a:p>
                  </a:txBody>
                  <a:tcPr marL="7506" marR="7506" marT="7506"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100" b="1" i="0" u="none" strike="noStrike" cap="none" normalizeH="0" baseline="0" dirty="0" smtClean="0">
                          <a:ln>
                            <a:noFill/>
                          </a:ln>
                          <a:solidFill>
                            <a:srgbClr val="000000"/>
                          </a:solidFill>
                          <a:effectLst/>
                          <a:latin typeface="Times New Roman" pitchFamily="18" charset="0"/>
                        </a:rPr>
                        <a:t>1135</a:t>
                      </a:r>
                    </a:p>
                  </a:txBody>
                  <a:tcPr marL="7506" marR="7506" marT="7506"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100" b="1" i="0" u="none" strike="noStrike" cap="none" normalizeH="0" baseline="0" dirty="0" smtClean="0">
                          <a:ln>
                            <a:noFill/>
                          </a:ln>
                          <a:solidFill>
                            <a:srgbClr val="000000"/>
                          </a:solidFill>
                          <a:effectLst/>
                          <a:latin typeface="Times New Roman" pitchFamily="18" charset="0"/>
                        </a:rPr>
                        <a:t>1135</a:t>
                      </a:r>
                    </a:p>
                  </a:txBody>
                  <a:tcPr marL="7506" marR="7506" marT="7506"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100" b="1" i="0" u="none" strike="noStrike" cap="none" normalizeH="0" baseline="0" dirty="0" smtClean="0">
                          <a:ln>
                            <a:noFill/>
                          </a:ln>
                          <a:solidFill>
                            <a:srgbClr val="000000"/>
                          </a:solidFill>
                          <a:effectLst/>
                          <a:latin typeface="Times New Roman" pitchFamily="18" charset="0"/>
                        </a:rPr>
                        <a:t>96</a:t>
                      </a:r>
                    </a:p>
                  </a:txBody>
                  <a:tcPr marL="7506" marR="7506" marT="7506"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100" b="1" i="0" u="none" strike="noStrike" cap="none" normalizeH="0" baseline="0" dirty="0" smtClean="0">
                          <a:ln>
                            <a:noFill/>
                          </a:ln>
                          <a:solidFill>
                            <a:srgbClr val="000000"/>
                          </a:solidFill>
                          <a:effectLst/>
                          <a:latin typeface="Times New Roman" pitchFamily="18" charset="0"/>
                        </a:rPr>
                        <a:t>216</a:t>
                      </a:r>
                    </a:p>
                  </a:txBody>
                  <a:tcPr marL="7506" marR="7506" marT="7506"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100" b="1" i="0" u="none" strike="noStrike" cap="none" normalizeH="0" baseline="0" dirty="0" smtClean="0">
                          <a:ln>
                            <a:noFill/>
                          </a:ln>
                          <a:solidFill>
                            <a:srgbClr val="000000"/>
                          </a:solidFill>
                          <a:effectLst/>
                          <a:latin typeface="Times New Roman" pitchFamily="18" charset="0"/>
                        </a:rPr>
                        <a:t>216</a:t>
                      </a:r>
                    </a:p>
                  </a:txBody>
                  <a:tcPr marL="7506" marR="7506" marT="7506"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100" b="1" i="0" u="none" strike="noStrike" cap="none" normalizeH="0" baseline="0" dirty="0" smtClean="0">
                          <a:ln>
                            <a:noFill/>
                          </a:ln>
                          <a:solidFill>
                            <a:srgbClr val="000000"/>
                          </a:solidFill>
                          <a:effectLst/>
                          <a:latin typeface="Times New Roman" pitchFamily="18" charset="0"/>
                        </a:rPr>
                        <a:t>0</a:t>
                      </a:r>
                    </a:p>
                  </a:txBody>
                  <a:tcPr marL="7506" marR="7506" marT="7506"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100" b="1" i="0" u="none" strike="noStrike" cap="none" normalizeH="0" baseline="0" dirty="0" smtClean="0">
                          <a:ln>
                            <a:noFill/>
                          </a:ln>
                          <a:solidFill>
                            <a:srgbClr val="000000"/>
                          </a:solidFill>
                          <a:effectLst/>
                          <a:latin typeface="Times New Roman" pitchFamily="18" charset="0"/>
                        </a:rPr>
                        <a:t>400</a:t>
                      </a:r>
                    </a:p>
                  </a:txBody>
                  <a:tcPr marL="7506" marR="7506" marT="7506"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100" b="1" i="0" u="none" strike="noStrike" cap="none" normalizeH="0" baseline="0" dirty="0" smtClean="0">
                          <a:ln>
                            <a:noFill/>
                          </a:ln>
                          <a:solidFill>
                            <a:srgbClr val="000000"/>
                          </a:solidFill>
                          <a:effectLst/>
                          <a:latin typeface="Times New Roman" pitchFamily="18" charset="0"/>
                        </a:rPr>
                        <a:t>400</a:t>
                      </a:r>
                    </a:p>
                  </a:txBody>
                  <a:tcPr marL="7506" marR="7506" marT="7506"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1100" b="1" i="0" u="none" strike="noStrike" cap="none" normalizeH="0" baseline="0" dirty="0" smtClean="0">
                          <a:ln>
                            <a:noFill/>
                          </a:ln>
                          <a:solidFill>
                            <a:srgbClr val="000000"/>
                          </a:solidFill>
                          <a:effectLst/>
                          <a:latin typeface="Times New Roman" pitchFamily="18" charset="0"/>
                        </a:rPr>
                        <a:t>124</a:t>
                      </a:r>
                    </a:p>
                  </a:txBody>
                  <a:tcPr marL="7506" marR="7506" marT="7506"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201595">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ru-RU" sz="1100" b="1" i="0" u="none" strike="noStrike" cap="none" normalizeH="0" baseline="0" smtClean="0">
                          <a:ln>
                            <a:noFill/>
                          </a:ln>
                          <a:solidFill>
                            <a:srgbClr val="000000"/>
                          </a:solidFill>
                          <a:effectLst/>
                          <a:latin typeface="Times New Roman" pitchFamily="18" charset="0"/>
                        </a:rPr>
                        <a:t>8. Дубская</a:t>
                      </a:r>
                    </a:p>
                  </a:txBody>
                  <a:tcPr marL="7506" marR="7506" marT="7506"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t" latinLnBrk="0" hangingPunct="1">
                        <a:lnSpc>
                          <a:spcPct val="100000"/>
                        </a:lnSpc>
                        <a:spcBef>
                          <a:spcPct val="0"/>
                        </a:spcBef>
                        <a:spcAft>
                          <a:spcPct val="0"/>
                        </a:spcAft>
                        <a:buClrTx/>
                        <a:buSzTx/>
                        <a:buFontTx/>
                        <a:buNone/>
                        <a:tabLst/>
                      </a:pPr>
                      <a:r>
                        <a:rPr kumimoji="0" lang="ru-RU" sz="1100" b="1" i="0" u="none" strike="noStrike" cap="none" normalizeH="0" baseline="0" smtClean="0">
                          <a:ln>
                            <a:noFill/>
                          </a:ln>
                          <a:solidFill>
                            <a:srgbClr val="000000"/>
                          </a:solidFill>
                          <a:effectLst/>
                          <a:latin typeface="Times New Roman" pitchFamily="18" charset="0"/>
                        </a:rPr>
                        <a:t>1391</a:t>
                      </a:r>
                    </a:p>
                  </a:txBody>
                  <a:tcPr marL="7506" marR="7506" marT="7506"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100" b="1" i="0" u="none" strike="noStrike" cap="none" normalizeH="0" baseline="0" dirty="0" smtClean="0">
                          <a:ln>
                            <a:noFill/>
                          </a:ln>
                          <a:solidFill>
                            <a:srgbClr val="000000"/>
                          </a:solidFill>
                          <a:effectLst/>
                          <a:latin typeface="Times New Roman" pitchFamily="18" charset="0"/>
                        </a:rPr>
                        <a:t>116</a:t>
                      </a:r>
                    </a:p>
                  </a:txBody>
                  <a:tcPr marL="7506" marR="7506" marT="7506"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100" b="1" i="0" u="none" strike="noStrike" cap="none" normalizeH="0" baseline="0" dirty="0" smtClean="0">
                          <a:ln>
                            <a:noFill/>
                          </a:ln>
                          <a:solidFill>
                            <a:srgbClr val="000000"/>
                          </a:solidFill>
                          <a:effectLst/>
                          <a:latin typeface="Times New Roman" pitchFamily="18" charset="0"/>
                        </a:rPr>
                        <a:t>150</a:t>
                      </a:r>
                    </a:p>
                  </a:txBody>
                  <a:tcPr marL="7506" marR="7506" marT="7506"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100" b="1" i="0" u="none" strike="noStrike" cap="none" normalizeH="0" baseline="0" dirty="0" smtClean="0">
                          <a:ln>
                            <a:noFill/>
                          </a:ln>
                          <a:solidFill>
                            <a:srgbClr val="000000"/>
                          </a:solidFill>
                          <a:effectLst/>
                          <a:latin typeface="Times New Roman" pitchFamily="18" charset="0"/>
                        </a:rPr>
                        <a:t>150</a:t>
                      </a:r>
                    </a:p>
                  </a:txBody>
                  <a:tcPr marL="7506" marR="7506" marT="7506"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100" b="1" i="0" u="none" strike="noStrike" cap="none" normalizeH="0" baseline="0" dirty="0" smtClean="0">
                          <a:ln>
                            <a:noFill/>
                          </a:ln>
                          <a:solidFill>
                            <a:srgbClr val="000000"/>
                          </a:solidFill>
                          <a:effectLst/>
                          <a:latin typeface="Times New Roman" pitchFamily="18" charset="0"/>
                        </a:rPr>
                        <a:t>107</a:t>
                      </a:r>
                    </a:p>
                  </a:txBody>
                  <a:tcPr marL="7506" marR="7506" marT="7506"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100" b="1" i="0" u="none" strike="noStrike" cap="none" normalizeH="0" baseline="0" dirty="0" smtClean="0">
                          <a:ln>
                            <a:noFill/>
                          </a:ln>
                          <a:solidFill>
                            <a:srgbClr val="000000"/>
                          </a:solidFill>
                          <a:effectLst/>
                          <a:latin typeface="Times New Roman" pitchFamily="18" charset="0"/>
                        </a:rPr>
                        <a:t>240</a:t>
                      </a:r>
                    </a:p>
                  </a:txBody>
                  <a:tcPr marL="7506" marR="7506" marT="7506"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100" b="1" i="0" u="none" strike="noStrike" cap="none" normalizeH="0" baseline="0" dirty="0" smtClean="0">
                          <a:ln>
                            <a:noFill/>
                          </a:ln>
                          <a:solidFill>
                            <a:srgbClr val="000000"/>
                          </a:solidFill>
                          <a:effectLst/>
                          <a:latin typeface="Times New Roman" pitchFamily="18" charset="0"/>
                        </a:rPr>
                        <a:t>240</a:t>
                      </a:r>
                    </a:p>
                  </a:txBody>
                  <a:tcPr marL="7506" marR="7506" marT="7506"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100" b="1" i="0" u="none" strike="noStrike" cap="none" normalizeH="0" baseline="0" dirty="0" smtClean="0">
                          <a:ln>
                            <a:noFill/>
                          </a:ln>
                          <a:solidFill>
                            <a:srgbClr val="000000"/>
                          </a:solidFill>
                          <a:effectLst/>
                          <a:latin typeface="Times New Roman" pitchFamily="18" charset="0"/>
                        </a:rPr>
                        <a:t>200</a:t>
                      </a:r>
                    </a:p>
                  </a:txBody>
                  <a:tcPr marL="7506" marR="7506" marT="7506"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100" b="1" i="0" u="none" strike="noStrike" cap="none" normalizeH="0" baseline="0" dirty="0" smtClean="0">
                          <a:ln>
                            <a:noFill/>
                          </a:ln>
                          <a:solidFill>
                            <a:srgbClr val="000000"/>
                          </a:solidFill>
                          <a:effectLst/>
                          <a:latin typeface="Times New Roman" pitchFamily="18" charset="0"/>
                        </a:rPr>
                        <a:t>300</a:t>
                      </a:r>
                    </a:p>
                  </a:txBody>
                  <a:tcPr marL="7506" marR="7506" marT="7506"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100" b="1" i="0" u="none" strike="noStrike" cap="none" normalizeH="0" baseline="0" dirty="0" smtClean="0">
                          <a:ln>
                            <a:noFill/>
                          </a:ln>
                          <a:solidFill>
                            <a:srgbClr val="000000"/>
                          </a:solidFill>
                          <a:effectLst/>
                          <a:latin typeface="Times New Roman" pitchFamily="18" charset="0"/>
                        </a:rPr>
                        <a:t>300</a:t>
                      </a:r>
                    </a:p>
                  </a:txBody>
                  <a:tcPr marL="7506" marR="7506" marT="7506"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1100" b="1" i="0" u="none" strike="noStrike" cap="none" normalizeH="0" baseline="0" dirty="0" smtClean="0">
                          <a:ln>
                            <a:noFill/>
                          </a:ln>
                          <a:solidFill>
                            <a:srgbClr val="000000"/>
                          </a:solidFill>
                          <a:effectLst/>
                          <a:latin typeface="Times New Roman" pitchFamily="18" charset="0"/>
                        </a:rPr>
                        <a:t>204</a:t>
                      </a:r>
                    </a:p>
                  </a:txBody>
                  <a:tcPr marL="7506" marR="7506" marT="7506"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175146">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ru-RU" sz="1100" b="1" i="0" u="none" strike="noStrike" cap="none" normalizeH="0" baseline="0" smtClean="0">
                          <a:ln>
                            <a:noFill/>
                          </a:ln>
                          <a:solidFill>
                            <a:srgbClr val="000000"/>
                          </a:solidFill>
                          <a:effectLst/>
                          <a:latin typeface="Times New Roman" pitchFamily="18" charset="0"/>
                        </a:rPr>
                        <a:t>9. Ницинская</a:t>
                      </a:r>
                    </a:p>
                  </a:txBody>
                  <a:tcPr marL="7506" marR="7506" marT="7506"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t" latinLnBrk="0" hangingPunct="1">
                        <a:lnSpc>
                          <a:spcPct val="100000"/>
                        </a:lnSpc>
                        <a:spcBef>
                          <a:spcPct val="0"/>
                        </a:spcBef>
                        <a:spcAft>
                          <a:spcPct val="0"/>
                        </a:spcAft>
                        <a:buClrTx/>
                        <a:buSzTx/>
                        <a:buFontTx/>
                        <a:buNone/>
                        <a:tabLst/>
                      </a:pPr>
                      <a:r>
                        <a:rPr kumimoji="0" lang="ru-RU" sz="1100" b="1" i="0" u="none" strike="noStrike" cap="none" normalizeH="0" baseline="0" smtClean="0">
                          <a:ln>
                            <a:noFill/>
                          </a:ln>
                          <a:solidFill>
                            <a:srgbClr val="000000"/>
                          </a:solidFill>
                          <a:effectLst/>
                          <a:latin typeface="Times New Roman" pitchFamily="18" charset="0"/>
                        </a:rPr>
                        <a:t>717</a:t>
                      </a:r>
                    </a:p>
                  </a:txBody>
                  <a:tcPr marL="7506" marR="7506" marT="7506"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100" b="1" i="0" u="none" strike="noStrike" cap="none" normalizeH="0" baseline="0" dirty="0" smtClean="0">
                          <a:ln>
                            <a:noFill/>
                          </a:ln>
                          <a:solidFill>
                            <a:srgbClr val="000000"/>
                          </a:solidFill>
                          <a:effectLst/>
                          <a:latin typeface="Times New Roman" pitchFamily="18" charset="0"/>
                        </a:rPr>
                        <a:t>60</a:t>
                      </a:r>
                    </a:p>
                  </a:txBody>
                  <a:tcPr marL="7506" marR="7506" marT="7506"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100" b="1" i="0" u="none" strike="noStrike" cap="none" normalizeH="0" baseline="0" dirty="0" smtClean="0">
                          <a:ln>
                            <a:noFill/>
                          </a:ln>
                          <a:solidFill>
                            <a:srgbClr val="000000"/>
                          </a:solidFill>
                          <a:effectLst/>
                          <a:latin typeface="Times New Roman" pitchFamily="18" charset="0"/>
                        </a:rPr>
                        <a:t>77</a:t>
                      </a:r>
                    </a:p>
                  </a:txBody>
                  <a:tcPr marL="7506" marR="7506" marT="7506"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100" b="1" i="0" u="none" strike="noStrike" cap="none" normalizeH="0" baseline="0" dirty="0" smtClean="0">
                          <a:ln>
                            <a:noFill/>
                          </a:ln>
                          <a:solidFill>
                            <a:srgbClr val="000000"/>
                          </a:solidFill>
                          <a:effectLst/>
                          <a:latin typeface="Times New Roman" pitchFamily="18" charset="0"/>
                        </a:rPr>
                        <a:t>77</a:t>
                      </a:r>
                    </a:p>
                  </a:txBody>
                  <a:tcPr marL="7506" marR="7506" marT="7506"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100" b="1" i="0" u="none" strike="noStrike" cap="none" normalizeH="0" baseline="0" dirty="0" smtClean="0">
                          <a:ln>
                            <a:noFill/>
                          </a:ln>
                          <a:solidFill>
                            <a:srgbClr val="000000"/>
                          </a:solidFill>
                          <a:effectLst/>
                          <a:latin typeface="Times New Roman" pitchFamily="18" charset="0"/>
                        </a:rPr>
                        <a:t>55</a:t>
                      </a:r>
                    </a:p>
                  </a:txBody>
                  <a:tcPr marL="7506" marR="7506" marT="7506"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100" b="1" i="0" u="none" strike="noStrike" cap="none" normalizeH="0" baseline="0" dirty="0" smtClean="0">
                          <a:ln>
                            <a:noFill/>
                          </a:ln>
                          <a:solidFill>
                            <a:srgbClr val="000000"/>
                          </a:solidFill>
                          <a:effectLst/>
                          <a:latin typeface="Times New Roman" pitchFamily="18" charset="0"/>
                        </a:rPr>
                        <a:t>124</a:t>
                      </a:r>
                    </a:p>
                  </a:txBody>
                  <a:tcPr marL="7506" marR="7506" marT="7506"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100" b="1" i="0" u="none" strike="noStrike" cap="none" normalizeH="0" baseline="0" dirty="0" smtClean="0">
                          <a:ln>
                            <a:noFill/>
                          </a:ln>
                          <a:solidFill>
                            <a:srgbClr val="000000"/>
                          </a:solidFill>
                          <a:effectLst/>
                          <a:latin typeface="Times New Roman" pitchFamily="18" charset="0"/>
                        </a:rPr>
                        <a:t>124</a:t>
                      </a:r>
                    </a:p>
                  </a:txBody>
                  <a:tcPr marL="7506" marR="7506" marT="7506"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100" b="1" i="0" u="none" strike="noStrike" cap="none" normalizeH="0" baseline="0" dirty="0" smtClean="0">
                          <a:ln>
                            <a:noFill/>
                          </a:ln>
                          <a:solidFill>
                            <a:srgbClr val="000000"/>
                          </a:solidFill>
                          <a:effectLst/>
                          <a:latin typeface="Times New Roman" pitchFamily="18" charset="0"/>
                        </a:rPr>
                        <a:t>0</a:t>
                      </a:r>
                    </a:p>
                  </a:txBody>
                  <a:tcPr marL="7506" marR="7506" marT="7506"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100" b="1" i="0" u="none" strike="noStrike" cap="none" normalizeH="0" baseline="0" dirty="0" smtClean="0">
                          <a:ln>
                            <a:noFill/>
                          </a:ln>
                          <a:solidFill>
                            <a:srgbClr val="000000"/>
                          </a:solidFill>
                          <a:effectLst/>
                          <a:latin typeface="Times New Roman" pitchFamily="18" charset="0"/>
                        </a:rPr>
                        <a:t>400</a:t>
                      </a:r>
                    </a:p>
                  </a:txBody>
                  <a:tcPr marL="7506" marR="7506" marT="7506"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100" b="1" i="0" u="none" strike="noStrike" cap="none" normalizeH="0" baseline="0" dirty="0" smtClean="0">
                          <a:ln>
                            <a:noFill/>
                          </a:ln>
                          <a:solidFill>
                            <a:srgbClr val="000000"/>
                          </a:solidFill>
                          <a:effectLst/>
                          <a:latin typeface="Times New Roman" pitchFamily="18" charset="0"/>
                        </a:rPr>
                        <a:t>400</a:t>
                      </a:r>
                    </a:p>
                  </a:txBody>
                  <a:tcPr marL="7506" marR="7506" marT="7506"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1100" b="1" i="0" u="none" strike="noStrike" cap="none" normalizeH="0" baseline="0" dirty="0" smtClean="0">
                          <a:ln>
                            <a:noFill/>
                          </a:ln>
                          <a:solidFill>
                            <a:srgbClr val="000000"/>
                          </a:solidFill>
                          <a:effectLst/>
                          <a:latin typeface="Times New Roman" pitchFamily="18" charset="0"/>
                        </a:rPr>
                        <a:t>104</a:t>
                      </a:r>
                    </a:p>
                  </a:txBody>
                  <a:tcPr marL="7506" marR="7506" marT="7506"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175146">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ru-RU" sz="1100" b="1" i="0" u="none" strike="noStrike" cap="none" normalizeH="0" baseline="0" smtClean="0">
                          <a:ln>
                            <a:noFill/>
                          </a:ln>
                          <a:solidFill>
                            <a:srgbClr val="000000"/>
                          </a:solidFill>
                          <a:effectLst/>
                          <a:latin typeface="Times New Roman" pitchFamily="18" charset="0"/>
                        </a:rPr>
                        <a:t>10. Новгородовская</a:t>
                      </a:r>
                    </a:p>
                  </a:txBody>
                  <a:tcPr marL="7506" marR="7506" marT="7506"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t" latinLnBrk="0" hangingPunct="1">
                        <a:lnSpc>
                          <a:spcPct val="100000"/>
                        </a:lnSpc>
                        <a:spcBef>
                          <a:spcPct val="0"/>
                        </a:spcBef>
                        <a:spcAft>
                          <a:spcPct val="0"/>
                        </a:spcAft>
                        <a:buClrTx/>
                        <a:buSzTx/>
                        <a:buFontTx/>
                        <a:buNone/>
                        <a:tabLst/>
                      </a:pPr>
                      <a:r>
                        <a:rPr kumimoji="0" lang="ru-RU" sz="1100" b="1" i="0" u="none" strike="noStrike" cap="none" normalizeH="0" baseline="0" smtClean="0">
                          <a:ln>
                            <a:noFill/>
                          </a:ln>
                          <a:solidFill>
                            <a:srgbClr val="000000"/>
                          </a:solidFill>
                          <a:effectLst/>
                          <a:latin typeface="Times New Roman" pitchFamily="18" charset="0"/>
                        </a:rPr>
                        <a:t>642</a:t>
                      </a:r>
                    </a:p>
                  </a:txBody>
                  <a:tcPr marL="7506" marR="7506" marT="7506"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100" b="1" i="0" u="none" strike="noStrike" cap="none" normalizeH="0" baseline="0" dirty="0" smtClean="0">
                          <a:ln>
                            <a:noFill/>
                          </a:ln>
                          <a:solidFill>
                            <a:srgbClr val="000000"/>
                          </a:solidFill>
                          <a:effectLst/>
                          <a:latin typeface="Times New Roman" pitchFamily="18" charset="0"/>
                        </a:rPr>
                        <a:t>53</a:t>
                      </a:r>
                    </a:p>
                  </a:txBody>
                  <a:tcPr marL="7506" marR="7506" marT="7506"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100" b="1" i="0" u="none" strike="noStrike" cap="none" normalizeH="0" baseline="0" dirty="0" smtClean="0">
                          <a:ln>
                            <a:noFill/>
                          </a:ln>
                          <a:solidFill>
                            <a:srgbClr val="000000"/>
                          </a:solidFill>
                          <a:effectLst/>
                          <a:latin typeface="Times New Roman" pitchFamily="18" charset="0"/>
                        </a:rPr>
                        <a:t>69</a:t>
                      </a:r>
                    </a:p>
                  </a:txBody>
                  <a:tcPr marL="7506" marR="7506" marT="7506"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100" b="1" i="0" u="none" strike="noStrike" cap="none" normalizeH="0" baseline="0" dirty="0" smtClean="0">
                          <a:ln>
                            <a:noFill/>
                          </a:ln>
                          <a:solidFill>
                            <a:srgbClr val="000000"/>
                          </a:solidFill>
                          <a:effectLst/>
                          <a:latin typeface="Times New Roman" pitchFamily="18" charset="0"/>
                        </a:rPr>
                        <a:t>69</a:t>
                      </a:r>
                    </a:p>
                  </a:txBody>
                  <a:tcPr marL="7506" marR="7506" marT="7506"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100" b="1" i="0" u="none" strike="noStrike" cap="none" normalizeH="0" baseline="0" dirty="0" smtClean="0">
                          <a:ln>
                            <a:noFill/>
                          </a:ln>
                          <a:solidFill>
                            <a:srgbClr val="000000"/>
                          </a:solidFill>
                          <a:effectLst/>
                          <a:latin typeface="Times New Roman" pitchFamily="18" charset="0"/>
                        </a:rPr>
                        <a:t>50</a:t>
                      </a:r>
                    </a:p>
                  </a:txBody>
                  <a:tcPr marL="7506" marR="7506" marT="7506"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100" b="1" i="0" u="none" strike="noStrike" cap="none" normalizeH="0" baseline="0" dirty="0" smtClean="0">
                          <a:ln>
                            <a:noFill/>
                          </a:ln>
                          <a:solidFill>
                            <a:srgbClr val="000000"/>
                          </a:solidFill>
                          <a:effectLst/>
                          <a:latin typeface="Times New Roman" pitchFamily="18" charset="0"/>
                        </a:rPr>
                        <a:t>111</a:t>
                      </a:r>
                    </a:p>
                  </a:txBody>
                  <a:tcPr marL="7506" marR="7506" marT="7506"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100" b="1" i="0" u="none" strike="noStrike" cap="none" normalizeH="0" baseline="0" dirty="0" smtClean="0">
                          <a:ln>
                            <a:noFill/>
                          </a:ln>
                          <a:solidFill>
                            <a:srgbClr val="000000"/>
                          </a:solidFill>
                          <a:effectLst/>
                          <a:latin typeface="Times New Roman" pitchFamily="18" charset="0"/>
                        </a:rPr>
                        <a:t>111</a:t>
                      </a:r>
                    </a:p>
                  </a:txBody>
                  <a:tcPr marL="7506" marR="7506" marT="7506"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100" b="1" i="0" u="none" strike="noStrike" cap="none" normalizeH="0" baseline="0" dirty="0" smtClean="0">
                          <a:ln>
                            <a:noFill/>
                          </a:ln>
                          <a:solidFill>
                            <a:srgbClr val="000000"/>
                          </a:solidFill>
                          <a:effectLst/>
                          <a:latin typeface="Times New Roman" pitchFamily="18" charset="0"/>
                        </a:rPr>
                        <a:t>250</a:t>
                      </a:r>
                    </a:p>
                  </a:txBody>
                  <a:tcPr marL="7506" marR="7506" marT="7506"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100" b="1" i="0" u="none" strike="noStrike" cap="none" normalizeH="0" baseline="0" dirty="0" smtClean="0">
                          <a:ln>
                            <a:noFill/>
                          </a:ln>
                          <a:solidFill>
                            <a:srgbClr val="000000"/>
                          </a:solidFill>
                          <a:effectLst/>
                          <a:latin typeface="Times New Roman" pitchFamily="18" charset="0"/>
                        </a:rPr>
                        <a:t>0</a:t>
                      </a:r>
                    </a:p>
                  </a:txBody>
                  <a:tcPr marL="7506" marR="7506" marT="7506"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100" b="1" i="0" u="none" strike="noStrike" cap="none" normalizeH="0" baseline="0" dirty="0" smtClean="0">
                          <a:ln>
                            <a:noFill/>
                          </a:ln>
                          <a:solidFill>
                            <a:srgbClr val="000000"/>
                          </a:solidFill>
                          <a:effectLst/>
                          <a:latin typeface="Times New Roman" pitchFamily="18" charset="0"/>
                        </a:rPr>
                        <a:t>0</a:t>
                      </a:r>
                    </a:p>
                  </a:txBody>
                  <a:tcPr marL="7506" marR="7506" marT="7506"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1100" b="1" i="0" u="none" strike="noStrike" cap="none" normalizeH="0" baseline="0" dirty="0" smtClean="0">
                          <a:ln>
                            <a:noFill/>
                          </a:ln>
                          <a:solidFill>
                            <a:srgbClr val="000000"/>
                          </a:solidFill>
                          <a:effectLst/>
                          <a:latin typeface="Times New Roman" pitchFamily="18" charset="0"/>
                        </a:rPr>
                        <a:t>133</a:t>
                      </a:r>
                    </a:p>
                  </a:txBody>
                  <a:tcPr marL="7506" marR="7506" marT="7506"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175146">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ru-RU" sz="1100" b="1" i="0" u="none" strike="noStrike" cap="none" normalizeH="0" baseline="0" smtClean="0">
                          <a:ln>
                            <a:noFill/>
                          </a:ln>
                          <a:solidFill>
                            <a:srgbClr val="000000"/>
                          </a:solidFill>
                          <a:effectLst/>
                          <a:latin typeface="Times New Roman" pitchFamily="18" charset="0"/>
                        </a:rPr>
                        <a:t>11. Осинцевская</a:t>
                      </a:r>
                    </a:p>
                  </a:txBody>
                  <a:tcPr marL="7506" marR="7506" marT="7506"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t" latinLnBrk="0" hangingPunct="1">
                        <a:lnSpc>
                          <a:spcPct val="100000"/>
                        </a:lnSpc>
                        <a:spcBef>
                          <a:spcPct val="0"/>
                        </a:spcBef>
                        <a:spcAft>
                          <a:spcPct val="0"/>
                        </a:spcAft>
                        <a:buClrTx/>
                        <a:buSzTx/>
                        <a:buFontTx/>
                        <a:buNone/>
                        <a:tabLst/>
                      </a:pPr>
                      <a:r>
                        <a:rPr kumimoji="0" lang="ru-RU" sz="1100" b="1" i="0" u="none" strike="noStrike" cap="none" normalizeH="0" baseline="0" smtClean="0">
                          <a:ln>
                            <a:noFill/>
                          </a:ln>
                          <a:solidFill>
                            <a:srgbClr val="000000"/>
                          </a:solidFill>
                          <a:effectLst/>
                          <a:latin typeface="Times New Roman" pitchFamily="18" charset="0"/>
                        </a:rPr>
                        <a:t>578</a:t>
                      </a:r>
                    </a:p>
                  </a:txBody>
                  <a:tcPr marL="7506" marR="7506" marT="7506"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100" b="1" i="0" u="none" strike="noStrike" cap="none" normalizeH="0" baseline="0" dirty="0" smtClean="0">
                          <a:ln>
                            <a:noFill/>
                          </a:ln>
                          <a:solidFill>
                            <a:srgbClr val="000000"/>
                          </a:solidFill>
                          <a:effectLst/>
                          <a:latin typeface="Times New Roman" pitchFamily="18" charset="0"/>
                        </a:rPr>
                        <a:t>48</a:t>
                      </a:r>
                    </a:p>
                  </a:txBody>
                  <a:tcPr marL="7506" marR="7506" marT="7506"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100" b="1" i="0" u="none" strike="noStrike" cap="none" normalizeH="0" baseline="0" dirty="0" smtClean="0">
                          <a:ln>
                            <a:noFill/>
                          </a:ln>
                          <a:solidFill>
                            <a:srgbClr val="000000"/>
                          </a:solidFill>
                          <a:effectLst/>
                          <a:latin typeface="Times New Roman" pitchFamily="18" charset="0"/>
                        </a:rPr>
                        <a:t>65</a:t>
                      </a:r>
                    </a:p>
                  </a:txBody>
                  <a:tcPr marL="7506" marR="7506" marT="7506"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100" b="1" i="0" u="none" strike="noStrike" cap="none" normalizeH="0" baseline="0" dirty="0" smtClean="0">
                          <a:ln>
                            <a:noFill/>
                          </a:ln>
                          <a:solidFill>
                            <a:srgbClr val="000000"/>
                          </a:solidFill>
                          <a:effectLst/>
                          <a:latin typeface="Times New Roman" pitchFamily="18" charset="0"/>
                        </a:rPr>
                        <a:t>65</a:t>
                      </a:r>
                    </a:p>
                  </a:txBody>
                  <a:tcPr marL="7506" marR="7506" marT="7506"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100" b="1" i="0" u="none" strike="noStrike" cap="none" normalizeH="0" baseline="0" dirty="0" smtClean="0">
                          <a:ln>
                            <a:noFill/>
                          </a:ln>
                          <a:solidFill>
                            <a:srgbClr val="000000"/>
                          </a:solidFill>
                          <a:effectLst/>
                          <a:latin typeface="Times New Roman" pitchFamily="18" charset="0"/>
                        </a:rPr>
                        <a:t>45</a:t>
                      </a:r>
                    </a:p>
                  </a:txBody>
                  <a:tcPr marL="7506" marR="7506" marT="7506"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100" b="1" i="0" u="none" strike="noStrike" cap="none" normalizeH="0" baseline="0" dirty="0" smtClean="0">
                          <a:ln>
                            <a:noFill/>
                          </a:ln>
                          <a:solidFill>
                            <a:srgbClr val="000000"/>
                          </a:solidFill>
                          <a:effectLst/>
                          <a:latin typeface="Times New Roman" pitchFamily="18" charset="0"/>
                        </a:rPr>
                        <a:t>101</a:t>
                      </a:r>
                    </a:p>
                  </a:txBody>
                  <a:tcPr marL="7506" marR="7506" marT="7506"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100" b="1" i="0" u="none" strike="noStrike" cap="none" normalizeH="0" baseline="0" dirty="0" smtClean="0">
                          <a:ln>
                            <a:noFill/>
                          </a:ln>
                          <a:solidFill>
                            <a:srgbClr val="000000"/>
                          </a:solidFill>
                          <a:effectLst/>
                          <a:latin typeface="Times New Roman" pitchFamily="18" charset="0"/>
                        </a:rPr>
                        <a:t>101</a:t>
                      </a:r>
                    </a:p>
                  </a:txBody>
                  <a:tcPr marL="7506" marR="7506" marT="7506"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100" b="1" i="0" u="none" strike="noStrike" cap="none" normalizeH="0" baseline="0" dirty="0" smtClean="0">
                          <a:ln>
                            <a:noFill/>
                          </a:ln>
                          <a:solidFill>
                            <a:srgbClr val="000000"/>
                          </a:solidFill>
                          <a:effectLst/>
                          <a:latin typeface="Times New Roman" pitchFamily="18" charset="0"/>
                        </a:rPr>
                        <a:t>300</a:t>
                      </a:r>
                    </a:p>
                  </a:txBody>
                  <a:tcPr marL="7506" marR="7506" marT="7506"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100" b="1" i="0" u="none" strike="noStrike" cap="none" normalizeH="0" baseline="0" dirty="0" smtClean="0">
                          <a:ln>
                            <a:noFill/>
                          </a:ln>
                          <a:solidFill>
                            <a:srgbClr val="000000"/>
                          </a:solidFill>
                          <a:effectLst/>
                          <a:latin typeface="Times New Roman" pitchFamily="18" charset="0"/>
                        </a:rPr>
                        <a:t>300</a:t>
                      </a:r>
                    </a:p>
                  </a:txBody>
                  <a:tcPr marL="7506" marR="7506" marT="7506"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100" b="1" i="0" u="none" strike="noStrike" cap="none" normalizeH="0" baseline="0" dirty="0" smtClean="0">
                          <a:ln>
                            <a:noFill/>
                          </a:ln>
                          <a:solidFill>
                            <a:srgbClr val="000000"/>
                          </a:solidFill>
                          <a:effectLst/>
                          <a:latin typeface="Times New Roman" pitchFamily="18" charset="0"/>
                        </a:rPr>
                        <a:t>300</a:t>
                      </a:r>
                    </a:p>
                  </a:txBody>
                  <a:tcPr marL="7506" marR="7506" marT="7506"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1100" b="1" i="0" u="none" strike="noStrike" cap="none" normalizeH="0" baseline="0" dirty="0" smtClean="0">
                          <a:ln>
                            <a:noFill/>
                          </a:ln>
                          <a:solidFill>
                            <a:srgbClr val="000000"/>
                          </a:solidFill>
                          <a:effectLst/>
                          <a:latin typeface="Times New Roman" pitchFamily="18" charset="0"/>
                        </a:rPr>
                        <a:t>270</a:t>
                      </a:r>
                    </a:p>
                  </a:txBody>
                  <a:tcPr marL="7506" marR="7506" marT="7506"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175146">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ru-RU" sz="1100" b="1" i="0" u="none" strike="noStrike" cap="none" normalizeH="0" baseline="0" smtClean="0">
                          <a:ln>
                            <a:noFill/>
                          </a:ln>
                          <a:solidFill>
                            <a:srgbClr val="000000"/>
                          </a:solidFill>
                          <a:effectLst/>
                          <a:latin typeface="Times New Roman" pitchFamily="18" charset="0"/>
                        </a:rPr>
                        <a:t>12. Речкаловская</a:t>
                      </a:r>
                    </a:p>
                  </a:txBody>
                  <a:tcPr marL="7506" marR="7506" marT="7506"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t" latinLnBrk="0" hangingPunct="1">
                        <a:lnSpc>
                          <a:spcPct val="100000"/>
                        </a:lnSpc>
                        <a:spcBef>
                          <a:spcPct val="0"/>
                        </a:spcBef>
                        <a:spcAft>
                          <a:spcPct val="0"/>
                        </a:spcAft>
                        <a:buClrTx/>
                        <a:buSzTx/>
                        <a:buFontTx/>
                        <a:buNone/>
                        <a:tabLst/>
                      </a:pPr>
                      <a:r>
                        <a:rPr kumimoji="0" lang="ru-RU" sz="1100" b="1" i="0" u="none" strike="noStrike" cap="none" normalizeH="0" baseline="0" smtClean="0">
                          <a:ln>
                            <a:noFill/>
                          </a:ln>
                          <a:solidFill>
                            <a:srgbClr val="000000"/>
                          </a:solidFill>
                          <a:effectLst/>
                          <a:latin typeface="Times New Roman" pitchFamily="18" charset="0"/>
                        </a:rPr>
                        <a:t>1216</a:t>
                      </a:r>
                    </a:p>
                  </a:txBody>
                  <a:tcPr marL="7506" marR="7506" marT="7506"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100" b="1" i="0" u="none" strike="noStrike" cap="none" normalizeH="0" baseline="0" dirty="0" smtClean="0">
                          <a:ln>
                            <a:noFill/>
                          </a:ln>
                          <a:solidFill>
                            <a:srgbClr val="000000"/>
                          </a:solidFill>
                          <a:effectLst/>
                          <a:latin typeface="Times New Roman" pitchFamily="18" charset="0"/>
                        </a:rPr>
                        <a:t>101</a:t>
                      </a:r>
                    </a:p>
                  </a:txBody>
                  <a:tcPr marL="7506" marR="7506" marT="7506"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100" b="1" i="0" u="none" strike="noStrike" cap="none" normalizeH="0" baseline="0" dirty="0" smtClean="0">
                          <a:ln>
                            <a:noFill/>
                          </a:ln>
                          <a:solidFill>
                            <a:srgbClr val="000000"/>
                          </a:solidFill>
                          <a:effectLst/>
                          <a:latin typeface="Times New Roman" pitchFamily="18" charset="0"/>
                        </a:rPr>
                        <a:t>131</a:t>
                      </a:r>
                    </a:p>
                  </a:txBody>
                  <a:tcPr marL="7506" marR="7506" marT="7506"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100" b="1" i="0" u="none" strike="noStrike" cap="none" normalizeH="0" baseline="0" dirty="0" smtClean="0">
                          <a:ln>
                            <a:noFill/>
                          </a:ln>
                          <a:solidFill>
                            <a:srgbClr val="000000"/>
                          </a:solidFill>
                          <a:effectLst/>
                          <a:latin typeface="Times New Roman" pitchFamily="18" charset="0"/>
                        </a:rPr>
                        <a:t>131</a:t>
                      </a:r>
                    </a:p>
                  </a:txBody>
                  <a:tcPr marL="7506" marR="7506" marT="7506"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100" b="1" i="0" u="none" strike="noStrike" cap="none" normalizeH="0" baseline="0" dirty="0" smtClean="0">
                          <a:ln>
                            <a:noFill/>
                          </a:ln>
                          <a:solidFill>
                            <a:srgbClr val="000000"/>
                          </a:solidFill>
                          <a:effectLst/>
                          <a:latin typeface="Times New Roman" pitchFamily="18" charset="0"/>
                        </a:rPr>
                        <a:t>94</a:t>
                      </a:r>
                    </a:p>
                  </a:txBody>
                  <a:tcPr marL="7506" marR="7506" marT="7506"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100" b="1" i="0" u="none" strike="noStrike" cap="none" normalizeH="0" baseline="0" dirty="0" smtClean="0">
                          <a:ln>
                            <a:noFill/>
                          </a:ln>
                          <a:solidFill>
                            <a:srgbClr val="000000"/>
                          </a:solidFill>
                          <a:effectLst/>
                          <a:latin typeface="Times New Roman" pitchFamily="18" charset="0"/>
                        </a:rPr>
                        <a:t>210</a:t>
                      </a:r>
                    </a:p>
                  </a:txBody>
                  <a:tcPr marL="7506" marR="7506" marT="7506"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100" b="1" i="0" u="none" strike="noStrike" cap="none" normalizeH="0" baseline="0" dirty="0" smtClean="0">
                          <a:ln>
                            <a:noFill/>
                          </a:ln>
                          <a:solidFill>
                            <a:srgbClr val="000000"/>
                          </a:solidFill>
                          <a:effectLst/>
                          <a:latin typeface="Times New Roman" pitchFamily="18" charset="0"/>
                        </a:rPr>
                        <a:t>210</a:t>
                      </a:r>
                    </a:p>
                  </a:txBody>
                  <a:tcPr marL="7506" marR="7506" marT="7506"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100" b="1" i="0" u="none" strike="noStrike" cap="none" normalizeH="0" baseline="0" dirty="0" smtClean="0">
                          <a:ln>
                            <a:noFill/>
                          </a:ln>
                          <a:solidFill>
                            <a:srgbClr val="000000"/>
                          </a:solidFill>
                          <a:effectLst/>
                          <a:latin typeface="Times New Roman" pitchFamily="18" charset="0"/>
                        </a:rPr>
                        <a:t>0</a:t>
                      </a:r>
                    </a:p>
                  </a:txBody>
                  <a:tcPr marL="7506" marR="7506" marT="7506"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100" b="1" i="0" u="none" strike="noStrike" cap="none" normalizeH="0" baseline="0" dirty="0" smtClean="0">
                          <a:ln>
                            <a:noFill/>
                          </a:ln>
                          <a:solidFill>
                            <a:srgbClr val="000000"/>
                          </a:solidFill>
                          <a:effectLst/>
                          <a:latin typeface="Times New Roman" pitchFamily="18" charset="0"/>
                        </a:rPr>
                        <a:t>400</a:t>
                      </a:r>
                    </a:p>
                  </a:txBody>
                  <a:tcPr marL="7506" marR="7506" marT="7506"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100" b="1" i="0" u="none" strike="noStrike" cap="none" normalizeH="0" baseline="0" dirty="0" smtClean="0">
                          <a:ln>
                            <a:noFill/>
                          </a:ln>
                          <a:solidFill>
                            <a:srgbClr val="000000"/>
                          </a:solidFill>
                          <a:effectLst/>
                          <a:latin typeface="Times New Roman" pitchFamily="18" charset="0"/>
                        </a:rPr>
                        <a:t>400</a:t>
                      </a:r>
                    </a:p>
                  </a:txBody>
                  <a:tcPr marL="7506" marR="7506" marT="7506"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1100" b="1" i="0" u="none" strike="noStrike" cap="none" normalizeH="0" baseline="0" dirty="0" smtClean="0">
                          <a:ln>
                            <a:noFill/>
                          </a:ln>
                          <a:solidFill>
                            <a:srgbClr val="000000"/>
                          </a:solidFill>
                          <a:effectLst/>
                          <a:latin typeface="Times New Roman" pitchFamily="18" charset="0"/>
                        </a:rPr>
                        <a:t>160</a:t>
                      </a:r>
                    </a:p>
                  </a:txBody>
                  <a:tcPr marL="7506" marR="7506" marT="7506"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175146">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ru-RU" sz="1100" b="1" i="0" u="none" strike="noStrike" cap="none" normalizeH="0" baseline="0" smtClean="0">
                          <a:ln>
                            <a:noFill/>
                          </a:ln>
                          <a:solidFill>
                            <a:srgbClr val="000000"/>
                          </a:solidFill>
                          <a:effectLst/>
                          <a:latin typeface="Times New Roman" pitchFamily="18" charset="0"/>
                        </a:rPr>
                        <a:t>13. Рудновская</a:t>
                      </a:r>
                    </a:p>
                  </a:txBody>
                  <a:tcPr marL="7506" marR="7506" marT="7506"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t" latinLnBrk="0" hangingPunct="1">
                        <a:lnSpc>
                          <a:spcPct val="100000"/>
                        </a:lnSpc>
                        <a:spcBef>
                          <a:spcPct val="0"/>
                        </a:spcBef>
                        <a:spcAft>
                          <a:spcPct val="0"/>
                        </a:spcAft>
                        <a:buClrTx/>
                        <a:buSzTx/>
                        <a:buFontTx/>
                        <a:buNone/>
                        <a:tabLst/>
                      </a:pPr>
                      <a:r>
                        <a:rPr kumimoji="0" lang="ru-RU" sz="1100" b="1" i="0" u="none" strike="noStrike" cap="none" normalizeH="0" baseline="0" smtClean="0">
                          <a:ln>
                            <a:noFill/>
                          </a:ln>
                          <a:solidFill>
                            <a:srgbClr val="000000"/>
                          </a:solidFill>
                          <a:effectLst/>
                          <a:latin typeface="Times New Roman" pitchFamily="18" charset="0"/>
                        </a:rPr>
                        <a:t>759</a:t>
                      </a:r>
                    </a:p>
                  </a:txBody>
                  <a:tcPr marL="7506" marR="7506" marT="7506"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100" b="1" i="0" u="none" strike="noStrike" cap="none" normalizeH="0" baseline="0" dirty="0" smtClean="0">
                          <a:ln>
                            <a:noFill/>
                          </a:ln>
                          <a:solidFill>
                            <a:srgbClr val="000000"/>
                          </a:solidFill>
                          <a:effectLst/>
                          <a:latin typeface="Times New Roman" pitchFamily="18" charset="0"/>
                        </a:rPr>
                        <a:t>63</a:t>
                      </a:r>
                    </a:p>
                  </a:txBody>
                  <a:tcPr marL="7506" marR="7506" marT="7506"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100" b="1" i="0" u="none" strike="noStrike" cap="none" normalizeH="0" baseline="0" dirty="0" smtClean="0">
                          <a:ln>
                            <a:noFill/>
                          </a:ln>
                          <a:solidFill>
                            <a:srgbClr val="000000"/>
                          </a:solidFill>
                          <a:effectLst/>
                          <a:latin typeface="Times New Roman" pitchFamily="18" charset="0"/>
                        </a:rPr>
                        <a:t>82</a:t>
                      </a:r>
                    </a:p>
                  </a:txBody>
                  <a:tcPr marL="7506" marR="7506" marT="7506"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100" b="1" i="0" u="none" strike="noStrike" cap="none" normalizeH="0" baseline="0" dirty="0" smtClean="0">
                          <a:ln>
                            <a:noFill/>
                          </a:ln>
                          <a:solidFill>
                            <a:srgbClr val="000000"/>
                          </a:solidFill>
                          <a:effectLst/>
                          <a:latin typeface="Times New Roman" pitchFamily="18" charset="0"/>
                        </a:rPr>
                        <a:t>82</a:t>
                      </a:r>
                    </a:p>
                  </a:txBody>
                  <a:tcPr marL="7506" marR="7506" marT="7506"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100" b="1" i="0" u="none" strike="noStrike" cap="none" normalizeH="0" baseline="0" dirty="0" smtClean="0">
                          <a:ln>
                            <a:noFill/>
                          </a:ln>
                          <a:solidFill>
                            <a:srgbClr val="000000"/>
                          </a:solidFill>
                          <a:effectLst/>
                          <a:latin typeface="Times New Roman" pitchFamily="18" charset="0"/>
                        </a:rPr>
                        <a:t>59</a:t>
                      </a:r>
                    </a:p>
                  </a:txBody>
                  <a:tcPr marL="7506" marR="7506" marT="7506"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100" b="1" i="0" u="none" strike="noStrike" cap="none" normalizeH="0" baseline="0" dirty="0" smtClean="0">
                          <a:ln>
                            <a:noFill/>
                          </a:ln>
                          <a:solidFill>
                            <a:srgbClr val="000000"/>
                          </a:solidFill>
                          <a:effectLst/>
                          <a:latin typeface="Times New Roman" pitchFamily="18" charset="0"/>
                        </a:rPr>
                        <a:t>131</a:t>
                      </a:r>
                    </a:p>
                  </a:txBody>
                  <a:tcPr marL="7506" marR="7506" marT="7506"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100" b="1" i="0" u="none" strike="noStrike" cap="none" normalizeH="0" baseline="0" dirty="0" smtClean="0">
                          <a:ln>
                            <a:noFill/>
                          </a:ln>
                          <a:solidFill>
                            <a:srgbClr val="000000"/>
                          </a:solidFill>
                          <a:effectLst/>
                          <a:latin typeface="Times New Roman" pitchFamily="18" charset="0"/>
                        </a:rPr>
                        <a:t>131</a:t>
                      </a:r>
                    </a:p>
                  </a:txBody>
                  <a:tcPr marL="7506" marR="7506" marT="7506"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100" b="1" i="0" u="none" strike="noStrike" cap="none" normalizeH="0" baseline="0" dirty="0" smtClean="0">
                          <a:ln>
                            <a:noFill/>
                          </a:ln>
                          <a:solidFill>
                            <a:srgbClr val="000000"/>
                          </a:solidFill>
                          <a:effectLst/>
                          <a:latin typeface="Times New Roman" pitchFamily="18" charset="0"/>
                        </a:rPr>
                        <a:t>0</a:t>
                      </a:r>
                    </a:p>
                  </a:txBody>
                  <a:tcPr marL="7506" marR="7506" marT="7506"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100" b="1" i="0" u="none" strike="noStrike" cap="none" normalizeH="0" baseline="0" dirty="0" smtClean="0">
                          <a:ln>
                            <a:noFill/>
                          </a:ln>
                          <a:solidFill>
                            <a:srgbClr val="000000"/>
                          </a:solidFill>
                          <a:effectLst/>
                          <a:latin typeface="Times New Roman" pitchFamily="18" charset="0"/>
                        </a:rPr>
                        <a:t>500</a:t>
                      </a:r>
                    </a:p>
                  </a:txBody>
                  <a:tcPr marL="7506" marR="7506" marT="7506"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100" b="1" i="0" u="none" strike="noStrike" cap="none" normalizeH="0" baseline="0" dirty="0" smtClean="0">
                          <a:ln>
                            <a:noFill/>
                          </a:ln>
                          <a:solidFill>
                            <a:srgbClr val="000000"/>
                          </a:solidFill>
                          <a:effectLst/>
                          <a:latin typeface="Times New Roman" pitchFamily="18" charset="0"/>
                        </a:rPr>
                        <a:t>500</a:t>
                      </a:r>
                    </a:p>
                  </a:txBody>
                  <a:tcPr marL="7506" marR="7506" marT="7506"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1100" b="1" i="0" u="none" strike="noStrike" cap="none" normalizeH="0" baseline="0" dirty="0" smtClean="0">
                          <a:ln>
                            <a:noFill/>
                          </a:ln>
                          <a:solidFill>
                            <a:srgbClr val="000000"/>
                          </a:solidFill>
                          <a:effectLst/>
                          <a:latin typeface="Times New Roman" pitchFamily="18" charset="0"/>
                        </a:rPr>
                        <a:t>117,99</a:t>
                      </a:r>
                    </a:p>
                  </a:txBody>
                  <a:tcPr marL="7506" marR="7506" marT="7506"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184134">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ru-RU" sz="1100" b="1" i="0" u="none" strike="noStrike" cap="none" normalizeH="0" baseline="0" smtClean="0">
                          <a:ln>
                            <a:noFill/>
                          </a:ln>
                          <a:solidFill>
                            <a:srgbClr val="000000"/>
                          </a:solidFill>
                          <a:effectLst/>
                          <a:latin typeface="Times New Roman" pitchFamily="18" charset="0"/>
                        </a:rPr>
                        <a:t>14. Стриганская</a:t>
                      </a:r>
                    </a:p>
                  </a:txBody>
                  <a:tcPr marL="7506" marR="7506" marT="7506"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t" latinLnBrk="0" hangingPunct="1">
                        <a:lnSpc>
                          <a:spcPct val="100000"/>
                        </a:lnSpc>
                        <a:spcBef>
                          <a:spcPct val="0"/>
                        </a:spcBef>
                        <a:spcAft>
                          <a:spcPct val="0"/>
                        </a:spcAft>
                        <a:buClrTx/>
                        <a:buSzTx/>
                        <a:buFontTx/>
                        <a:buNone/>
                        <a:tabLst/>
                      </a:pPr>
                      <a:r>
                        <a:rPr kumimoji="0" lang="ru-RU" sz="1100" b="1" i="0" u="none" strike="noStrike" cap="none" normalizeH="0" baseline="0" smtClean="0">
                          <a:ln>
                            <a:noFill/>
                          </a:ln>
                          <a:solidFill>
                            <a:srgbClr val="000000"/>
                          </a:solidFill>
                          <a:effectLst/>
                          <a:latin typeface="Times New Roman" pitchFamily="18" charset="0"/>
                        </a:rPr>
                        <a:t>1078</a:t>
                      </a:r>
                    </a:p>
                  </a:txBody>
                  <a:tcPr marL="7506" marR="7506" marT="7506"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100" b="1" i="0" u="none" strike="noStrike" cap="none" normalizeH="0" baseline="0" dirty="0" smtClean="0">
                          <a:ln>
                            <a:noFill/>
                          </a:ln>
                          <a:solidFill>
                            <a:srgbClr val="000000"/>
                          </a:solidFill>
                          <a:effectLst/>
                          <a:latin typeface="Times New Roman" pitchFamily="18" charset="0"/>
                        </a:rPr>
                        <a:t>90</a:t>
                      </a:r>
                    </a:p>
                  </a:txBody>
                  <a:tcPr marL="7506" marR="7506" marT="7506"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100" b="1" i="0" u="none" strike="noStrike" cap="none" normalizeH="0" baseline="0" dirty="0" smtClean="0">
                          <a:ln>
                            <a:noFill/>
                          </a:ln>
                          <a:solidFill>
                            <a:srgbClr val="000000"/>
                          </a:solidFill>
                          <a:effectLst/>
                          <a:latin typeface="Times New Roman" pitchFamily="18" charset="0"/>
                        </a:rPr>
                        <a:t>116</a:t>
                      </a:r>
                    </a:p>
                  </a:txBody>
                  <a:tcPr marL="7506" marR="7506" marT="7506"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100" b="1" i="0" u="none" strike="noStrike" cap="none" normalizeH="0" baseline="0" dirty="0" smtClean="0">
                          <a:ln>
                            <a:noFill/>
                          </a:ln>
                          <a:solidFill>
                            <a:srgbClr val="000000"/>
                          </a:solidFill>
                          <a:effectLst/>
                          <a:latin typeface="Times New Roman" pitchFamily="18" charset="0"/>
                        </a:rPr>
                        <a:t>116</a:t>
                      </a:r>
                    </a:p>
                  </a:txBody>
                  <a:tcPr marL="7506" marR="7506" marT="7506"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100" b="1" i="0" u="none" strike="noStrike" cap="none" normalizeH="0" baseline="0" dirty="0" smtClean="0">
                          <a:ln>
                            <a:noFill/>
                          </a:ln>
                          <a:solidFill>
                            <a:srgbClr val="000000"/>
                          </a:solidFill>
                          <a:effectLst/>
                          <a:latin typeface="Times New Roman" pitchFamily="18" charset="0"/>
                        </a:rPr>
                        <a:t>83</a:t>
                      </a:r>
                    </a:p>
                  </a:txBody>
                  <a:tcPr marL="7506" marR="7506" marT="7506"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100" b="1" i="0" u="none" strike="noStrike" cap="none" normalizeH="0" baseline="0" dirty="0" smtClean="0">
                          <a:ln>
                            <a:noFill/>
                          </a:ln>
                          <a:solidFill>
                            <a:srgbClr val="000000"/>
                          </a:solidFill>
                          <a:effectLst/>
                          <a:latin typeface="Times New Roman" pitchFamily="18" charset="0"/>
                        </a:rPr>
                        <a:t>186</a:t>
                      </a:r>
                    </a:p>
                  </a:txBody>
                  <a:tcPr marL="7506" marR="7506" marT="7506"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100" b="1" i="0" u="none" strike="noStrike" cap="none" normalizeH="0" baseline="0" dirty="0" smtClean="0">
                          <a:ln>
                            <a:noFill/>
                          </a:ln>
                          <a:solidFill>
                            <a:srgbClr val="000000"/>
                          </a:solidFill>
                          <a:effectLst/>
                          <a:latin typeface="Times New Roman" pitchFamily="18" charset="0"/>
                        </a:rPr>
                        <a:t>186</a:t>
                      </a:r>
                    </a:p>
                  </a:txBody>
                  <a:tcPr marL="7506" marR="7506" marT="7506"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100" b="1" i="0" u="none" strike="noStrike" cap="none" normalizeH="0" baseline="0" dirty="0" smtClean="0">
                          <a:ln>
                            <a:noFill/>
                          </a:ln>
                          <a:solidFill>
                            <a:srgbClr val="000000"/>
                          </a:solidFill>
                          <a:effectLst/>
                          <a:latin typeface="Times New Roman" pitchFamily="18" charset="0"/>
                        </a:rPr>
                        <a:t>250</a:t>
                      </a:r>
                    </a:p>
                  </a:txBody>
                  <a:tcPr marL="7506" marR="7506" marT="7506"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100" b="1" i="0" u="none" strike="noStrike" cap="none" normalizeH="0" baseline="0" dirty="0" smtClean="0">
                          <a:ln>
                            <a:noFill/>
                          </a:ln>
                          <a:solidFill>
                            <a:srgbClr val="000000"/>
                          </a:solidFill>
                          <a:effectLst/>
                          <a:latin typeface="Times New Roman" pitchFamily="18" charset="0"/>
                        </a:rPr>
                        <a:t>0</a:t>
                      </a:r>
                    </a:p>
                  </a:txBody>
                  <a:tcPr marL="7506" marR="7506" marT="7506"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100" b="1" i="0" u="none" strike="noStrike" cap="none" normalizeH="0" baseline="0" dirty="0" smtClean="0">
                          <a:ln>
                            <a:noFill/>
                          </a:ln>
                          <a:solidFill>
                            <a:srgbClr val="000000"/>
                          </a:solidFill>
                          <a:effectLst/>
                          <a:latin typeface="Times New Roman" pitchFamily="18" charset="0"/>
                        </a:rPr>
                        <a:t>0</a:t>
                      </a:r>
                    </a:p>
                  </a:txBody>
                  <a:tcPr marL="7506" marR="7506" marT="7506"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1100" b="1" i="0" u="none" strike="noStrike" cap="none" normalizeH="0" baseline="0" dirty="0" smtClean="0">
                          <a:ln>
                            <a:noFill/>
                          </a:ln>
                          <a:solidFill>
                            <a:srgbClr val="000000"/>
                          </a:solidFill>
                          <a:effectLst/>
                          <a:latin typeface="Times New Roman" pitchFamily="18" charset="0"/>
                        </a:rPr>
                        <a:t>220</a:t>
                      </a:r>
                    </a:p>
                  </a:txBody>
                  <a:tcPr marL="7506" marR="7506" marT="7506"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175146">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ru-RU" sz="1100" b="1" i="0" u="none" strike="noStrike" cap="none" normalizeH="0" baseline="0" smtClean="0">
                          <a:ln>
                            <a:noFill/>
                          </a:ln>
                          <a:solidFill>
                            <a:srgbClr val="000000"/>
                          </a:solidFill>
                          <a:effectLst/>
                          <a:latin typeface="Times New Roman" pitchFamily="18" charset="0"/>
                        </a:rPr>
                        <a:t>15. Ретневская</a:t>
                      </a:r>
                    </a:p>
                  </a:txBody>
                  <a:tcPr marL="7506" marR="7506" marT="7506"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t" latinLnBrk="0" hangingPunct="1">
                        <a:lnSpc>
                          <a:spcPct val="100000"/>
                        </a:lnSpc>
                        <a:spcBef>
                          <a:spcPct val="0"/>
                        </a:spcBef>
                        <a:spcAft>
                          <a:spcPct val="0"/>
                        </a:spcAft>
                        <a:buClrTx/>
                        <a:buSzTx/>
                        <a:buFontTx/>
                        <a:buNone/>
                        <a:tabLst/>
                      </a:pPr>
                      <a:r>
                        <a:rPr kumimoji="0" lang="ru-RU" sz="1100" b="1" i="0" u="none" strike="noStrike" cap="none" normalizeH="0" baseline="0" smtClean="0">
                          <a:ln>
                            <a:noFill/>
                          </a:ln>
                          <a:solidFill>
                            <a:srgbClr val="000000"/>
                          </a:solidFill>
                          <a:effectLst/>
                          <a:latin typeface="Times New Roman" pitchFamily="18" charset="0"/>
                        </a:rPr>
                        <a:t>859</a:t>
                      </a:r>
                    </a:p>
                  </a:txBody>
                  <a:tcPr marL="7506" marR="7506" marT="7506"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100" b="1" i="0" u="none" strike="noStrike" cap="none" normalizeH="0" baseline="0" dirty="0" smtClean="0">
                          <a:ln>
                            <a:noFill/>
                          </a:ln>
                          <a:solidFill>
                            <a:srgbClr val="000000"/>
                          </a:solidFill>
                          <a:effectLst/>
                          <a:latin typeface="Times New Roman" pitchFamily="18" charset="0"/>
                        </a:rPr>
                        <a:t>72</a:t>
                      </a:r>
                    </a:p>
                  </a:txBody>
                  <a:tcPr marL="7506" marR="7506" marT="7506"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100" b="1" i="0" u="none" strike="noStrike" cap="none" normalizeH="0" baseline="0" dirty="0" smtClean="0">
                          <a:ln>
                            <a:noFill/>
                          </a:ln>
                          <a:solidFill>
                            <a:srgbClr val="000000"/>
                          </a:solidFill>
                          <a:effectLst/>
                          <a:latin typeface="Times New Roman" pitchFamily="18" charset="0"/>
                        </a:rPr>
                        <a:t>93</a:t>
                      </a:r>
                    </a:p>
                  </a:txBody>
                  <a:tcPr marL="7506" marR="7506" marT="7506"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100" b="1" i="0" u="none" strike="noStrike" cap="none" normalizeH="0" baseline="0" dirty="0" smtClean="0">
                          <a:ln>
                            <a:noFill/>
                          </a:ln>
                          <a:solidFill>
                            <a:srgbClr val="000000"/>
                          </a:solidFill>
                          <a:effectLst/>
                          <a:latin typeface="Times New Roman" pitchFamily="18" charset="0"/>
                        </a:rPr>
                        <a:t>93</a:t>
                      </a:r>
                    </a:p>
                  </a:txBody>
                  <a:tcPr marL="7506" marR="7506" marT="7506"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100" b="1" i="0" u="none" strike="noStrike" cap="none" normalizeH="0" baseline="0" dirty="0" smtClean="0">
                          <a:ln>
                            <a:noFill/>
                          </a:ln>
                          <a:solidFill>
                            <a:srgbClr val="000000"/>
                          </a:solidFill>
                          <a:effectLst/>
                          <a:latin typeface="Times New Roman" pitchFamily="18" charset="0"/>
                        </a:rPr>
                        <a:t>66</a:t>
                      </a:r>
                    </a:p>
                  </a:txBody>
                  <a:tcPr marL="7506" marR="7506" marT="7506"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100" b="1" i="0" u="none" strike="noStrike" cap="none" normalizeH="0" baseline="0" dirty="0" smtClean="0">
                          <a:ln>
                            <a:noFill/>
                          </a:ln>
                          <a:solidFill>
                            <a:srgbClr val="000000"/>
                          </a:solidFill>
                          <a:effectLst/>
                          <a:latin typeface="Times New Roman" pitchFamily="18" charset="0"/>
                        </a:rPr>
                        <a:t>148</a:t>
                      </a:r>
                    </a:p>
                  </a:txBody>
                  <a:tcPr marL="7506" marR="7506" marT="7506"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100" b="1" i="0" u="none" strike="noStrike" cap="none" normalizeH="0" baseline="0" dirty="0" smtClean="0">
                          <a:ln>
                            <a:noFill/>
                          </a:ln>
                          <a:solidFill>
                            <a:srgbClr val="000000"/>
                          </a:solidFill>
                          <a:effectLst/>
                          <a:latin typeface="Times New Roman" pitchFamily="18" charset="0"/>
                        </a:rPr>
                        <a:t>148</a:t>
                      </a:r>
                    </a:p>
                  </a:txBody>
                  <a:tcPr marL="7506" marR="7506" marT="7506"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100" b="1" i="0" u="none" strike="noStrike" cap="none" normalizeH="0" baseline="0" dirty="0" smtClean="0">
                          <a:ln>
                            <a:noFill/>
                          </a:ln>
                          <a:solidFill>
                            <a:srgbClr val="000000"/>
                          </a:solidFill>
                          <a:effectLst/>
                          <a:latin typeface="Times New Roman" pitchFamily="18" charset="0"/>
                        </a:rPr>
                        <a:t>0</a:t>
                      </a:r>
                    </a:p>
                  </a:txBody>
                  <a:tcPr marL="7506" marR="7506" marT="7506"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100" b="1" i="0" u="none" strike="noStrike" cap="none" normalizeH="0" baseline="0" dirty="0" smtClean="0">
                          <a:ln>
                            <a:noFill/>
                          </a:ln>
                          <a:solidFill>
                            <a:srgbClr val="000000"/>
                          </a:solidFill>
                          <a:effectLst/>
                          <a:latin typeface="Times New Roman" pitchFamily="18" charset="0"/>
                        </a:rPr>
                        <a:t>300</a:t>
                      </a:r>
                    </a:p>
                  </a:txBody>
                  <a:tcPr marL="7506" marR="7506" marT="7506"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100" b="1" i="0" u="none" strike="noStrike" cap="none" normalizeH="0" baseline="0" dirty="0" smtClean="0">
                          <a:ln>
                            <a:noFill/>
                          </a:ln>
                          <a:solidFill>
                            <a:srgbClr val="000000"/>
                          </a:solidFill>
                          <a:effectLst/>
                          <a:latin typeface="Times New Roman" pitchFamily="18" charset="0"/>
                        </a:rPr>
                        <a:t>300</a:t>
                      </a:r>
                    </a:p>
                  </a:txBody>
                  <a:tcPr marL="7506" marR="7506" marT="7506"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1100" b="1" i="0" u="none" strike="noStrike" cap="none" normalizeH="0" baseline="0" dirty="0" smtClean="0">
                          <a:ln>
                            <a:noFill/>
                          </a:ln>
                          <a:solidFill>
                            <a:srgbClr val="000000"/>
                          </a:solidFill>
                          <a:effectLst/>
                          <a:latin typeface="Times New Roman" pitchFamily="18" charset="0"/>
                        </a:rPr>
                        <a:t>200</a:t>
                      </a:r>
                    </a:p>
                  </a:txBody>
                  <a:tcPr marL="7506" marR="7506" marT="7506"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176198">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ru-RU" sz="1100" b="1" i="0" u="none" strike="noStrike" cap="none" normalizeH="0" baseline="0" smtClean="0">
                          <a:ln>
                            <a:noFill/>
                          </a:ln>
                          <a:solidFill>
                            <a:srgbClr val="000000"/>
                          </a:solidFill>
                          <a:effectLst/>
                          <a:latin typeface="Times New Roman" pitchFamily="18" charset="0"/>
                        </a:rPr>
                        <a:t>16. Харловская</a:t>
                      </a:r>
                    </a:p>
                  </a:txBody>
                  <a:tcPr marL="7506" marR="7506" marT="7506"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t" latinLnBrk="0" hangingPunct="1">
                        <a:lnSpc>
                          <a:spcPct val="100000"/>
                        </a:lnSpc>
                        <a:spcBef>
                          <a:spcPct val="0"/>
                        </a:spcBef>
                        <a:spcAft>
                          <a:spcPct val="0"/>
                        </a:spcAft>
                        <a:buClrTx/>
                        <a:buSzTx/>
                        <a:buFontTx/>
                        <a:buNone/>
                        <a:tabLst/>
                      </a:pPr>
                      <a:r>
                        <a:rPr kumimoji="0" lang="ru-RU" sz="1100" b="1" i="0" u="none" strike="noStrike" cap="none" normalizeH="0" baseline="0" smtClean="0">
                          <a:ln>
                            <a:noFill/>
                          </a:ln>
                          <a:solidFill>
                            <a:srgbClr val="000000"/>
                          </a:solidFill>
                          <a:effectLst/>
                          <a:latin typeface="Times New Roman" pitchFamily="18" charset="0"/>
                        </a:rPr>
                        <a:t>1111</a:t>
                      </a:r>
                    </a:p>
                  </a:txBody>
                  <a:tcPr marL="7506" marR="7506" marT="7506"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100" b="1" i="0" u="none" strike="noStrike" cap="none" normalizeH="0" baseline="0" dirty="0" smtClean="0">
                          <a:ln>
                            <a:noFill/>
                          </a:ln>
                          <a:solidFill>
                            <a:srgbClr val="000000"/>
                          </a:solidFill>
                          <a:effectLst/>
                          <a:latin typeface="Times New Roman" pitchFamily="18" charset="0"/>
                        </a:rPr>
                        <a:t>93</a:t>
                      </a:r>
                    </a:p>
                  </a:txBody>
                  <a:tcPr marL="7506" marR="7506" marT="7506"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100" b="1" i="0" u="none" strike="noStrike" cap="none" normalizeH="0" baseline="0" dirty="0" smtClean="0">
                          <a:ln>
                            <a:noFill/>
                          </a:ln>
                          <a:solidFill>
                            <a:srgbClr val="000000"/>
                          </a:solidFill>
                          <a:effectLst/>
                          <a:latin typeface="Times New Roman" pitchFamily="18" charset="0"/>
                        </a:rPr>
                        <a:t>120</a:t>
                      </a:r>
                    </a:p>
                  </a:txBody>
                  <a:tcPr marL="7506" marR="7506" marT="7506"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100" b="1" i="0" u="none" strike="noStrike" cap="none" normalizeH="0" baseline="0" dirty="0" smtClean="0">
                          <a:ln>
                            <a:noFill/>
                          </a:ln>
                          <a:solidFill>
                            <a:srgbClr val="000000"/>
                          </a:solidFill>
                          <a:effectLst/>
                          <a:latin typeface="Times New Roman" pitchFamily="18" charset="0"/>
                        </a:rPr>
                        <a:t>120</a:t>
                      </a:r>
                    </a:p>
                  </a:txBody>
                  <a:tcPr marL="7506" marR="7506" marT="7506"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100" b="1" i="0" u="none" strike="noStrike" cap="none" normalizeH="0" baseline="0" dirty="0" smtClean="0">
                          <a:ln>
                            <a:noFill/>
                          </a:ln>
                          <a:solidFill>
                            <a:srgbClr val="000000"/>
                          </a:solidFill>
                          <a:effectLst/>
                          <a:latin typeface="Times New Roman" pitchFamily="18" charset="0"/>
                        </a:rPr>
                        <a:t>86</a:t>
                      </a:r>
                    </a:p>
                  </a:txBody>
                  <a:tcPr marL="7506" marR="7506" marT="7506"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100" b="1" i="0" u="none" strike="noStrike" cap="none" normalizeH="0" baseline="0" dirty="0" smtClean="0">
                          <a:ln>
                            <a:noFill/>
                          </a:ln>
                          <a:solidFill>
                            <a:srgbClr val="000000"/>
                          </a:solidFill>
                          <a:effectLst/>
                          <a:latin typeface="Times New Roman" pitchFamily="18" charset="0"/>
                        </a:rPr>
                        <a:t>192</a:t>
                      </a:r>
                    </a:p>
                  </a:txBody>
                  <a:tcPr marL="7506" marR="7506" marT="7506"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100" b="1" i="0" u="none" strike="noStrike" cap="none" normalizeH="0" baseline="0" dirty="0" smtClean="0">
                          <a:ln>
                            <a:noFill/>
                          </a:ln>
                          <a:solidFill>
                            <a:srgbClr val="000000"/>
                          </a:solidFill>
                          <a:effectLst/>
                          <a:latin typeface="Times New Roman" pitchFamily="18" charset="0"/>
                        </a:rPr>
                        <a:t>192</a:t>
                      </a:r>
                    </a:p>
                  </a:txBody>
                  <a:tcPr marL="7506" marR="7506" marT="7506"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100" b="1" i="0" u="none" strike="noStrike" cap="none" normalizeH="0" baseline="0" dirty="0" smtClean="0">
                          <a:ln>
                            <a:noFill/>
                          </a:ln>
                          <a:solidFill>
                            <a:srgbClr val="000000"/>
                          </a:solidFill>
                          <a:effectLst/>
                          <a:latin typeface="Times New Roman" pitchFamily="18" charset="0"/>
                        </a:rPr>
                        <a:t>250</a:t>
                      </a:r>
                    </a:p>
                  </a:txBody>
                  <a:tcPr marL="7506" marR="7506" marT="7506"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100" b="1" i="0" u="none" strike="noStrike" cap="none" normalizeH="0" baseline="0" dirty="0" smtClean="0">
                          <a:ln>
                            <a:noFill/>
                          </a:ln>
                          <a:solidFill>
                            <a:srgbClr val="000000"/>
                          </a:solidFill>
                          <a:effectLst/>
                          <a:latin typeface="Times New Roman" pitchFamily="18" charset="0"/>
                        </a:rPr>
                        <a:t>300</a:t>
                      </a:r>
                    </a:p>
                  </a:txBody>
                  <a:tcPr marL="7506" marR="7506" marT="7506"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100" b="1" i="0" u="none" strike="noStrike" cap="none" normalizeH="0" baseline="0" dirty="0" smtClean="0">
                          <a:ln>
                            <a:noFill/>
                          </a:ln>
                          <a:solidFill>
                            <a:srgbClr val="000000"/>
                          </a:solidFill>
                          <a:effectLst/>
                          <a:latin typeface="Times New Roman" pitchFamily="18" charset="0"/>
                        </a:rPr>
                        <a:t>300</a:t>
                      </a:r>
                    </a:p>
                  </a:txBody>
                  <a:tcPr marL="7506" marR="7506" marT="7506"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1100" b="1" i="0" u="none" strike="noStrike" cap="none" normalizeH="0" baseline="0" dirty="0" smtClean="0">
                          <a:ln>
                            <a:noFill/>
                          </a:ln>
                          <a:solidFill>
                            <a:srgbClr val="000000"/>
                          </a:solidFill>
                          <a:effectLst/>
                          <a:latin typeface="Times New Roman" pitchFamily="18" charset="0"/>
                        </a:rPr>
                        <a:t>319</a:t>
                      </a:r>
                    </a:p>
                  </a:txBody>
                  <a:tcPr marL="7506" marR="7506" marT="7506"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176198">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ru-RU" sz="1100" b="1" i="0" u="none" strike="noStrike" cap="none" normalizeH="0" baseline="0" smtClean="0">
                          <a:ln>
                            <a:noFill/>
                          </a:ln>
                          <a:solidFill>
                            <a:srgbClr val="000000"/>
                          </a:solidFill>
                          <a:effectLst/>
                          <a:latin typeface="Times New Roman" pitchFamily="18" charset="0"/>
                        </a:rPr>
                        <a:t>17. Черновская</a:t>
                      </a:r>
                    </a:p>
                  </a:txBody>
                  <a:tcPr marL="7506" marR="7506" marT="7506"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t" latinLnBrk="0" hangingPunct="1">
                        <a:lnSpc>
                          <a:spcPct val="100000"/>
                        </a:lnSpc>
                        <a:spcBef>
                          <a:spcPct val="0"/>
                        </a:spcBef>
                        <a:spcAft>
                          <a:spcPct val="0"/>
                        </a:spcAft>
                        <a:buClrTx/>
                        <a:buSzTx/>
                        <a:buFontTx/>
                        <a:buNone/>
                        <a:tabLst/>
                      </a:pPr>
                      <a:r>
                        <a:rPr kumimoji="0" lang="ru-RU" sz="1100" b="1" i="0" u="none" strike="noStrike" cap="none" normalizeH="0" baseline="0" smtClean="0">
                          <a:ln>
                            <a:noFill/>
                          </a:ln>
                          <a:solidFill>
                            <a:srgbClr val="000000"/>
                          </a:solidFill>
                          <a:effectLst/>
                          <a:latin typeface="Times New Roman" pitchFamily="18" charset="0"/>
                        </a:rPr>
                        <a:t>2077</a:t>
                      </a:r>
                    </a:p>
                  </a:txBody>
                  <a:tcPr marL="7506" marR="7506" marT="7506"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100" b="1" i="0" u="none" strike="noStrike" cap="none" normalizeH="0" baseline="0" dirty="0" smtClean="0">
                          <a:ln>
                            <a:noFill/>
                          </a:ln>
                          <a:solidFill>
                            <a:srgbClr val="000000"/>
                          </a:solidFill>
                          <a:effectLst/>
                          <a:latin typeface="Times New Roman" pitchFamily="18" charset="0"/>
                        </a:rPr>
                        <a:t>173</a:t>
                      </a:r>
                    </a:p>
                  </a:txBody>
                  <a:tcPr marL="7506" marR="7506" marT="7506"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100" b="1" i="0" u="none" strike="noStrike" cap="none" normalizeH="0" baseline="0" dirty="0" smtClean="0">
                          <a:ln>
                            <a:noFill/>
                          </a:ln>
                          <a:solidFill>
                            <a:srgbClr val="000000"/>
                          </a:solidFill>
                          <a:effectLst/>
                          <a:latin typeface="Times New Roman" pitchFamily="18" charset="0"/>
                        </a:rPr>
                        <a:t>224</a:t>
                      </a:r>
                    </a:p>
                  </a:txBody>
                  <a:tcPr marL="7506" marR="7506" marT="7506"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100" b="1" i="0" u="none" strike="noStrike" cap="none" normalizeH="0" baseline="0" dirty="0" smtClean="0">
                          <a:ln>
                            <a:noFill/>
                          </a:ln>
                          <a:solidFill>
                            <a:srgbClr val="000000"/>
                          </a:solidFill>
                          <a:effectLst/>
                          <a:latin typeface="Times New Roman" pitchFamily="18" charset="0"/>
                        </a:rPr>
                        <a:t>224</a:t>
                      </a:r>
                    </a:p>
                  </a:txBody>
                  <a:tcPr marL="7506" marR="7506" marT="7506"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100" b="1" i="0" u="none" strike="noStrike" cap="none" normalizeH="0" baseline="0" dirty="0" smtClean="0">
                          <a:ln>
                            <a:noFill/>
                          </a:ln>
                          <a:solidFill>
                            <a:srgbClr val="000000"/>
                          </a:solidFill>
                          <a:effectLst/>
                          <a:latin typeface="Times New Roman" pitchFamily="18" charset="0"/>
                        </a:rPr>
                        <a:t>160</a:t>
                      </a:r>
                    </a:p>
                  </a:txBody>
                  <a:tcPr marL="7506" marR="7506" marT="7506"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100" b="1" i="0" u="none" strike="noStrike" cap="none" normalizeH="0" baseline="0" dirty="0" smtClean="0">
                          <a:ln>
                            <a:noFill/>
                          </a:ln>
                          <a:solidFill>
                            <a:srgbClr val="000000"/>
                          </a:solidFill>
                          <a:effectLst/>
                          <a:latin typeface="Times New Roman" pitchFamily="18" charset="0"/>
                        </a:rPr>
                        <a:t>359</a:t>
                      </a:r>
                    </a:p>
                  </a:txBody>
                  <a:tcPr marL="7506" marR="7506" marT="7506"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100" b="1" i="0" u="none" strike="noStrike" cap="none" normalizeH="0" baseline="0" dirty="0" smtClean="0">
                          <a:ln>
                            <a:noFill/>
                          </a:ln>
                          <a:solidFill>
                            <a:srgbClr val="000000"/>
                          </a:solidFill>
                          <a:effectLst/>
                          <a:latin typeface="Times New Roman" pitchFamily="18" charset="0"/>
                        </a:rPr>
                        <a:t>359</a:t>
                      </a:r>
                    </a:p>
                  </a:txBody>
                  <a:tcPr marL="7506" marR="7506" marT="7506"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100" b="1" i="0" u="none" strike="noStrike" cap="none" normalizeH="0" baseline="0" dirty="0" smtClean="0">
                          <a:ln>
                            <a:noFill/>
                          </a:ln>
                          <a:solidFill>
                            <a:srgbClr val="000000"/>
                          </a:solidFill>
                          <a:effectLst/>
                          <a:latin typeface="Times New Roman" pitchFamily="18" charset="0"/>
                        </a:rPr>
                        <a:t>350</a:t>
                      </a:r>
                    </a:p>
                  </a:txBody>
                  <a:tcPr marL="7506" marR="7506" marT="7506"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100" b="1" i="0" u="none" strike="noStrike" cap="none" normalizeH="0" baseline="0" dirty="0" smtClean="0">
                          <a:ln>
                            <a:noFill/>
                          </a:ln>
                          <a:solidFill>
                            <a:srgbClr val="000000"/>
                          </a:solidFill>
                          <a:effectLst/>
                          <a:latin typeface="Times New Roman" pitchFamily="18" charset="0"/>
                        </a:rPr>
                        <a:t>350</a:t>
                      </a:r>
                    </a:p>
                  </a:txBody>
                  <a:tcPr marL="7506" marR="7506" marT="7506"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100" b="1" i="0" u="none" strike="noStrike" cap="none" normalizeH="0" baseline="0" dirty="0" smtClean="0">
                          <a:ln>
                            <a:noFill/>
                          </a:ln>
                          <a:solidFill>
                            <a:srgbClr val="000000"/>
                          </a:solidFill>
                          <a:effectLst/>
                          <a:latin typeface="Times New Roman" pitchFamily="18" charset="0"/>
                        </a:rPr>
                        <a:t>350</a:t>
                      </a:r>
                    </a:p>
                  </a:txBody>
                  <a:tcPr marL="7506" marR="7506" marT="7506"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1100" b="1" i="0" u="none" strike="noStrike" cap="none" normalizeH="0" baseline="0" dirty="0" smtClean="0">
                          <a:ln>
                            <a:noFill/>
                          </a:ln>
                          <a:solidFill>
                            <a:srgbClr val="000000"/>
                          </a:solidFill>
                          <a:effectLst/>
                          <a:latin typeface="Times New Roman" pitchFamily="18" charset="0"/>
                        </a:rPr>
                        <a:t>381</a:t>
                      </a:r>
                    </a:p>
                  </a:txBody>
                  <a:tcPr marL="7506" marR="7506" marT="7506"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201595">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ru-RU" sz="1100" b="1" i="0" u="none" strike="noStrike" cap="none" normalizeH="0" baseline="0" smtClean="0">
                          <a:ln>
                            <a:noFill/>
                          </a:ln>
                          <a:solidFill>
                            <a:srgbClr val="000000"/>
                          </a:solidFill>
                          <a:effectLst/>
                          <a:latin typeface="Times New Roman" pitchFamily="18" charset="0"/>
                        </a:rPr>
                        <a:t>18. Киргинская</a:t>
                      </a:r>
                    </a:p>
                  </a:txBody>
                  <a:tcPr marL="7506" marR="7506" marT="7506"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t" latinLnBrk="0" hangingPunct="1">
                        <a:lnSpc>
                          <a:spcPct val="100000"/>
                        </a:lnSpc>
                        <a:spcBef>
                          <a:spcPct val="0"/>
                        </a:spcBef>
                        <a:spcAft>
                          <a:spcPct val="0"/>
                        </a:spcAft>
                        <a:buClrTx/>
                        <a:buSzTx/>
                        <a:buFontTx/>
                        <a:buNone/>
                        <a:tabLst/>
                      </a:pPr>
                      <a:r>
                        <a:rPr kumimoji="0" lang="ru-RU" sz="1100" b="1" i="0" u="none" strike="noStrike" cap="none" normalizeH="0" baseline="0" smtClean="0">
                          <a:ln>
                            <a:noFill/>
                          </a:ln>
                          <a:solidFill>
                            <a:srgbClr val="000000"/>
                          </a:solidFill>
                          <a:effectLst/>
                          <a:latin typeface="Times New Roman" pitchFamily="18" charset="0"/>
                        </a:rPr>
                        <a:t>984</a:t>
                      </a:r>
                    </a:p>
                  </a:txBody>
                  <a:tcPr marL="7506" marR="7506" marT="7506"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100" b="1" i="0" u="none" strike="noStrike" cap="none" normalizeH="0" baseline="0" dirty="0" smtClean="0">
                          <a:ln>
                            <a:noFill/>
                          </a:ln>
                          <a:solidFill>
                            <a:srgbClr val="000000"/>
                          </a:solidFill>
                          <a:effectLst/>
                          <a:latin typeface="Times New Roman" pitchFamily="18" charset="0"/>
                        </a:rPr>
                        <a:t>82</a:t>
                      </a:r>
                    </a:p>
                  </a:txBody>
                  <a:tcPr marL="7506" marR="7506" marT="7506"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100" b="1" i="0" u="none" strike="noStrike" cap="none" normalizeH="0" baseline="0" dirty="0" smtClean="0">
                          <a:ln>
                            <a:noFill/>
                          </a:ln>
                          <a:solidFill>
                            <a:srgbClr val="000000"/>
                          </a:solidFill>
                          <a:effectLst/>
                          <a:latin typeface="Times New Roman" pitchFamily="18" charset="0"/>
                        </a:rPr>
                        <a:t>106</a:t>
                      </a:r>
                    </a:p>
                  </a:txBody>
                  <a:tcPr marL="7506" marR="7506" marT="7506"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100" b="1" i="0" u="none" strike="noStrike" cap="none" normalizeH="0" baseline="0" dirty="0" smtClean="0">
                          <a:ln>
                            <a:noFill/>
                          </a:ln>
                          <a:solidFill>
                            <a:srgbClr val="000000"/>
                          </a:solidFill>
                          <a:effectLst/>
                          <a:latin typeface="Times New Roman" pitchFamily="18" charset="0"/>
                        </a:rPr>
                        <a:t>106</a:t>
                      </a:r>
                    </a:p>
                  </a:txBody>
                  <a:tcPr marL="7506" marR="7506" marT="7506"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100" b="1" i="0" u="none" strike="noStrike" cap="none" normalizeH="0" baseline="0" dirty="0" smtClean="0">
                          <a:ln>
                            <a:noFill/>
                          </a:ln>
                          <a:solidFill>
                            <a:srgbClr val="000000"/>
                          </a:solidFill>
                          <a:effectLst/>
                          <a:latin typeface="Times New Roman" pitchFamily="18" charset="0"/>
                        </a:rPr>
                        <a:t>76</a:t>
                      </a:r>
                    </a:p>
                  </a:txBody>
                  <a:tcPr marL="7506" marR="7506" marT="7506"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100" b="1" i="0" u="none" strike="noStrike" cap="none" normalizeH="0" baseline="0" dirty="0" smtClean="0">
                          <a:ln>
                            <a:noFill/>
                          </a:ln>
                          <a:solidFill>
                            <a:srgbClr val="000000"/>
                          </a:solidFill>
                          <a:effectLst/>
                          <a:latin typeface="Times New Roman" pitchFamily="18" charset="0"/>
                        </a:rPr>
                        <a:t>170</a:t>
                      </a:r>
                    </a:p>
                  </a:txBody>
                  <a:tcPr marL="7506" marR="7506" marT="7506"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100" b="1" i="0" u="none" strike="noStrike" cap="none" normalizeH="0" baseline="0" dirty="0" smtClean="0">
                          <a:ln>
                            <a:noFill/>
                          </a:ln>
                          <a:solidFill>
                            <a:srgbClr val="000000"/>
                          </a:solidFill>
                          <a:effectLst/>
                          <a:latin typeface="Times New Roman" pitchFamily="18" charset="0"/>
                        </a:rPr>
                        <a:t>170</a:t>
                      </a:r>
                    </a:p>
                  </a:txBody>
                  <a:tcPr marL="7506" marR="7506" marT="7506"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100" b="1" i="0" u="none" strike="noStrike" cap="none" normalizeH="0" baseline="0" dirty="0" smtClean="0">
                          <a:ln>
                            <a:noFill/>
                          </a:ln>
                          <a:solidFill>
                            <a:srgbClr val="000000"/>
                          </a:solidFill>
                          <a:effectLst/>
                          <a:latin typeface="Times New Roman" pitchFamily="18" charset="0"/>
                        </a:rPr>
                        <a:t>600</a:t>
                      </a:r>
                    </a:p>
                  </a:txBody>
                  <a:tcPr marL="7506" marR="7506" marT="7506"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100" b="1" i="0" u="none" strike="noStrike" cap="none" normalizeH="0" baseline="0" dirty="0" smtClean="0">
                          <a:ln>
                            <a:noFill/>
                          </a:ln>
                          <a:solidFill>
                            <a:srgbClr val="000000"/>
                          </a:solidFill>
                          <a:effectLst/>
                          <a:latin typeface="Times New Roman" pitchFamily="18" charset="0"/>
                        </a:rPr>
                        <a:t>0</a:t>
                      </a:r>
                    </a:p>
                  </a:txBody>
                  <a:tcPr marL="7506" marR="7506" marT="7506"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100" b="1" i="0" u="none" strike="noStrike" cap="none" normalizeH="0" baseline="0" dirty="0" smtClean="0">
                          <a:ln>
                            <a:noFill/>
                          </a:ln>
                          <a:solidFill>
                            <a:srgbClr val="000000"/>
                          </a:solidFill>
                          <a:effectLst/>
                          <a:latin typeface="Times New Roman" pitchFamily="18" charset="0"/>
                        </a:rPr>
                        <a:t>0</a:t>
                      </a:r>
                    </a:p>
                  </a:txBody>
                  <a:tcPr marL="7506" marR="7506" marT="7506"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1100" b="1" i="0" u="none" strike="noStrike" cap="none" normalizeH="0" baseline="0" dirty="0" smtClean="0">
                          <a:ln>
                            <a:noFill/>
                          </a:ln>
                          <a:solidFill>
                            <a:srgbClr val="000000"/>
                          </a:solidFill>
                          <a:effectLst/>
                          <a:latin typeface="Times New Roman" pitchFamily="18" charset="0"/>
                        </a:rPr>
                        <a:t>350</a:t>
                      </a:r>
                    </a:p>
                  </a:txBody>
                  <a:tcPr marL="7506" marR="7506" marT="7506"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20953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ru-RU" sz="1100" b="1" i="0" u="none" strike="noStrike" cap="none" normalizeH="0" baseline="0" smtClean="0">
                          <a:ln>
                            <a:noFill/>
                          </a:ln>
                          <a:solidFill>
                            <a:srgbClr val="000000"/>
                          </a:solidFill>
                          <a:effectLst/>
                          <a:latin typeface="Times New Roman" pitchFamily="18" charset="0"/>
                        </a:rPr>
                        <a:t>19. Пионерская</a:t>
                      </a:r>
                    </a:p>
                  </a:txBody>
                  <a:tcPr marL="7506" marR="7506" marT="7506"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t" latinLnBrk="0" hangingPunct="1">
                        <a:lnSpc>
                          <a:spcPct val="100000"/>
                        </a:lnSpc>
                        <a:spcBef>
                          <a:spcPct val="0"/>
                        </a:spcBef>
                        <a:spcAft>
                          <a:spcPct val="0"/>
                        </a:spcAft>
                        <a:buClrTx/>
                        <a:buSzTx/>
                        <a:buFontTx/>
                        <a:buNone/>
                        <a:tabLst/>
                      </a:pPr>
                      <a:r>
                        <a:rPr kumimoji="0" lang="ru-RU" sz="1100" b="1" i="0" u="none" strike="noStrike" cap="none" normalizeH="0" baseline="0" smtClean="0">
                          <a:ln>
                            <a:noFill/>
                          </a:ln>
                          <a:solidFill>
                            <a:srgbClr val="000000"/>
                          </a:solidFill>
                          <a:effectLst/>
                          <a:latin typeface="Times New Roman" pitchFamily="18" charset="0"/>
                        </a:rPr>
                        <a:t>3852</a:t>
                      </a:r>
                    </a:p>
                  </a:txBody>
                  <a:tcPr marL="7506" marR="7506" marT="7506"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100" b="1" i="0" u="none" strike="noStrike" cap="none" normalizeH="0" baseline="0" dirty="0" smtClean="0">
                          <a:ln>
                            <a:noFill/>
                          </a:ln>
                          <a:solidFill>
                            <a:srgbClr val="000000"/>
                          </a:solidFill>
                          <a:effectLst/>
                          <a:latin typeface="Times New Roman" pitchFamily="18" charset="0"/>
                        </a:rPr>
                        <a:t>321</a:t>
                      </a:r>
                    </a:p>
                  </a:txBody>
                  <a:tcPr marL="7506" marR="7506" marT="7506"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100" b="1" i="0" u="none" strike="noStrike" cap="none" normalizeH="0" baseline="0" dirty="0" smtClean="0">
                          <a:ln>
                            <a:noFill/>
                          </a:ln>
                          <a:solidFill>
                            <a:srgbClr val="000000"/>
                          </a:solidFill>
                          <a:effectLst/>
                          <a:latin typeface="Times New Roman" pitchFamily="18" charset="0"/>
                        </a:rPr>
                        <a:t>416</a:t>
                      </a:r>
                    </a:p>
                  </a:txBody>
                  <a:tcPr marL="7506" marR="7506" marT="7506"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100" b="1" i="0" u="none" strike="noStrike" cap="none" normalizeH="0" baseline="0" dirty="0" smtClean="0">
                          <a:ln>
                            <a:noFill/>
                          </a:ln>
                          <a:solidFill>
                            <a:srgbClr val="000000"/>
                          </a:solidFill>
                          <a:effectLst/>
                          <a:latin typeface="Times New Roman" pitchFamily="18" charset="0"/>
                        </a:rPr>
                        <a:t>416</a:t>
                      </a:r>
                    </a:p>
                  </a:txBody>
                  <a:tcPr marL="7506" marR="7506" marT="7506"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100" b="1" i="0" u="none" strike="noStrike" cap="none" normalizeH="0" baseline="0" dirty="0" smtClean="0">
                          <a:ln>
                            <a:noFill/>
                          </a:ln>
                          <a:solidFill>
                            <a:srgbClr val="000000"/>
                          </a:solidFill>
                          <a:effectLst/>
                          <a:latin typeface="Times New Roman" pitchFamily="18" charset="0"/>
                        </a:rPr>
                        <a:t>297</a:t>
                      </a:r>
                    </a:p>
                  </a:txBody>
                  <a:tcPr marL="7506" marR="7506" marT="7506"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100" b="1" i="0" u="none" strike="noStrike" cap="none" normalizeH="0" baseline="0" dirty="0" smtClean="0">
                          <a:ln>
                            <a:noFill/>
                          </a:ln>
                          <a:solidFill>
                            <a:srgbClr val="000000"/>
                          </a:solidFill>
                          <a:effectLst/>
                          <a:latin typeface="Times New Roman" pitchFamily="18" charset="0"/>
                        </a:rPr>
                        <a:t>666</a:t>
                      </a:r>
                    </a:p>
                  </a:txBody>
                  <a:tcPr marL="7506" marR="7506" marT="7506"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100" b="1" i="0" u="none" strike="noStrike" cap="none" normalizeH="0" baseline="0" dirty="0" smtClean="0">
                          <a:ln>
                            <a:noFill/>
                          </a:ln>
                          <a:solidFill>
                            <a:srgbClr val="000000"/>
                          </a:solidFill>
                          <a:effectLst/>
                          <a:latin typeface="Times New Roman" pitchFamily="18" charset="0"/>
                        </a:rPr>
                        <a:t>666</a:t>
                      </a:r>
                    </a:p>
                  </a:txBody>
                  <a:tcPr marL="7506" marR="7506" marT="7506"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100" b="1" i="0" u="none" strike="noStrike" cap="none" normalizeH="0" baseline="0" dirty="0" smtClean="0">
                          <a:ln>
                            <a:noFill/>
                          </a:ln>
                          <a:solidFill>
                            <a:srgbClr val="000000"/>
                          </a:solidFill>
                          <a:effectLst/>
                          <a:latin typeface="Times New Roman" pitchFamily="18" charset="0"/>
                        </a:rPr>
                        <a:t>700</a:t>
                      </a:r>
                    </a:p>
                  </a:txBody>
                  <a:tcPr marL="7506" marR="7506" marT="7506"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100" b="1" i="0" u="none" strike="noStrike" cap="none" normalizeH="0" baseline="0" dirty="0" smtClean="0">
                          <a:ln>
                            <a:noFill/>
                          </a:ln>
                          <a:solidFill>
                            <a:srgbClr val="000000"/>
                          </a:solidFill>
                          <a:effectLst/>
                          <a:latin typeface="Times New Roman" pitchFamily="18" charset="0"/>
                        </a:rPr>
                        <a:t>0</a:t>
                      </a:r>
                    </a:p>
                  </a:txBody>
                  <a:tcPr marL="7506" marR="7506" marT="7506"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100" b="1" i="0" u="none" strike="noStrike" cap="none" normalizeH="0" baseline="0" dirty="0" smtClean="0">
                          <a:ln>
                            <a:noFill/>
                          </a:ln>
                          <a:solidFill>
                            <a:srgbClr val="000000"/>
                          </a:solidFill>
                          <a:effectLst/>
                          <a:latin typeface="Times New Roman" pitchFamily="18" charset="0"/>
                        </a:rPr>
                        <a:t>0</a:t>
                      </a:r>
                    </a:p>
                  </a:txBody>
                  <a:tcPr marL="7506" marR="7506" marT="7506"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1100" b="1" i="0" u="none" strike="noStrike" cap="none" normalizeH="0" baseline="0" dirty="0" smtClean="0">
                          <a:ln>
                            <a:noFill/>
                          </a:ln>
                          <a:solidFill>
                            <a:srgbClr val="000000"/>
                          </a:solidFill>
                          <a:effectLst/>
                          <a:latin typeface="Times New Roman" pitchFamily="18" charset="0"/>
                        </a:rPr>
                        <a:t>557</a:t>
                      </a:r>
                    </a:p>
                  </a:txBody>
                  <a:tcPr marL="7506" marR="7506" marT="7506"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176198">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ru-RU" sz="1100" b="1" i="0" u="none" strike="noStrike" cap="none" normalizeH="0" baseline="0" smtClean="0">
                          <a:ln>
                            <a:noFill/>
                          </a:ln>
                          <a:solidFill>
                            <a:srgbClr val="000000"/>
                          </a:solidFill>
                          <a:effectLst/>
                          <a:latin typeface="Times New Roman" pitchFamily="18" charset="0"/>
                        </a:rPr>
                        <a:t>20. Пьянковская</a:t>
                      </a:r>
                    </a:p>
                  </a:txBody>
                  <a:tcPr marL="7506" marR="7506" marT="7506"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t" latinLnBrk="0" hangingPunct="1">
                        <a:lnSpc>
                          <a:spcPct val="100000"/>
                        </a:lnSpc>
                        <a:spcBef>
                          <a:spcPct val="0"/>
                        </a:spcBef>
                        <a:spcAft>
                          <a:spcPct val="0"/>
                        </a:spcAft>
                        <a:buClrTx/>
                        <a:buSzTx/>
                        <a:buFontTx/>
                        <a:buNone/>
                        <a:tabLst/>
                      </a:pPr>
                      <a:r>
                        <a:rPr kumimoji="0" lang="ru-RU" sz="1100" b="1" i="0" u="none" strike="noStrike" cap="none" normalizeH="0" baseline="0" smtClean="0">
                          <a:ln>
                            <a:noFill/>
                          </a:ln>
                          <a:solidFill>
                            <a:srgbClr val="000000"/>
                          </a:solidFill>
                          <a:effectLst/>
                          <a:latin typeface="Times New Roman" pitchFamily="18" charset="0"/>
                        </a:rPr>
                        <a:t>911</a:t>
                      </a:r>
                    </a:p>
                  </a:txBody>
                  <a:tcPr marL="7506" marR="7506" marT="7506"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100" b="1" i="0" u="none" strike="noStrike" cap="none" normalizeH="0" baseline="0" dirty="0" smtClean="0">
                          <a:ln>
                            <a:noFill/>
                          </a:ln>
                          <a:solidFill>
                            <a:srgbClr val="000000"/>
                          </a:solidFill>
                          <a:effectLst/>
                          <a:latin typeface="Times New Roman" pitchFamily="18" charset="0"/>
                        </a:rPr>
                        <a:t>76</a:t>
                      </a:r>
                    </a:p>
                  </a:txBody>
                  <a:tcPr marL="7506" marR="7506" marT="7506"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100" b="1" i="0" u="none" strike="noStrike" cap="none" normalizeH="0" baseline="0" dirty="0" smtClean="0">
                          <a:ln>
                            <a:noFill/>
                          </a:ln>
                          <a:solidFill>
                            <a:srgbClr val="000000"/>
                          </a:solidFill>
                          <a:effectLst/>
                          <a:latin typeface="Times New Roman" pitchFamily="18" charset="0"/>
                        </a:rPr>
                        <a:t>98</a:t>
                      </a:r>
                    </a:p>
                  </a:txBody>
                  <a:tcPr marL="7506" marR="7506" marT="7506"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100" b="1" i="0" u="none" strike="noStrike" cap="none" normalizeH="0" baseline="0" dirty="0" smtClean="0">
                          <a:ln>
                            <a:noFill/>
                          </a:ln>
                          <a:solidFill>
                            <a:srgbClr val="000000"/>
                          </a:solidFill>
                          <a:effectLst/>
                          <a:latin typeface="Times New Roman" pitchFamily="18" charset="0"/>
                        </a:rPr>
                        <a:t>98</a:t>
                      </a:r>
                    </a:p>
                  </a:txBody>
                  <a:tcPr marL="7506" marR="7506" marT="7506"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100" b="1" i="0" u="none" strike="noStrike" cap="none" normalizeH="0" baseline="0" dirty="0" smtClean="0">
                          <a:ln>
                            <a:noFill/>
                          </a:ln>
                          <a:solidFill>
                            <a:srgbClr val="000000"/>
                          </a:solidFill>
                          <a:effectLst/>
                          <a:latin typeface="Times New Roman" pitchFamily="18" charset="0"/>
                        </a:rPr>
                        <a:t>70</a:t>
                      </a:r>
                    </a:p>
                  </a:txBody>
                  <a:tcPr marL="7506" marR="7506" marT="7506"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100" b="1" i="0" u="none" strike="noStrike" cap="none" normalizeH="0" baseline="0" dirty="0" smtClean="0">
                          <a:ln>
                            <a:noFill/>
                          </a:ln>
                          <a:solidFill>
                            <a:srgbClr val="000000"/>
                          </a:solidFill>
                          <a:effectLst/>
                          <a:latin typeface="Times New Roman" pitchFamily="18" charset="0"/>
                        </a:rPr>
                        <a:t>157</a:t>
                      </a:r>
                    </a:p>
                  </a:txBody>
                  <a:tcPr marL="7506" marR="7506" marT="7506"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100" b="1" i="0" u="none" strike="noStrike" cap="none" normalizeH="0" baseline="0" dirty="0" smtClean="0">
                          <a:ln>
                            <a:noFill/>
                          </a:ln>
                          <a:solidFill>
                            <a:srgbClr val="000000"/>
                          </a:solidFill>
                          <a:effectLst/>
                          <a:latin typeface="Times New Roman" pitchFamily="18" charset="0"/>
                        </a:rPr>
                        <a:t>157</a:t>
                      </a:r>
                    </a:p>
                  </a:txBody>
                  <a:tcPr marL="7506" marR="7506" marT="7506"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100" b="1" i="0" u="none" strike="noStrike" cap="none" normalizeH="0" baseline="0" dirty="0" smtClean="0">
                          <a:ln>
                            <a:noFill/>
                          </a:ln>
                          <a:solidFill>
                            <a:srgbClr val="000000"/>
                          </a:solidFill>
                          <a:effectLst/>
                          <a:latin typeface="Times New Roman" pitchFamily="18" charset="0"/>
                        </a:rPr>
                        <a:t>250</a:t>
                      </a:r>
                    </a:p>
                  </a:txBody>
                  <a:tcPr marL="7506" marR="7506" marT="7506"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100" b="1" i="0" u="none" strike="noStrike" cap="none" normalizeH="0" baseline="0" dirty="0" smtClean="0">
                          <a:ln>
                            <a:noFill/>
                          </a:ln>
                          <a:solidFill>
                            <a:srgbClr val="000000"/>
                          </a:solidFill>
                          <a:effectLst/>
                          <a:latin typeface="Times New Roman" pitchFamily="18" charset="0"/>
                        </a:rPr>
                        <a:t>300</a:t>
                      </a:r>
                    </a:p>
                  </a:txBody>
                  <a:tcPr marL="7506" marR="7506" marT="7506"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100" b="1" i="0" u="none" strike="noStrike" cap="none" normalizeH="0" baseline="0" dirty="0" smtClean="0">
                          <a:ln>
                            <a:noFill/>
                          </a:ln>
                          <a:solidFill>
                            <a:srgbClr val="000000"/>
                          </a:solidFill>
                          <a:effectLst/>
                          <a:latin typeface="Times New Roman" pitchFamily="18" charset="0"/>
                        </a:rPr>
                        <a:t>300</a:t>
                      </a:r>
                    </a:p>
                  </a:txBody>
                  <a:tcPr marL="7506" marR="7506" marT="7506"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1100" b="1" i="0" u="none" strike="noStrike" cap="none" normalizeH="0" baseline="0" dirty="0" smtClean="0">
                          <a:ln>
                            <a:noFill/>
                          </a:ln>
                          <a:solidFill>
                            <a:srgbClr val="000000"/>
                          </a:solidFill>
                          <a:effectLst/>
                          <a:latin typeface="Times New Roman" pitchFamily="18" charset="0"/>
                        </a:rPr>
                        <a:t>380</a:t>
                      </a:r>
                    </a:p>
                  </a:txBody>
                  <a:tcPr marL="7506" marR="7506" marT="7506"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175146">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ru-RU" sz="1100" b="1" i="0" u="none" strike="noStrike" cap="none" normalizeH="0" baseline="0" smtClean="0">
                          <a:ln>
                            <a:noFill/>
                          </a:ln>
                          <a:solidFill>
                            <a:srgbClr val="000000"/>
                          </a:solidFill>
                          <a:effectLst/>
                          <a:latin typeface="Times New Roman" pitchFamily="18" charset="0"/>
                        </a:rPr>
                        <a:t>21. Зайковская</a:t>
                      </a:r>
                    </a:p>
                  </a:txBody>
                  <a:tcPr marL="7506" marR="7506" marT="7506"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t" latinLnBrk="0" hangingPunct="1">
                        <a:lnSpc>
                          <a:spcPct val="100000"/>
                        </a:lnSpc>
                        <a:spcBef>
                          <a:spcPct val="0"/>
                        </a:spcBef>
                        <a:spcAft>
                          <a:spcPct val="0"/>
                        </a:spcAft>
                        <a:buClrTx/>
                        <a:buSzTx/>
                        <a:buFontTx/>
                        <a:buNone/>
                        <a:tabLst/>
                      </a:pPr>
                      <a:r>
                        <a:rPr kumimoji="0" lang="ru-RU" sz="1100" b="1" i="0" u="none" strike="noStrike" cap="none" normalizeH="0" baseline="0" smtClean="0">
                          <a:ln>
                            <a:noFill/>
                          </a:ln>
                          <a:solidFill>
                            <a:srgbClr val="000000"/>
                          </a:solidFill>
                          <a:effectLst/>
                          <a:latin typeface="Times New Roman" pitchFamily="18" charset="0"/>
                        </a:rPr>
                        <a:t>4875</a:t>
                      </a:r>
                    </a:p>
                  </a:txBody>
                  <a:tcPr marL="7506" marR="7506" marT="7506"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100" b="1" i="0" u="none" strike="noStrike" cap="none" normalizeH="0" baseline="0" dirty="0" smtClean="0">
                          <a:ln>
                            <a:noFill/>
                          </a:ln>
                          <a:solidFill>
                            <a:srgbClr val="000000"/>
                          </a:solidFill>
                          <a:effectLst/>
                          <a:latin typeface="Times New Roman" pitchFamily="18" charset="0"/>
                        </a:rPr>
                        <a:t>406</a:t>
                      </a:r>
                    </a:p>
                  </a:txBody>
                  <a:tcPr marL="7506" marR="7506" marT="7506"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100" b="1" i="0" u="none" strike="noStrike" cap="none" normalizeH="0" baseline="0" dirty="0" smtClean="0">
                          <a:ln>
                            <a:noFill/>
                          </a:ln>
                          <a:solidFill>
                            <a:srgbClr val="000000"/>
                          </a:solidFill>
                          <a:effectLst/>
                          <a:latin typeface="Times New Roman" pitchFamily="18" charset="0"/>
                        </a:rPr>
                        <a:t>527</a:t>
                      </a:r>
                    </a:p>
                  </a:txBody>
                  <a:tcPr marL="7506" marR="7506" marT="7506"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100" b="1" i="0" u="none" strike="noStrike" cap="none" normalizeH="0" baseline="0" dirty="0" smtClean="0">
                          <a:ln>
                            <a:noFill/>
                          </a:ln>
                          <a:solidFill>
                            <a:srgbClr val="000000"/>
                          </a:solidFill>
                          <a:effectLst/>
                          <a:latin typeface="Times New Roman" pitchFamily="18" charset="0"/>
                        </a:rPr>
                        <a:t>527</a:t>
                      </a:r>
                    </a:p>
                  </a:txBody>
                  <a:tcPr marL="7506" marR="7506" marT="7506"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100" b="1" i="0" u="none" strike="noStrike" cap="none" normalizeH="0" baseline="0" dirty="0" smtClean="0">
                          <a:ln>
                            <a:noFill/>
                          </a:ln>
                          <a:solidFill>
                            <a:srgbClr val="000000"/>
                          </a:solidFill>
                          <a:effectLst/>
                          <a:latin typeface="Times New Roman" pitchFamily="18" charset="0"/>
                        </a:rPr>
                        <a:t>376</a:t>
                      </a:r>
                    </a:p>
                  </a:txBody>
                  <a:tcPr marL="7506" marR="7506" marT="7506"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100" b="1" i="0" u="none" strike="noStrike" cap="none" normalizeH="0" baseline="0" dirty="0" smtClean="0">
                          <a:ln>
                            <a:noFill/>
                          </a:ln>
                          <a:solidFill>
                            <a:srgbClr val="000000"/>
                          </a:solidFill>
                          <a:effectLst/>
                          <a:latin typeface="Times New Roman" pitchFamily="18" charset="0"/>
                        </a:rPr>
                        <a:t>843</a:t>
                      </a:r>
                    </a:p>
                  </a:txBody>
                  <a:tcPr marL="7506" marR="7506" marT="7506"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100" b="1" i="0" u="none" strike="noStrike" cap="none" normalizeH="0" baseline="0" dirty="0" smtClean="0">
                          <a:ln>
                            <a:noFill/>
                          </a:ln>
                          <a:solidFill>
                            <a:srgbClr val="000000"/>
                          </a:solidFill>
                          <a:effectLst/>
                          <a:latin typeface="Times New Roman" pitchFamily="18" charset="0"/>
                        </a:rPr>
                        <a:t>843</a:t>
                      </a:r>
                    </a:p>
                  </a:txBody>
                  <a:tcPr marL="7506" marR="7506" marT="7506"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100" b="1" i="0" u="none" strike="noStrike" cap="none" normalizeH="0" baseline="0" dirty="0" smtClean="0">
                          <a:ln>
                            <a:noFill/>
                          </a:ln>
                          <a:solidFill>
                            <a:srgbClr val="000000"/>
                          </a:solidFill>
                          <a:effectLst/>
                          <a:latin typeface="Times New Roman" pitchFamily="18" charset="0"/>
                        </a:rPr>
                        <a:t>200</a:t>
                      </a:r>
                    </a:p>
                  </a:txBody>
                  <a:tcPr marL="7506" marR="7506" marT="7506"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100" b="1" i="0" u="none" strike="noStrike" cap="none" normalizeH="0" baseline="0" dirty="0" smtClean="0">
                          <a:ln>
                            <a:noFill/>
                          </a:ln>
                          <a:solidFill>
                            <a:srgbClr val="000000"/>
                          </a:solidFill>
                          <a:effectLst/>
                          <a:latin typeface="Times New Roman" pitchFamily="18" charset="0"/>
                        </a:rPr>
                        <a:t>0</a:t>
                      </a:r>
                    </a:p>
                  </a:txBody>
                  <a:tcPr marL="7506" marR="7506" marT="7506"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100" b="1" i="0" u="none" strike="noStrike" cap="none" normalizeH="0" baseline="0" dirty="0" smtClean="0">
                          <a:ln>
                            <a:noFill/>
                          </a:ln>
                          <a:solidFill>
                            <a:srgbClr val="000000"/>
                          </a:solidFill>
                          <a:effectLst/>
                          <a:latin typeface="Times New Roman" pitchFamily="18" charset="0"/>
                        </a:rPr>
                        <a:t>0</a:t>
                      </a:r>
                    </a:p>
                  </a:txBody>
                  <a:tcPr marL="7506" marR="7506" marT="7506"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1100" b="1" i="0" u="none" strike="noStrike" cap="none" normalizeH="0" baseline="0" dirty="0" smtClean="0">
                          <a:ln>
                            <a:noFill/>
                          </a:ln>
                          <a:solidFill>
                            <a:srgbClr val="000000"/>
                          </a:solidFill>
                          <a:effectLst/>
                          <a:latin typeface="Times New Roman" pitchFamily="18" charset="0"/>
                        </a:rPr>
                        <a:t>480</a:t>
                      </a:r>
                    </a:p>
                  </a:txBody>
                  <a:tcPr marL="7506" marR="7506" marT="7506"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193659">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ru-RU" sz="1100" b="1" i="0" u="none" strike="noStrike" cap="none" normalizeH="0" baseline="0" smtClean="0">
                          <a:ln>
                            <a:noFill/>
                          </a:ln>
                          <a:solidFill>
                            <a:srgbClr val="000000"/>
                          </a:solidFill>
                          <a:effectLst/>
                          <a:latin typeface="Times New Roman" pitchFamily="18" charset="0"/>
                        </a:rPr>
                        <a:t>ИТОГО:</a:t>
                      </a:r>
                    </a:p>
                  </a:txBody>
                  <a:tcPr marL="7506" marR="7506" marT="7506"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t" latinLnBrk="0" hangingPunct="1">
                        <a:lnSpc>
                          <a:spcPct val="100000"/>
                        </a:lnSpc>
                        <a:spcBef>
                          <a:spcPct val="0"/>
                        </a:spcBef>
                        <a:spcAft>
                          <a:spcPct val="0"/>
                        </a:spcAft>
                        <a:buClrTx/>
                        <a:buSzTx/>
                        <a:buFontTx/>
                        <a:buNone/>
                        <a:tabLst/>
                      </a:pPr>
                      <a:r>
                        <a:rPr kumimoji="0" lang="ru-RU" sz="1100" b="1" i="0" u="none" strike="noStrike" cap="none" normalizeH="0" baseline="0" smtClean="0">
                          <a:ln>
                            <a:noFill/>
                          </a:ln>
                          <a:solidFill>
                            <a:srgbClr val="000000"/>
                          </a:solidFill>
                          <a:effectLst/>
                          <a:latin typeface="Times New Roman" pitchFamily="18" charset="0"/>
                        </a:rPr>
                        <a:t> 32 403   </a:t>
                      </a:r>
                    </a:p>
                  </a:txBody>
                  <a:tcPr marL="7506" marR="7506" marT="7506"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100" b="1" i="0" u="none" strike="noStrike" cap="none" normalizeH="0" baseline="0" dirty="0" smtClean="0">
                          <a:ln>
                            <a:noFill/>
                          </a:ln>
                          <a:solidFill>
                            <a:srgbClr val="000000"/>
                          </a:solidFill>
                          <a:effectLst/>
                          <a:latin typeface="Times New Roman" pitchFamily="18" charset="0"/>
                        </a:rPr>
                        <a:t>2700</a:t>
                      </a:r>
                    </a:p>
                  </a:txBody>
                  <a:tcPr marL="7506" marR="7506" marT="7506"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100" b="1" i="0" u="none" strike="noStrike" cap="none" normalizeH="0" baseline="0" dirty="0" smtClean="0">
                          <a:ln>
                            <a:noFill/>
                          </a:ln>
                          <a:solidFill>
                            <a:srgbClr val="000000"/>
                          </a:solidFill>
                          <a:effectLst/>
                          <a:latin typeface="Times New Roman" pitchFamily="18" charset="0"/>
                        </a:rPr>
                        <a:t>3500</a:t>
                      </a:r>
                    </a:p>
                  </a:txBody>
                  <a:tcPr marL="7506" marR="7506" marT="7506"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100" b="1" i="0" u="none" strike="noStrike" cap="none" normalizeH="0" baseline="0" dirty="0" smtClean="0">
                          <a:ln>
                            <a:noFill/>
                          </a:ln>
                          <a:solidFill>
                            <a:srgbClr val="000000"/>
                          </a:solidFill>
                          <a:effectLst/>
                          <a:latin typeface="Times New Roman" pitchFamily="18" charset="0"/>
                        </a:rPr>
                        <a:t>3500</a:t>
                      </a:r>
                    </a:p>
                  </a:txBody>
                  <a:tcPr marL="7506" marR="7506" marT="7506"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100" b="1" i="0" u="none" strike="noStrike" cap="none" normalizeH="0" baseline="0" dirty="0" smtClean="0">
                          <a:ln>
                            <a:noFill/>
                          </a:ln>
                          <a:solidFill>
                            <a:srgbClr val="000000"/>
                          </a:solidFill>
                          <a:effectLst/>
                          <a:latin typeface="Times New Roman" pitchFamily="18" charset="0"/>
                        </a:rPr>
                        <a:t>2500</a:t>
                      </a:r>
                    </a:p>
                  </a:txBody>
                  <a:tcPr marL="7506" marR="7506" marT="7506"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100" b="1" i="0" u="none" strike="noStrike" cap="none" normalizeH="0" baseline="0" dirty="0" smtClean="0">
                          <a:ln>
                            <a:noFill/>
                          </a:ln>
                          <a:solidFill>
                            <a:srgbClr val="000000"/>
                          </a:solidFill>
                          <a:effectLst/>
                          <a:latin typeface="Times New Roman" pitchFamily="18" charset="0"/>
                        </a:rPr>
                        <a:t>5600</a:t>
                      </a:r>
                    </a:p>
                  </a:txBody>
                  <a:tcPr marL="7506" marR="7506" marT="7506"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100" b="1" i="0" u="none" strike="noStrike" cap="none" normalizeH="0" baseline="0" dirty="0" smtClean="0">
                          <a:ln>
                            <a:noFill/>
                          </a:ln>
                          <a:solidFill>
                            <a:srgbClr val="000000"/>
                          </a:solidFill>
                          <a:effectLst/>
                          <a:latin typeface="Times New Roman" pitchFamily="18" charset="0"/>
                        </a:rPr>
                        <a:t>5600</a:t>
                      </a:r>
                    </a:p>
                  </a:txBody>
                  <a:tcPr marL="7506" marR="7506" marT="7506"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100" b="1" i="0" u="none" strike="noStrike" cap="none" normalizeH="0" baseline="0" dirty="0" smtClean="0">
                          <a:ln>
                            <a:noFill/>
                          </a:ln>
                          <a:solidFill>
                            <a:srgbClr val="000000"/>
                          </a:solidFill>
                          <a:effectLst/>
                          <a:latin typeface="Times New Roman" pitchFamily="18" charset="0"/>
                        </a:rPr>
                        <a:t>4750</a:t>
                      </a:r>
                    </a:p>
                  </a:txBody>
                  <a:tcPr marL="7506" marR="7506" marT="7506"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100" b="1" i="0" u="none" strike="noStrike" cap="none" normalizeH="0" baseline="0" dirty="0" smtClean="0">
                          <a:ln>
                            <a:noFill/>
                          </a:ln>
                          <a:solidFill>
                            <a:srgbClr val="000000"/>
                          </a:solidFill>
                          <a:effectLst/>
                          <a:latin typeface="Times New Roman" pitchFamily="18" charset="0"/>
                        </a:rPr>
                        <a:t>4800</a:t>
                      </a:r>
                    </a:p>
                  </a:txBody>
                  <a:tcPr marL="7506" marR="7506" marT="7506"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100" b="1" i="0" u="none" strike="noStrike" cap="none" normalizeH="0" baseline="0" dirty="0" smtClean="0">
                          <a:ln>
                            <a:noFill/>
                          </a:ln>
                          <a:solidFill>
                            <a:srgbClr val="000000"/>
                          </a:solidFill>
                          <a:effectLst/>
                          <a:latin typeface="Times New Roman" pitchFamily="18" charset="0"/>
                        </a:rPr>
                        <a:t>4800</a:t>
                      </a:r>
                    </a:p>
                  </a:txBody>
                  <a:tcPr marL="7506" marR="7506" marT="7506"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1100" b="1" i="0" u="none" strike="noStrike" cap="none" normalizeH="0" baseline="0" dirty="0" smtClean="0">
                          <a:ln>
                            <a:noFill/>
                          </a:ln>
                          <a:solidFill>
                            <a:srgbClr val="000000"/>
                          </a:solidFill>
                          <a:effectLst/>
                          <a:latin typeface="Times New Roman" pitchFamily="18" charset="0"/>
                        </a:rPr>
                        <a:t>5938,99</a:t>
                      </a:r>
                    </a:p>
                  </a:txBody>
                  <a:tcPr marL="7506" marR="7506" marT="7506"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2"/>
          <p:cNvSpPr>
            <a:spLocks noGrp="1" noChangeArrowheads="1"/>
          </p:cNvSpPr>
          <p:nvPr>
            <p:ph type="title" idx="4294967295"/>
          </p:nvPr>
        </p:nvSpPr>
        <p:spPr>
          <a:xfrm>
            <a:off x="468313" y="317500"/>
            <a:ext cx="8229600" cy="466725"/>
          </a:xfrm>
        </p:spPr>
        <p:txBody>
          <a:bodyPr/>
          <a:lstStyle/>
          <a:p>
            <a:pPr eaLnBrk="1" hangingPunct="1"/>
            <a:r>
              <a:rPr lang="ru-RU" sz="2000" b="1" smtClean="0">
                <a:solidFill>
                  <a:srgbClr val="000099"/>
                </a:solidFill>
                <a:latin typeface="Times New Roman" pitchFamily="18" charset="0"/>
              </a:rPr>
              <a:t>Бюджет Ирбитского МО на 2015 год </a:t>
            </a:r>
            <a:br>
              <a:rPr lang="ru-RU" sz="2000" b="1" smtClean="0">
                <a:solidFill>
                  <a:srgbClr val="000099"/>
                </a:solidFill>
                <a:latin typeface="Times New Roman" pitchFamily="18" charset="0"/>
              </a:rPr>
            </a:br>
            <a:r>
              <a:rPr lang="ru-RU" sz="2000" b="1" smtClean="0">
                <a:solidFill>
                  <a:srgbClr val="000099"/>
                </a:solidFill>
                <a:latin typeface="Times New Roman" pitchFamily="18" charset="0"/>
              </a:rPr>
              <a:t>и плановый период 2016-2017 годы</a:t>
            </a:r>
            <a:endParaRPr lang="ru-RU" sz="1400" b="1" i="1" smtClean="0">
              <a:solidFill>
                <a:srgbClr val="000099"/>
              </a:solidFill>
              <a:latin typeface="Times New Roman" pitchFamily="18" charset="0"/>
            </a:endParaRPr>
          </a:p>
        </p:txBody>
      </p:sp>
      <p:sp>
        <p:nvSpPr>
          <p:cNvPr id="56322" name="Скругленный прямоугольник 34"/>
          <p:cNvSpPr>
            <a:spLocks noChangeArrowheads="1"/>
          </p:cNvSpPr>
          <p:nvPr/>
        </p:nvSpPr>
        <p:spPr bwMode="auto">
          <a:xfrm>
            <a:off x="4965700" y="3790950"/>
            <a:ext cx="2555875" cy="2178050"/>
          </a:xfrm>
          <a:prstGeom prst="roundRect">
            <a:avLst>
              <a:gd name="adj" fmla="val 16667"/>
            </a:avLst>
          </a:prstGeom>
          <a:gradFill rotWithShape="0">
            <a:gsLst>
              <a:gs pos="0">
                <a:srgbClr val="CCFFCC"/>
              </a:gs>
              <a:gs pos="100000">
                <a:srgbClr val="F6FFF6"/>
              </a:gs>
            </a:gsLst>
            <a:path path="shape">
              <a:fillToRect l="50000" t="50000" r="50000" b="50000"/>
            </a:path>
          </a:gradFill>
          <a:ln w="9525" algn="ctr">
            <a:solidFill>
              <a:srgbClr val="669900"/>
            </a:solidFill>
            <a:round/>
            <a:headEnd/>
            <a:tailEnd/>
          </a:ln>
        </p:spPr>
        <p:txBody>
          <a:bodyPr/>
          <a:lstStyle/>
          <a:p>
            <a:pPr algn="ctr"/>
            <a:r>
              <a:rPr lang="ru-RU" sz="1200" b="1">
                <a:solidFill>
                  <a:srgbClr val="00602B"/>
                </a:solidFill>
                <a:latin typeface="Times New Roman" pitchFamily="18" charset="0"/>
                <a:cs typeface="Times New Roman" pitchFamily="18" charset="0"/>
              </a:rPr>
              <a:t>Подпрограмма 2 «Повышение безопасности дорожного движения на территории Ирбитского муниципального образования»</a:t>
            </a:r>
          </a:p>
          <a:p>
            <a:pPr algn="ctr"/>
            <a:r>
              <a:rPr lang="ru-RU" sz="1200" b="1">
                <a:solidFill>
                  <a:srgbClr val="0000FF"/>
                </a:solidFill>
                <a:latin typeface="Times New Roman" pitchFamily="18" charset="0"/>
              </a:rPr>
              <a:t>2015 год – 23 290,8 тыс. руб.</a:t>
            </a:r>
          </a:p>
          <a:p>
            <a:pPr algn="ctr"/>
            <a:r>
              <a:rPr lang="ru-RU" sz="1200" b="1">
                <a:solidFill>
                  <a:srgbClr val="0000FF"/>
                </a:solidFill>
                <a:latin typeface="Times New Roman" pitchFamily="18" charset="0"/>
              </a:rPr>
              <a:t>2016 год –24 281,0 тыс. руб.</a:t>
            </a:r>
          </a:p>
          <a:p>
            <a:pPr algn="ctr"/>
            <a:r>
              <a:rPr lang="ru-RU" sz="1200" b="1">
                <a:solidFill>
                  <a:srgbClr val="0000FF"/>
                </a:solidFill>
                <a:latin typeface="Times New Roman" pitchFamily="18" charset="0"/>
              </a:rPr>
              <a:t>2017 год – 24 281,0 тыс. руб.</a:t>
            </a:r>
          </a:p>
        </p:txBody>
      </p:sp>
      <p:sp>
        <p:nvSpPr>
          <p:cNvPr id="56323" name="Скругленный прямоугольник 34"/>
          <p:cNvSpPr>
            <a:spLocks noChangeArrowheads="1"/>
          </p:cNvSpPr>
          <p:nvPr/>
        </p:nvSpPr>
        <p:spPr bwMode="auto">
          <a:xfrm>
            <a:off x="900113" y="1016000"/>
            <a:ext cx="6783387" cy="2297113"/>
          </a:xfrm>
          <a:prstGeom prst="roundRect">
            <a:avLst>
              <a:gd name="adj" fmla="val 16667"/>
            </a:avLst>
          </a:prstGeom>
          <a:gradFill rotWithShape="0">
            <a:gsLst>
              <a:gs pos="0">
                <a:srgbClr val="CCFFCC"/>
              </a:gs>
              <a:gs pos="100000">
                <a:srgbClr val="F6FFF6"/>
              </a:gs>
            </a:gsLst>
            <a:path path="shape">
              <a:fillToRect l="50000" t="50000" r="50000" b="50000"/>
            </a:path>
          </a:gradFill>
          <a:ln w="9525" algn="ctr">
            <a:solidFill>
              <a:srgbClr val="669900"/>
            </a:solidFill>
            <a:round/>
            <a:headEnd/>
            <a:tailEnd/>
          </a:ln>
        </p:spPr>
        <p:txBody>
          <a:bodyPr/>
          <a:lstStyle/>
          <a:p>
            <a:pPr algn="ctr"/>
            <a:r>
              <a:rPr lang="ru-RU" sz="1600" b="1">
                <a:solidFill>
                  <a:srgbClr val="00602B"/>
                </a:solidFill>
                <a:latin typeface="Times New Roman" pitchFamily="18" charset="0"/>
                <a:cs typeface="Times New Roman" pitchFamily="18" charset="0"/>
              </a:rPr>
              <a:t>Муниципальная программа</a:t>
            </a:r>
          </a:p>
          <a:p>
            <a:pPr algn="ctr"/>
            <a:r>
              <a:rPr lang="ru-RU" sz="1600" b="1">
                <a:solidFill>
                  <a:srgbClr val="00602B"/>
                </a:solidFill>
                <a:latin typeface="Times New Roman" pitchFamily="18" charset="0"/>
                <a:cs typeface="Times New Roman" pitchFamily="18" charset="0"/>
              </a:rPr>
              <a:t>«Развитие транспортного комплекса</a:t>
            </a:r>
          </a:p>
          <a:p>
            <a:pPr algn="ctr"/>
            <a:r>
              <a:rPr lang="ru-RU" sz="1600" b="1">
                <a:solidFill>
                  <a:srgbClr val="00602B"/>
                </a:solidFill>
                <a:latin typeface="Times New Roman" pitchFamily="18" charset="0"/>
                <a:cs typeface="Times New Roman" pitchFamily="18" charset="0"/>
              </a:rPr>
              <a:t>в  Ирбитском муниципальном образовании на 2014-2017 годы»</a:t>
            </a:r>
          </a:p>
          <a:p>
            <a:r>
              <a:rPr lang="ru-RU" sz="1400" b="1">
                <a:solidFill>
                  <a:srgbClr val="680000"/>
                </a:solidFill>
                <a:latin typeface="Times New Roman" pitchFamily="18" charset="0"/>
              </a:rPr>
              <a:t>Цель:  Развитие и обеспечение сохранности сети автомобильных дорог общего пользования местного значения Ирбитского муниципального образования, осуществление комплекса мер по безопасности дорожного движения на территории Ирбитского муниципального образования, повышение доступности услуг транспортного комплекса для населения Ирбитского муниципального образования. </a:t>
            </a:r>
            <a:endParaRPr lang="ru-RU" sz="1400" b="1">
              <a:solidFill>
                <a:srgbClr val="00602B"/>
              </a:solidFill>
              <a:latin typeface="Times New Roman" pitchFamily="18" charset="0"/>
            </a:endParaRPr>
          </a:p>
          <a:p>
            <a:pPr algn="ctr"/>
            <a:endParaRPr lang="ru-RU" sz="1600" b="1">
              <a:solidFill>
                <a:srgbClr val="00602B"/>
              </a:solidFill>
              <a:latin typeface="Times New Roman" pitchFamily="18" charset="0"/>
              <a:cs typeface="Times New Roman" pitchFamily="18" charset="0"/>
            </a:endParaRPr>
          </a:p>
          <a:p>
            <a:pPr algn="ctr"/>
            <a:endParaRPr lang="ru-RU" sz="1600" b="1">
              <a:solidFill>
                <a:srgbClr val="00602B"/>
              </a:solidFill>
              <a:latin typeface="Times New Roman" pitchFamily="18" charset="0"/>
              <a:cs typeface="Times New Roman" pitchFamily="18" charset="0"/>
            </a:endParaRPr>
          </a:p>
          <a:p>
            <a:pPr algn="ctr"/>
            <a:endParaRPr lang="ru-RU" sz="1400" b="1">
              <a:solidFill>
                <a:srgbClr val="00602B"/>
              </a:solidFill>
              <a:latin typeface="Times New Roman" pitchFamily="18" charset="0"/>
              <a:cs typeface="Times New Roman" pitchFamily="18" charset="0"/>
            </a:endParaRPr>
          </a:p>
          <a:p>
            <a:endParaRPr lang="ru-RU" sz="900" b="1">
              <a:cs typeface="Times New Roman" pitchFamily="18" charset="0"/>
            </a:endParaRPr>
          </a:p>
        </p:txBody>
      </p:sp>
      <p:sp>
        <p:nvSpPr>
          <p:cNvPr id="56324" name="Скругленный прямоугольник 34"/>
          <p:cNvSpPr>
            <a:spLocks noChangeArrowheads="1"/>
          </p:cNvSpPr>
          <p:nvPr/>
        </p:nvSpPr>
        <p:spPr bwMode="auto">
          <a:xfrm>
            <a:off x="1131888" y="3789363"/>
            <a:ext cx="2608262" cy="2179637"/>
          </a:xfrm>
          <a:prstGeom prst="roundRect">
            <a:avLst>
              <a:gd name="adj" fmla="val 16667"/>
            </a:avLst>
          </a:prstGeom>
          <a:gradFill rotWithShape="0">
            <a:gsLst>
              <a:gs pos="0">
                <a:srgbClr val="CCFFCC"/>
              </a:gs>
              <a:gs pos="100000">
                <a:srgbClr val="F6FFF6"/>
              </a:gs>
            </a:gsLst>
            <a:path path="shape">
              <a:fillToRect l="50000" t="50000" r="50000" b="50000"/>
            </a:path>
          </a:gradFill>
          <a:ln w="9525" algn="ctr">
            <a:solidFill>
              <a:srgbClr val="669900"/>
            </a:solidFill>
            <a:round/>
            <a:headEnd/>
            <a:tailEnd/>
          </a:ln>
        </p:spPr>
        <p:txBody>
          <a:bodyPr/>
          <a:lstStyle/>
          <a:p>
            <a:pPr algn="ctr"/>
            <a:r>
              <a:rPr lang="ru-RU" sz="1200" b="1">
                <a:solidFill>
                  <a:srgbClr val="00602B"/>
                </a:solidFill>
                <a:latin typeface="Times New Roman" pitchFamily="18" charset="0"/>
                <a:cs typeface="Times New Roman" pitchFamily="18" charset="0"/>
              </a:rPr>
              <a:t>Подпрограмма 1 «Развитие и обеспечение сохранности автомобильных дорог общего пользования местного значения Ирбитского муниципального образования»</a:t>
            </a:r>
          </a:p>
          <a:p>
            <a:pPr algn="ctr"/>
            <a:r>
              <a:rPr lang="ru-RU" sz="1200" b="1">
                <a:solidFill>
                  <a:srgbClr val="0000FF"/>
                </a:solidFill>
                <a:latin typeface="Times New Roman" pitchFamily="18" charset="0"/>
                <a:cs typeface="Times New Roman" pitchFamily="18" charset="0"/>
              </a:rPr>
              <a:t>2015 год – 48 467,3 тыс. руб.</a:t>
            </a:r>
          </a:p>
          <a:p>
            <a:pPr algn="ctr"/>
            <a:r>
              <a:rPr lang="ru-RU" sz="1200" b="1">
                <a:solidFill>
                  <a:srgbClr val="0000FF"/>
                </a:solidFill>
                <a:latin typeface="Times New Roman" pitchFamily="18" charset="0"/>
                <a:cs typeface="Times New Roman" pitchFamily="18" charset="0"/>
              </a:rPr>
              <a:t>2016 год – 32 500,0 тыс. руб.</a:t>
            </a:r>
          </a:p>
          <a:p>
            <a:pPr algn="ctr"/>
            <a:r>
              <a:rPr lang="ru-RU" sz="1200" b="1">
                <a:solidFill>
                  <a:srgbClr val="0000FF"/>
                </a:solidFill>
                <a:latin typeface="Times New Roman" pitchFamily="18" charset="0"/>
                <a:cs typeface="Times New Roman" pitchFamily="18" charset="0"/>
              </a:rPr>
              <a:t>2017 год –32 500,0 тыс. руб.</a:t>
            </a:r>
            <a:endParaRPr lang="ru-RU" sz="1200">
              <a:solidFill>
                <a:srgbClr val="0000FF"/>
              </a:solidFill>
              <a:latin typeface="Times New Roman" pitchFamily="18" charset="0"/>
              <a:cs typeface="Times New Roman" pitchFamily="18" charset="0"/>
            </a:endParaRPr>
          </a:p>
          <a:p>
            <a:pPr algn="ctr"/>
            <a:endParaRPr lang="ru-RU" sz="1200">
              <a:latin typeface="Times New Roman" pitchFamily="18" charset="0"/>
            </a:endParaRPr>
          </a:p>
        </p:txBody>
      </p:sp>
      <p:sp>
        <p:nvSpPr>
          <p:cNvPr id="56325" name="Стрелка вниз 2"/>
          <p:cNvSpPr>
            <a:spLocks noChangeArrowheads="1"/>
          </p:cNvSpPr>
          <p:nvPr/>
        </p:nvSpPr>
        <p:spPr bwMode="auto">
          <a:xfrm>
            <a:off x="2193925" y="3313113"/>
            <a:ext cx="485775" cy="476250"/>
          </a:xfrm>
          <a:prstGeom prst="downArrow">
            <a:avLst>
              <a:gd name="adj1" fmla="val 50000"/>
              <a:gd name="adj2" fmla="val 49847"/>
            </a:avLst>
          </a:prstGeom>
          <a:gradFill rotWithShape="1">
            <a:gsLst>
              <a:gs pos="0">
                <a:srgbClr val="CCFFFF"/>
              </a:gs>
              <a:gs pos="100000">
                <a:srgbClr val="B7E5E5"/>
              </a:gs>
            </a:gsLst>
            <a:path path="rect">
              <a:fillToRect l="50000" t="50000" r="50000" b="50000"/>
            </a:path>
          </a:gradFill>
          <a:ln w="9525" algn="ctr">
            <a:solidFill>
              <a:schemeClr val="tx1"/>
            </a:solidFill>
            <a:round/>
            <a:headEnd/>
            <a:tailEnd/>
          </a:ln>
        </p:spPr>
        <p:txBody>
          <a:bodyPr/>
          <a:lstStyle/>
          <a:p>
            <a:endParaRPr lang="ru-RU"/>
          </a:p>
        </p:txBody>
      </p:sp>
      <p:sp>
        <p:nvSpPr>
          <p:cNvPr id="56326" name="Стрелка вниз 15"/>
          <p:cNvSpPr>
            <a:spLocks noChangeArrowheads="1"/>
          </p:cNvSpPr>
          <p:nvPr/>
        </p:nvSpPr>
        <p:spPr bwMode="auto">
          <a:xfrm>
            <a:off x="5964238" y="3321050"/>
            <a:ext cx="484187" cy="468313"/>
          </a:xfrm>
          <a:prstGeom prst="downArrow">
            <a:avLst>
              <a:gd name="adj1" fmla="val 50000"/>
              <a:gd name="adj2" fmla="val 50046"/>
            </a:avLst>
          </a:prstGeom>
          <a:gradFill rotWithShape="1">
            <a:gsLst>
              <a:gs pos="0">
                <a:srgbClr val="CCFFFF"/>
              </a:gs>
              <a:gs pos="100000">
                <a:srgbClr val="B7E5E5"/>
              </a:gs>
            </a:gsLst>
            <a:path path="rect">
              <a:fillToRect l="50000" t="50000" r="50000" b="50000"/>
            </a:path>
          </a:gradFill>
          <a:ln w="9525" algn="ctr">
            <a:solidFill>
              <a:schemeClr val="tx1"/>
            </a:solidFill>
            <a:round/>
            <a:headEnd/>
            <a:tailEnd/>
          </a:ln>
        </p:spPr>
        <p:txBody>
          <a:bodyPr/>
          <a:lstStyle/>
          <a:p>
            <a:endParaRPr lang="ru-RU"/>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2"/>
          <p:cNvSpPr>
            <a:spLocks noGrp="1" noChangeArrowheads="1"/>
          </p:cNvSpPr>
          <p:nvPr>
            <p:ph type="title" idx="4294967295"/>
          </p:nvPr>
        </p:nvSpPr>
        <p:spPr>
          <a:xfrm>
            <a:off x="468313" y="317500"/>
            <a:ext cx="8229600" cy="374650"/>
          </a:xfrm>
        </p:spPr>
        <p:txBody>
          <a:bodyPr/>
          <a:lstStyle/>
          <a:p>
            <a:pPr eaLnBrk="1" hangingPunct="1"/>
            <a:r>
              <a:rPr lang="ru-RU" sz="1600" b="1" smtClean="0">
                <a:solidFill>
                  <a:srgbClr val="000099"/>
                </a:solidFill>
                <a:latin typeface="Times New Roman" pitchFamily="18" charset="0"/>
              </a:rPr>
              <a:t>Бюджет Ирбитского МО на 2015 год </a:t>
            </a:r>
            <a:br>
              <a:rPr lang="ru-RU" sz="1600" b="1" smtClean="0">
                <a:solidFill>
                  <a:srgbClr val="000099"/>
                </a:solidFill>
                <a:latin typeface="Times New Roman" pitchFamily="18" charset="0"/>
              </a:rPr>
            </a:br>
            <a:r>
              <a:rPr lang="ru-RU" sz="1600" b="1" smtClean="0">
                <a:solidFill>
                  <a:srgbClr val="000099"/>
                </a:solidFill>
                <a:latin typeface="Times New Roman" pitchFamily="18" charset="0"/>
              </a:rPr>
              <a:t>и плановый период 2016-2017 годы</a:t>
            </a:r>
            <a:endParaRPr lang="ru-RU" sz="1600" b="1" i="1" smtClean="0">
              <a:solidFill>
                <a:srgbClr val="000099"/>
              </a:solidFill>
              <a:latin typeface="Times New Roman" pitchFamily="18" charset="0"/>
            </a:endParaRPr>
          </a:p>
        </p:txBody>
      </p:sp>
      <p:sp>
        <p:nvSpPr>
          <p:cNvPr id="57346" name="Скругленный прямоугольник 34"/>
          <p:cNvSpPr>
            <a:spLocks noChangeArrowheads="1"/>
          </p:cNvSpPr>
          <p:nvPr/>
        </p:nvSpPr>
        <p:spPr bwMode="auto">
          <a:xfrm>
            <a:off x="196850" y="728663"/>
            <a:ext cx="8712200" cy="617537"/>
          </a:xfrm>
          <a:prstGeom prst="roundRect">
            <a:avLst>
              <a:gd name="adj" fmla="val 16667"/>
            </a:avLst>
          </a:prstGeom>
          <a:gradFill rotWithShape="0">
            <a:gsLst>
              <a:gs pos="0">
                <a:srgbClr val="CCFFCC"/>
              </a:gs>
              <a:gs pos="100000">
                <a:srgbClr val="F6FFF6"/>
              </a:gs>
            </a:gsLst>
            <a:path path="shape">
              <a:fillToRect l="50000" t="50000" r="50000" b="50000"/>
            </a:path>
          </a:gradFill>
          <a:ln w="9525" algn="ctr">
            <a:solidFill>
              <a:srgbClr val="669900"/>
            </a:solidFill>
            <a:round/>
            <a:headEnd/>
            <a:tailEnd/>
          </a:ln>
        </p:spPr>
        <p:txBody>
          <a:bodyPr/>
          <a:lstStyle/>
          <a:p>
            <a:pPr algn="ctr"/>
            <a:r>
              <a:rPr lang="ru-RU" sz="1400" b="1">
                <a:solidFill>
                  <a:srgbClr val="00602B"/>
                </a:solidFill>
                <a:latin typeface="Times New Roman" pitchFamily="18" charset="0"/>
              </a:rPr>
              <a:t>Подпрограмма 1 «Развитие и обеспечение сохранности автомобильных дорог общего пользования местного значения Ирбитского муниципального образования»</a:t>
            </a:r>
          </a:p>
          <a:p>
            <a:endParaRPr lang="ru-RU" b="1">
              <a:solidFill>
                <a:srgbClr val="00602B"/>
              </a:solidFill>
              <a:latin typeface="Times New Roman" pitchFamily="18" charset="0"/>
            </a:endParaRPr>
          </a:p>
        </p:txBody>
      </p:sp>
      <p:sp>
        <p:nvSpPr>
          <p:cNvPr id="57347" name="Овал 1"/>
          <p:cNvSpPr>
            <a:spLocks noChangeArrowheads="1"/>
          </p:cNvSpPr>
          <p:nvPr/>
        </p:nvSpPr>
        <p:spPr bwMode="auto">
          <a:xfrm>
            <a:off x="3276600" y="1346200"/>
            <a:ext cx="2374900" cy="346075"/>
          </a:xfrm>
          <a:prstGeom prst="ellipse">
            <a:avLst/>
          </a:prstGeom>
          <a:gradFill rotWithShape="1">
            <a:gsLst>
              <a:gs pos="0">
                <a:srgbClr val="CCFFFF"/>
              </a:gs>
              <a:gs pos="100000">
                <a:srgbClr val="B7E5E5"/>
              </a:gs>
            </a:gsLst>
            <a:path path="rect">
              <a:fillToRect l="50000" t="50000" r="50000" b="50000"/>
            </a:path>
          </a:gradFill>
          <a:ln w="9525" algn="ctr">
            <a:solidFill>
              <a:schemeClr val="tx1"/>
            </a:solidFill>
            <a:round/>
            <a:headEnd/>
            <a:tailEnd/>
          </a:ln>
        </p:spPr>
        <p:txBody>
          <a:bodyPr/>
          <a:lstStyle/>
          <a:p>
            <a:pPr algn="ctr"/>
            <a:r>
              <a:rPr lang="ru-RU" sz="1400" b="1">
                <a:solidFill>
                  <a:srgbClr val="333333"/>
                </a:solidFill>
                <a:latin typeface="Georgia" pitchFamily="18" charset="0"/>
              </a:rPr>
              <a:t>Мероприятия</a:t>
            </a:r>
          </a:p>
        </p:txBody>
      </p:sp>
      <p:sp>
        <p:nvSpPr>
          <p:cNvPr id="3" name="Скругленный прямоугольник 2"/>
          <p:cNvSpPr/>
          <p:nvPr/>
        </p:nvSpPr>
        <p:spPr bwMode="auto">
          <a:xfrm>
            <a:off x="107504" y="1484784"/>
            <a:ext cx="2876833" cy="5112568"/>
          </a:xfrm>
          <a:prstGeom prst="roundRect">
            <a:avLst/>
          </a:prstGeom>
          <a:ln>
            <a:headEnd type="none" w="med" len="med"/>
            <a:tailEnd type="none" w="med" len="med"/>
          </a:ln>
          <a:extLst/>
        </p:spPr>
        <p:style>
          <a:lnRef idx="0">
            <a:schemeClr val="accent1"/>
          </a:lnRef>
          <a:fillRef idx="3">
            <a:schemeClr val="accent1"/>
          </a:fillRef>
          <a:effectRef idx="3">
            <a:schemeClr val="accent1"/>
          </a:effectRef>
          <a:fontRef idx="minor">
            <a:schemeClr val="lt1"/>
          </a:fontRef>
        </p:style>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r>
              <a:rPr lang="ru-RU" sz="1200" b="1" i="1" dirty="0" smtClean="0">
                <a:latin typeface="Times New Roman" pitchFamily="18" charset="0"/>
                <a:cs typeface="Times New Roman" pitchFamily="18" charset="0"/>
              </a:rPr>
              <a:t>2015 г.</a:t>
            </a:r>
          </a:p>
          <a:p>
            <a:pPr eaLnBrk="1" hangingPunct="1">
              <a:defRPr/>
            </a:pPr>
            <a:r>
              <a:rPr lang="ru-RU" sz="1100" b="1" i="1" dirty="0" smtClean="0">
                <a:latin typeface="Times New Roman" pitchFamily="18" charset="0"/>
                <a:cs typeface="Times New Roman" pitchFamily="18" charset="0"/>
              </a:rPr>
              <a:t>1.Завершение реконструкции мостового перехода через реку Бобровка по ул. Дорожная в </a:t>
            </a:r>
            <a:r>
              <a:rPr lang="ru-RU" sz="1100" b="1" i="1" u="sng" dirty="0" smtClean="0">
                <a:latin typeface="Times New Roman" pitchFamily="18" charset="0"/>
                <a:cs typeface="Times New Roman" pitchFamily="18" charset="0"/>
              </a:rPr>
              <a:t>д. </a:t>
            </a:r>
            <a:r>
              <a:rPr lang="ru-RU" sz="1100" b="1" i="1" u="sng" dirty="0" err="1" smtClean="0">
                <a:latin typeface="Times New Roman" pitchFamily="18" charset="0"/>
                <a:cs typeface="Times New Roman" pitchFamily="18" charset="0"/>
              </a:rPr>
              <a:t>Ретнева</a:t>
            </a:r>
            <a:r>
              <a:rPr lang="ru-RU" sz="1100" b="1" i="1" u="sng" dirty="0" smtClean="0">
                <a:latin typeface="Times New Roman" pitchFamily="18" charset="0"/>
                <a:cs typeface="Times New Roman" pitchFamily="18" charset="0"/>
              </a:rPr>
              <a:t> </a:t>
            </a:r>
          </a:p>
          <a:p>
            <a:pPr eaLnBrk="1" hangingPunct="1">
              <a:defRPr/>
            </a:pPr>
            <a:r>
              <a:rPr lang="ru-RU" sz="1100" b="1" i="1" dirty="0" smtClean="0">
                <a:latin typeface="Times New Roman" pitchFamily="18" charset="0"/>
                <a:cs typeface="Times New Roman" pitchFamily="18" charset="0"/>
              </a:rPr>
              <a:t>2. Ремонт автомобильных дорог общего пользования местного значения: *</a:t>
            </a:r>
            <a:r>
              <a:rPr lang="ru-RU" sz="1100" b="1" i="1" dirty="0" err="1" smtClean="0">
                <a:latin typeface="Times New Roman" pitchFamily="18" charset="0"/>
                <a:cs typeface="Times New Roman" pitchFamily="18" charset="0"/>
              </a:rPr>
              <a:t>п.Зайково</a:t>
            </a:r>
            <a:r>
              <a:rPr lang="ru-RU" sz="1100" b="1" i="1" dirty="0" smtClean="0">
                <a:latin typeface="Times New Roman" pitchFamily="18" charset="0"/>
                <a:cs typeface="Times New Roman" pitchFamily="18" charset="0"/>
              </a:rPr>
              <a:t> по </a:t>
            </a:r>
            <a:r>
              <a:rPr lang="ru-RU" sz="1100" b="1" i="1" dirty="0" err="1" smtClean="0">
                <a:latin typeface="Times New Roman" pitchFamily="18" charset="0"/>
                <a:cs typeface="Times New Roman" pitchFamily="18" charset="0"/>
              </a:rPr>
              <a:t>ул.Коммунистическая</a:t>
            </a:r>
            <a:r>
              <a:rPr lang="ru-RU" sz="1100" b="1" i="1" dirty="0" smtClean="0">
                <a:latin typeface="Times New Roman" pitchFamily="18" charset="0"/>
                <a:cs typeface="Times New Roman" pitchFamily="18" charset="0"/>
              </a:rPr>
              <a:t> от дома №80 до дома №134;</a:t>
            </a:r>
            <a:r>
              <a:rPr lang="ru-RU" sz="1100" b="1" i="1" dirty="0" smtClean="0">
                <a:solidFill>
                  <a:srgbClr val="FFFFFF"/>
                </a:solidFill>
                <a:latin typeface="Times New Roman" pitchFamily="18" charset="0"/>
                <a:cs typeface="Times New Roman" pitchFamily="18" charset="0"/>
              </a:rPr>
              <a:t> </a:t>
            </a:r>
            <a:r>
              <a:rPr lang="ru-RU" sz="1100" b="1" i="1" dirty="0" err="1" smtClean="0">
                <a:latin typeface="Times New Roman" pitchFamily="18" charset="0"/>
                <a:cs typeface="Times New Roman" pitchFamily="18" charset="0"/>
              </a:rPr>
              <a:t>п.Лопатково</a:t>
            </a:r>
            <a:r>
              <a:rPr lang="ru-RU" sz="1100" b="1" i="1" dirty="0" smtClean="0">
                <a:latin typeface="Times New Roman" pitchFamily="18" charset="0"/>
                <a:cs typeface="Times New Roman" pitchFamily="18" charset="0"/>
              </a:rPr>
              <a:t> по </a:t>
            </a:r>
            <a:r>
              <a:rPr lang="ru-RU" sz="1100" b="1" i="1" dirty="0" err="1" smtClean="0">
                <a:latin typeface="Times New Roman" pitchFamily="18" charset="0"/>
                <a:cs typeface="Times New Roman" pitchFamily="18" charset="0"/>
              </a:rPr>
              <a:t>ул.Кирова</a:t>
            </a:r>
            <a:r>
              <a:rPr lang="ru-RU" sz="1100" b="1" i="1" dirty="0" smtClean="0">
                <a:latin typeface="Times New Roman" pitchFamily="18" charset="0"/>
                <a:cs typeface="Times New Roman" pitchFamily="18" charset="0"/>
              </a:rPr>
              <a:t>, * </a:t>
            </a:r>
            <a:r>
              <a:rPr lang="ru-RU" sz="1100" b="1" i="1" dirty="0" err="1" smtClean="0">
                <a:latin typeface="Times New Roman" pitchFamily="18" charset="0"/>
                <a:cs typeface="Times New Roman" pitchFamily="18" charset="0"/>
              </a:rPr>
              <a:t>п.Пионерский</a:t>
            </a:r>
            <a:r>
              <a:rPr lang="ru-RU" sz="1100" b="1" i="1" dirty="0" smtClean="0">
                <a:latin typeface="Times New Roman" pitchFamily="18" charset="0"/>
                <a:cs typeface="Times New Roman" pitchFamily="18" charset="0"/>
              </a:rPr>
              <a:t>  </a:t>
            </a:r>
            <a:r>
              <a:rPr lang="ru-RU" sz="1100" b="1" i="1" dirty="0" err="1">
                <a:latin typeface="Times New Roman" pitchFamily="18" charset="0"/>
                <a:cs typeface="Times New Roman" pitchFamily="18" charset="0"/>
              </a:rPr>
              <a:t>ул.Российская</a:t>
            </a:r>
            <a:r>
              <a:rPr lang="ru-RU" sz="1100" b="1" i="1" dirty="0">
                <a:latin typeface="Times New Roman" pitchFamily="18" charset="0"/>
                <a:cs typeface="Times New Roman" pitchFamily="18" charset="0"/>
              </a:rPr>
              <a:t> от дома №2а до дома №</a:t>
            </a:r>
            <a:r>
              <a:rPr lang="ru-RU" sz="1100" b="1" i="1" dirty="0" smtClean="0">
                <a:latin typeface="Times New Roman" pitchFamily="18" charset="0"/>
                <a:cs typeface="Times New Roman" pitchFamily="18" charset="0"/>
              </a:rPr>
              <a:t>10, ул. Мира, * </a:t>
            </a:r>
            <a:r>
              <a:rPr lang="ru-RU" sz="1100" b="1" i="1" dirty="0" err="1" smtClean="0">
                <a:latin typeface="Times New Roman" pitchFamily="18" charset="0"/>
                <a:cs typeface="Times New Roman" pitchFamily="18" charset="0"/>
              </a:rPr>
              <a:t>д.Кирга</a:t>
            </a:r>
            <a:r>
              <a:rPr lang="ru-RU" sz="1100" b="1" i="1" dirty="0" smtClean="0">
                <a:latin typeface="Times New Roman" pitchFamily="18" charset="0"/>
                <a:cs typeface="Times New Roman" pitchFamily="18" charset="0"/>
              </a:rPr>
              <a:t>, ул. Пояркова, *</a:t>
            </a:r>
            <a:r>
              <a:rPr lang="ru-RU" sz="1100" b="1" i="1" dirty="0" err="1" smtClean="0">
                <a:latin typeface="Times New Roman" pitchFamily="18" charset="0"/>
                <a:cs typeface="Times New Roman" pitchFamily="18" charset="0"/>
              </a:rPr>
              <a:t>п.Рябиновый</a:t>
            </a:r>
            <a:r>
              <a:rPr lang="ru-RU" sz="1100" b="1" i="1" dirty="0" smtClean="0">
                <a:latin typeface="Times New Roman" pitchFamily="18" charset="0"/>
                <a:cs typeface="Times New Roman" pitchFamily="18" charset="0"/>
              </a:rPr>
              <a:t>, </a:t>
            </a:r>
            <a:r>
              <a:rPr lang="ru-RU" sz="1100" b="1" i="1" dirty="0" err="1" smtClean="0">
                <a:latin typeface="Times New Roman" pitchFamily="18" charset="0"/>
                <a:cs typeface="Times New Roman" pitchFamily="18" charset="0"/>
              </a:rPr>
              <a:t>ул</a:t>
            </a:r>
            <a:r>
              <a:rPr lang="ru-RU" sz="1100" b="1" i="1" dirty="0" smtClean="0">
                <a:latin typeface="Times New Roman" pitchFamily="18" charset="0"/>
                <a:cs typeface="Times New Roman" pitchFamily="18" charset="0"/>
              </a:rPr>
              <a:t> . Кольцевая, ул. Нижняя, пер. </a:t>
            </a:r>
            <a:r>
              <a:rPr lang="ru-RU" sz="1100" b="1" i="1" dirty="0">
                <a:latin typeface="Times New Roman" pitchFamily="18" charset="0"/>
                <a:cs typeface="Times New Roman" pitchFamily="18" charset="0"/>
              </a:rPr>
              <a:t>Березовый</a:t>
            </a:r>
            <a:r>
              <a:rPr lang="ru-RU" sz="1100" b="1" i="1" dirty="0" smtClean="0">
                <a:latin typeface="Times New Roman" pitchFamily="18" charset="0"/>
                <a:cs typeface="Times New Roman" pitchFamily="18" charset="0"/>
              </a:rPr>
              <a:t>,  </a:t>
            </a:r>
            <a:r>
              <a:rPr lang="ru-RU" sz="1100" b="1" i="1" dirty="0" err="1">
                <a:latin typeface="Times New Roman" pitchFamily="18" charset="0"/>
                <a:cs typeface="Times New Roman" pitchFamily="18" charset="0"/>
              </a:rPr>
              <a:t>д.Речкалова</a:t>
            </a:r>
            <a:r>
              <a:rPr lang="ru-RU" sz="1100" b="1" i="1" dirty="0">
                <a:latin typeface="Times New Roman" pitchFamily="18" charset="0"/>
                <a:cs typeface="Times New Roman" pitchFamily="18" charset="0"/>
              </a:rPr>
              <a:t> </a:t>
            </a:r>
            <a:r>
              <a:rPr lang="ru-RU" sz="1100" b="1" i="1" dirty="0" err="1">
                <a:latin typeface="Times New Roman" pitchFamily="18" charset="0"/>
                <a:cs typeface="Times New Roman" pitchFamily="18" charset="0"/>
              </a:rPr>
              <a:t>ул.Школьная</a:t>
            </a:r>
            <a:r>
              <a:rPr lang="ru-RU" sz="1100" b="1" i="1" dirty="0">
                <a:latin typeface="Times New Roman" pitchFamily="18" charset="0"/>
                <a:cs typeface="Times New Roman" pitchFamily="18" charset="0"/>
              </a:rPr>
              <a:t> от дома №4 до дома №16.</a:t>
            </a:r>
          </a:p>
          <a:p>
            <a:pPr eaLnBrk="1" hangingPunct="1">
              <a:defRPr/>
            </a:pPr>
            <a:r>
              <a:rPr lang="ru-RU" sz="1100" b="1" i="1" dirty="0" smtClean="0">
                <a:latin typeface="Times New Roman" pitchFamily="18" charset="0"/>
                <a:cs typeface="Times New Roman" pitchFamily="18" charset="0"/>
              </a:rPr>
              <a:t>3. Ремонт территорий многоквартирных домов, проездов к дворовым территориям многоквартирных домов.</a:t>
            </a:r>
          </a:p>
          <a:p>
            <a:pPr eaLnBrk="1" hangingPunct="1">
              <a:defRPr/>
            </a:pPr>
            <a:r>
              <a:rPr lang="ru-RU" sz="1100" b="1" i="1" dirty="0" smtClean="0">
                <a:latin typeface="Times New Roman" pitchFamily="18" charset="0"/>
                <a:cs typeface="Times New Roman" pitchFamily="18" charset="0"/>
              </a:rPr>
              <a:t>4.Ремонт моста через </a:t>
            </a:r>
            <a:r>
              <a:rPr lang="ru-RU" sz="1100" b="1" i="1" dirty="0" err="1" smtClean="0">
                <a:latin typeface="Times New Roman" pitchFamily="18" charset="0"/>
                <a:cs typeface="Times New Roman" pitchFamily="18" charset="0"/>
              </a:rPr>
              <a:t>р.Ляга</a:t>
            </a:r>
            <a:r>
              <a:rPr lang="ru-RU" sz="1100" b="1" i="1" dirty="0" smtClean="0">
                <a:latin typeface="Times New Roman" pitchFamily="18" charset="0"/>
                <a:cs typeface="Times New Roman" pitchFamily="18" charset="0"/>
              </a:rPr>
              <a:t> в </a:t>
            </a:r>
            <a:r>
              <a:rPr lang="ru-RU" sz="1100" b="1" i="1" dirty="0" err="1" smtClean="0">
                <a:latin typeface="Times New Roman" pitchFamily="18" charset="0"/>
                <a:cs typeface="Times New Roman" pitchFamily="18" charset="0"/>
              </a:rPr>
              <a:t>с.Стриганское</a:t>
            </a:r>
            <a:r>
              <a:rPr lang="ru-RU" sz="1100" b="1" i="1" dirty="0" smtClean="0">
                <a:latin typeface="Times New Roman" pitchFamily="18" charset="0"/>
                <a:cs typeface="Times New Roman" pitchFamily="18" charset="0"/>
              </a:rPr>
              <a:t>.</a:t>
            </a:r>
          </a:p>
          <a:p>
            <a:pPr eaLnBrk="1" hangingPunct="1">
              <a:defRPr/>
            </a:pPr>
            <a:r>
              <a:rPr lang="ru-RU" sz="1100" b="1" i="1" dirty="0" smtClean="0">
                <a:latin typeface="Times New Roman" pitchFamily="18" charset="0"/>
                <a:cs typeface="Times New Roman" pitchFamily="18" charset="0"/>
              </a:rPr>
              <a:t>5. </a:t>
            </a:r>
            <a:r>
              <a:rPr lang="ru-RU" sz="1100" b="1" i="1" dirty="0">
                <a:latin typeface="Times New Roman" pitchFamily="18" charset="0"/>
                <a:cs typeface="Times New Roman" pitchFamily="18" charset="0"/>
              </a:rPr>
              <a:t>Разработка </a:t>
            </a:r>
            <a:r>
              <a:rPr lang="ru-RU" sz="1100" b="1" i="1" dirty="0" smtClean="0">
                <a:latin typeface="Times New Roman" pitchFamily="18" charset="0"/>
                <a:cs typeface="Times New Roman" pitchFamily="18" charset="0"/>
              </a:rPr>
              <a:t>ПСД, </a:t>
            </a:r>
            <a:r>
              <a:rPr lang="ru-RU" sz="1100" b="1" i="1" dirty="0">
                <a:latin typeface="Times New Roman" pitchFamily="18" charset="0"/>
                <a:cs typeface="Times New Roman" pitchFamily="18" charset="0"/>
              </a:rPr>
              <a:t>проведение проверки ее достоверности и ее экспертиза </a:t>
            </a:r>
            <a:endParaRPr lang="ru-RU" sz="1100" b="1" i="1" dirty="0" smtClean="0">
              <a:solidFill>
                <a:srgbClr val="000000"/>
              </a:solidFill>
              <a:latin typeface="Times New Roman" pitchFamily="18" charset="0"/>
              <a:cs typeface="Times New Roman" pitchFamily="18" charset="0"/>
            </a:endParaRPr>
          </a:p>
          <a:p>
            <a:pPr eaLnBrk="1" hangingPunct="1">
              <a:defRPr/>
            </a:pPr>
            <a:r>
              <a:rPr lang="ru-RU" sz="1100" b="1" i="1" dirty="0" smtClean="0">
                <a:latin typeface="Times New Roman" pitchFamily="18" charset="0"/>
                <a:cs typeface="Times New Roman" pitchFamily="18" charset="0"/>
              </a:rPr>
              <a:t>МБ – 48 467,3 тыс. руб.</a:t>
            </a:r>
          </a:p>
          <a:p>
            <a:pPr eaLnBrk="1" hangingPunct="1">
              <a:defRPr/>
            </a:pPr>
            <a:endParaRPr lang="ru-RU" sz="1100" b="1" i="1" dirty="0" smtClean="0">
              <a:latin typeface="Times New Roman" pitchFamily="18" charset="0"/>
              <a:cs typeface="Times New Roman" pitchFamily="18" charset="0"/>
            </a:endParaRPr>
          </a:p>
          <a:p>
            <a:pPr eaLnBrk="1" hangingPunct="1">
              <a:buFontTx/>
              <a:buAutoNum type="arabicPeriod"/>
              <a:defRPr/>
            </a:pPr>
            <a:endParaRPr lang="ru-RU" sz="1200" b="1" i="1" dirty="0" smtClean="0">
              <a:latin typeface="Times New Roman" pitchFamily="18" charset="0"/>
              <a:cs typeface="Times New Roman" pitchFamily="18" charset="0"/>
            </a:endParaRPr>
          </a:p>
          <a:p>
            <a:pPr eaLnBrk="1" hangingPunct="1">
              <a:buFontTx/>
              <a:buAutoNum type="arabicPeriod"/>
              <a:defRPr/>
            </a:pPr>
            <a:endParaRPr lang="ru-RU" sz="1200" b="1" i="1" dirty="0" smtClean="0">
              <a:latin typeface="Times New Roman" pitchFamily="18" charset="0"/>
              <a:cs typeface="Times New Roman" pitchFamily="18" charset="0"/>
            </a:endParaRPr>
          </a:p>
          <a:p>
            <a:pPr eaLnBrk="1" hangingPunct="1">
              <a:defRPr/>
            </a:pPr>
            <a:endParaRPr lang="ru-RU" sz="1200" b="1" i="1" dirty="0" smtClean="0">
              <a:latin typeface="Times New Roman" pitchFamily="18" charset="0"/>
              <a:cs typeface="Times New Roman" pitchFamily="18" charset="0"/>
            </a:endParaRPr>
          </a:p>
          <a:p>
            <a:pPr eaLnBrk="1" hangingPunct="1">
              <a:defRPr/>
            </a:pPr>
            <a:endParaRPr lang="ru-RU" sz="1200" b="1" i="1" dirty="0" smtClean="0">
              <a:latin typeface="Times New Roman" pitchFamily="18" charset="0"/>
              <a:cs typeface="Times New Roman" pitchFamily="18" charset="0"/>
            </a:endParaRPr>
          </a:p>
          <a:p>
            <a:pPr eaLnBrk="1" hangingPunct="1">
              <a:buFontTx/>
              <a:buAutoNum type="arabicPeriod"/>
              <a:defRPr/>
            </a:pPr>
            <a:endParaRPr lang="ru-RU" sz="1200" b="1" i="1" dirty="0" smtClean="0">
              <a:latin typeface="Times New Roman" pitchFamily="18" charset="0"/>
              <a:cs typeface="Times New Roman" pitchFamily="18" charset="0"/>
            </a:endParaRPr>
          </a:p>
          <a:p>
            <a:pPr eaLnBrk="1" hangingPunct="1">
              <a:buFontTx/>
              <a:buAutoNum type="arabicPeriod"/>
              <a:defRPr/>
            </a:pPr>
            <a:endParaRPr lang="ru-RU" sz="1200" b="1" i="1" dirty="0" smtClean="0">
              <a:latin typeface="Times New Roman" pitchFamily="18" charset="0"/>
              <a:cs typeface="Times New Roman" pitchFamily="18" charset="0"/>
            </a:endParaRPr>
          </a:p>
        </p:txBody>
      </p:sp>
      <p:sp>
        <p:nvSpPr>
          <p:cNvPr id="5" name="Скругленный прямоугольник 4"/>
          <p:cNvSpPr/>
          <p:nvPr/>
        </p:nvSpPr>
        <p:spPr bwMode="auto">
          <a:xfrm>
            <a:off x="3109740" y="1880828"/>
            <a:ext cx="3063405" cy="4529385"/>
          </a:xfrm>
          <a:prstGeom prst="roundRect">
            <a:avLst/>
          </a:prstGeom>
          <a:ln>
            <a:headEnd type="none" w="med" len="med"/>
            <a:tailEnd type="none" w="med" len="med"/>
          </a:ln>
          <a:extLst/>
        </p:spPr>
        <p:style>
          <a:lnRef idx="0">
            <a:schemeClr val="accent1"/>
          </a:lnRef>
          <a:fillRef idx="3">
            <a:schemeClr val="accent1"/>
          </a:fillRef>
          <a:effectRef idx="3">
            <a:schemeClr val="accent1"/>
          </a:effectRef>
          <a:fontRef idx="minor">
            <a:schemeClr val="lt1"/>
          </a:fontRef>
        </p:style>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r>
              <a:rPr lang="ru-RU" sz="1200" b="1" i="1" dirty="0" smtClean="0">
                <a:latin typeface="Times New Roman" pitchFamily="18" charset="0"/>
                <a:cs typeface="Times New Roman" pitchFamily="18" charset="0"/>
              </a:rPr>
              <a:t>2016г.</a:t>
            </a:r>
            <a:r>
              <a:rPr lang="ru-RU" sz="1100" b="1" i="1" dirty="0" smtClean="0">
                <a:solidFill>
                  <a:srgbClr val="000000"/>
                </a:solidFill>
                <a:latin typeface="Times New Roman" pitchFamily="18" charset="0"/>
                <a:cs typeface="Times New Roman" pitchFamily="18" charset="0"/>
              </a:rPr>
              <a:t> </a:t>
            </a:r>
          </a:p>
          <a:p>
            <a:pPr eaLnBrk="1" hangingPunct="1">
              <a:defRPr/>
            </a:pPr>
            <a:r>
              <a:rPr lang="ru-RU" sz="1100" b="1" i="1" dirty="0" smtClean="0">
                <a:solidFill>
                  <a:srgbClr val="000000"/>
                </a:solidFill>
                <a:latin typeface="Times New Roman" pitchFamily="18" charset="0"/>
                <a:cs typeface="Times New Roman" pitchFamily="18" charset="0"/>
              </a:rPr>
              <a:t>1.Ремонт </a:t>
            </a:r>
            <a:r>
              <a:rPr lang="ru-RU" sz="1100" b="1" i="1" dirty="0">
                <a:solidFill>
                  <a:srgbClr val="000000"/>
                </a:solidFill>
                <a:latin typeface="Times New Roman" pitchFamily="18" charset="0"/>
                <a:cs typeface="Times New Roman" pitchFamily="18" charset="0"/>
              </a:rPr>
              <a:t>территорий многоквартирных домов, проездов к дворовым территориям многоквартирных </a:t>
            </a:r>
            <a:r>
              <a:rPr lang="ru-RU" sz="1100" b="1" i="1" dirty="0" smtClean="0">
                <a:solidFill>
                  <a:srgbClr val="000000"/>
                </a:solidFill>
                <a:latin typeface="Times New Roman" pitchFamily="18" charset="0"/>
                <a:cs typeface="Times New Roman" pitchFamily="18" charset="0"/>
              </a:rPr>
              <a:t>домов.</a:t>
            </a:r>
          </a:p>
          <a:p>
            <a:pPr eaLnBrk="1" hangingPunct="1">
              <a:defRPr/>
            </a:pPr>
            <a:r>
              <a:rPr lang="ru-RU" sz="1100" b="1" i="1" dirty="0" smtClean="0">
                <a:solidFill>
                  <a:srgbClr val="000000"/>
                </a:solidFill>
                <a:latin typeface="Times New Roman" pitchFamily="18" charset="0"/>
                <a:cs typeface="Times New Roman" pitchFamily="18" charset="0"/>
              </a:rPr>
              <a:t>2. </a:t>
            </a:r>
            <a:r>
              <a:rPr lang="ru-RU" sz="1100" b="1" i="1" dirty="0">
                <a:solidFill>
                  <a:srgbClr val="000000"/>
                </a:solidFill>
                <a:latin typeface="Times New Roman" pitchFamily="18" charset="0"/>
                <a:cs typeface="Times New Roman" pitchFamily="18" charset="0"/>
              </a:rPr>
              <a:t>Ремонт </a:t>
            </a:r>
            <a:r>
              <a:rPr lang="ru-RU" sz="1100" b="1" i="1" dirty="0" smtClean="0">
                <a:solidFill>
                  <a:srgbClr val="000000"/>
                </a:solidFill>
                <a:latin typeface="Times New Roman" pitchFamily="18" charset="0"/>
                <a:cs typeface="Times New Roman" pitchFamily="18" charset="0"/>
              </a:rPr>
              <a:t>автомобильных дорог </a:t>
            </a:r>
            <a:r>
              <a:rPr lang="ru-RU" sz="1100" b="1" i="1" dirty="0">
                <a:solidFill>
                  <a:srgbClr val="000000"/>
                </a:solidFill>
                <a:latin typeface="Times New Roman" pitchFamily="18" charset="0"/>
                <a:cs typeface="Times New Roman" pitchFamily="18" charset="0"/>
              </a:rPr>
              <a:t>общего пользования местного </a:t>
            </a:r>
            <a:r>
              <a:rPr lang="ru-RU" sz="1100" b="1" i="1" dirty="0" smtClean="0">
                <a:solidFill>
                  <a:srgbClr val="000000"/>
                </a:solidFill>
                <a:latin typeface="Times New Roman" pitchFamily="18" charset="0"/>
                <a:cs typeface="Times New Roman" pitchFamily="18" charset="0"/>
              </a:rPr>
              <a:t>значения: </a:t>
            </a:r>
            <a:r>
              <a:rPr lang="ru-RU" sz="1100" b="1" i="1" dirty="0">
                <a:solidFill>
                  <a:srgbClr val="000000"/>
                </a:solidFill>
                <a:latin typeface="Times New Roman" pitchFamily="18" charset="0"/>
                <a:cs typeface="Times New Roman" pitchFamily="18" charset="0"/>
              </a:rPr>
              <a:t>«Подъезд к </a:t>
            </a:r>
            <a:r>
              <a:rPr lang="ru-RU" sz="1100" b="1" i="1" dirty="0" err="1">
                <a:solidFill>
                  <a:srgbClr val="000000"/>
                </a:solidFill>
                <a:latin typeface="Times New Roman" pitchFamily="18" charset="0"/>
                <a:cs typeface="Times New Roman" pitchFamily="18" charset="0"/>
              </a:rPr>
              <a:t>с.Белослудское</a:t>
            </a:r>
            <a:r>
              <a:rPr lang="ru-RU" sz="1100" b="1" i="1" dirty="0">
                <a:solidFill>
                  <a:srgbClr val="000000"/>
                </a:solidFill>
                <a:latin typeface="Times New Roman" pitchFamily="18" charset="0"/>
                <a:cs typeface="Times New Roman" pitchFamily="18" charset="0"/>
              </a:rPr>
              <a:t> от автомобильной дороги </a:t>
            </a:r>
            <a:r>
              <a:rPr lang="ru-RU" sz="1100" b="1" i="1" dirty="0" err="1">
                <a:solidFill>
                  <a:srgbClr val="000000"/>
                </a:solidFill>
                <a:latin typeface="Times New Roman" pitchFamily="18" charset="0"/>
                <a:cs typeface="Times New Roman" pitchFamily="18" charset="0"/>
              </a:rPr>
              <a:t>г.Камышлов</a:t>
            </a:r>
            <a:r>
              <a:rPr lang="ru-RU" sz="1100" b="1" i="1" dirty="0">
                <a:solidFill>
                  <a:srgbClr val="000000"/>
                </a:solidFill>
                <a:latin typeface="Times New Roman" pitchFamily="18" charset="0"/>
                <a:cs typeface="Times New Roman" pitchFamily="18" charset="0"/>
              </a:rPr>
              <a:t> - г. Ирбит - </a:t>
            </a:r>
            <a:r>
              <a:rPr lang="ru-RU" sz="1100" b="1" i="1" dirty="0" err="1">
                <a:solidFill>
                  <a:srgbClr val="000000"/>
                </a:solidFill>
                <a:latin typeface="Times New Roman" pitchFamily="18" charset="0"/>
                <a:cs typeface="Times New Roman" pitchFamily="18" charset="0"/>
              </a:rPr>
              <a:t>г.Туринск</a:t>
            </a:r>
            <a:r>
              <a:rPr lang="ru-RU" sz="1100" b="1" i="1" dirty="0">
                <a:solidFill>
                  <a:srgbClr val="000000"/>
                </a:solidFill>
                <a:latin typeface="Times New Roman" pitchFamily="18" charset="0"/>
                <a:cs typeface="Times New Roman" pitchFamily="18" charset="0"/>
              </a:rPr>
              <a:t> - </a:t>
            </a:r>
            <a:r>
              <a:rPr lang="ru-RU" sz="1100" b="1" i="1" dirty="0" err="1">
                <a:solidFill>
                  <a:srgbClr val="000000"/>
                </a:solidFill>
                <a:latin typeface="Times New Roman" pitchFamily="18" charset="0"/>
                <a:cs typeface="Times New Roman" pitchFamily="18" charset="0"/>
              </a:rPr>
              <a:t>г.Тавда</a:t>
            </a:r>
            <a:r>
              <a:rPr lang="ru-RU" sz="1100" b="1" i="1" dirty="0" smtClean="0">
                <a:solidFill>
                  <a:srgbClr val="000000"/>
                </a:solidFill>
                <a:latin typeface="Times New Roman" pitchFamily="18" charset="0"/>
                <a:cs typeface="Times New Roman" pitchFamily="18" charset="0"/>
              </a:rPr>
              <a:t>», *</a:t>
            </a:r>
            <a:r>
              <a:rPr lang="ru-RU" sz="1100" b="1" i="1" dirty="0" err="1" smtClean="0">
                <a:solidFill>
                  <a:srgbClr val="000000"/>
                </a:solidFill>
                <a:latin typeface="Times New Roman" pitchFamily="18" charset="0"/>
                <a:cs typeface="Times New Roman" pitchFamily="18" charset="0"/>
              </a:rPr>
              <a:t>с.Горки</a:t>
            </a:r>
            <a:r>
              <a:rPr lang="ru-RU" sz="1100" b="1" i="1" dirty="0">
                <a:solidFill>
                  <a:srgbClr val="000000"/>
                </a:solidFill>
                <a:latin typeface="Times New Roman" pitchFamily="18" charset="0"/>
                <a:cs typeface="Times New Roman" pitchFamily="18" charset="0"/>
              </a:rPr>
              <a:t>, </a:t>
            </a:r>
            <a:r>
              <a:rPr lang="ru-RU" sz="1100" b="1" i="1" dirty="0" err="1">
                <a:solidFill>
                  <a:srgbClr val="000000"/>
                </a:solidFill>
                <a:latin typeface="Times New Roman" pitchFamily="18" charset="0"/>
                <a:cs typeface="Times New Roman" pitchFamily="18" charset="0"/>
              </a:rPr>
              <a:t>ул.Советская</a:t>
            </a:r>
            <a:r>
              <a:rPr lang="ru-RU" sz="1100" b="1" i="1" dirty="0">
                <a:solidFill>
                  <a:srgbClr val="000000"/>
                </a:solidFill>
                <a:latin typeface="Times New Roman" pitchFamily="18" charset="0"/>
                <a:cs typeface="Times New Roman" pitchFamily="18" charset="0"/>
              </a:rPr>
              <a:t>, </a:t>
            </a:r>
            <a:r>
              <a:rPr lang="ru-RU" sz="1100" b="1" i="1" dirty="0" err="1" smtClean="0">
                <a:solidFill>
                  <a:srgbClr val="000000"/>
                </a:solidFill>
                <a:latin typeface="Times New Roman" pitchFamily="18" charset="0"/>
                <a:cs typeface="Times New Roman" pitchFamily="18" charset="0"/>
              </a:rPr>
              <a:t>пер.Почтовый</a:t>
            </a:r>
            <a:r>
              <a:rPr lang="ru-RU" sz="1100" b="1" i="1" dirty="0">
                <a:solidFill>
                  <a:srgbClr val="000000"/>
                </a:solidFill>
                <a:latin typeface="Times New Roman" pitchFamily="18" charset="0"/>
                <a:cs typeface="Times New Roman" pitchFamily="18" charset="0"/>
              </a:rPr>
              <a:t>, </a:t>
            </a:r>
            <a:r>
              <a:rPr lang="ru-RU" sz="1100" b="1" i="1" dirty="0" smtClean="0">
                <a:solidFill>
                  <a:srgbClr val="000000"/>
                </a:solidFill>
                <a:latin typeface="Times New Roman" pitchFamily="18" charset="0"/>
                <a:cs typeface="Times New Roman" pitchFamily="18" charset="0"/>
              </a:rPr>
              <a:t>*</a:t>
            </a:r>
            <a:r>
              <a:rPr lang="ru-RU" sz="1100" b="1" i="1" dirty="0" err="1" smtClean="0">
                <a:solidFill>
                  <a:srgbClr val="000000"/>
                </a:solidFill>
                <a:latin typeface="Times New Roman" pitchFamily="18" charset="0"/>
                <a:cs typeface="Times New Roman" pitchFamily="18" charset="0"/>
              </a:rPr>
              <a:t>д.Большая</a:t>
            </a:r>
            <a:r>
              <a:rPr lang="ru-RU" sz="1100" b="1" i="1" dirty="0" smtClean="0">
                <a:solidFill>
                  <a:srgbClr val="000000"/>
                </a:solidFill>
                <a:latin typeface="Times New Roman" pitchFamily="18" charset="0"/>
                <a:cs typeface="Times New Roman" pitchFamily="18" charset="0"/>
              </a:rPr>
              <a:t> Кочевка, *</a:t>
            </a:r>
            <a:r>
              <a:rPr lang="ru-RU" sz="1100" b="1" i="1" dirty="0" err="1" smtClean="0">
                <a:solidFill>
                  <a:srgbClr val="000000"/>
                </a:solidFill>
                <a:latin typeface="Times New Roman" pitchFamily="18" charset="0"/>
                <a:cs typeface="Times New Roman" pitchFamily="18" charset="0"/>
              </a:rPr>
              <a:t>с.Чубаровское</a:t>
            </a:r>
            <a:r>
              <a:rPr lang="ru-RU" sz="1100" b="1" i="1" dirty="0">
                <a:solidFill>
                  <a:srgbClr val="000000"/>
                </a:solidFill>
                <a:latin typeface="Times New Roman" pitchFamily="18" charset="0"/>
                <a:cs typeface="Times New Roman" pitchFamily="18" charset="0"/>
              </a:rPr>
              <a:t>, </a:t>
            </a:r>
            <a:r>
              <a:rPr lang="ru-RU" sz="1100" b="1" i="1" dirty="0" err="1" smtClean="0">
                <a:solidFill>
                  <a:srgbClr val="000000"/>
                </a:solidFill>
                <a:latin typeface="Times New Roman" pitchFamily="18" charset="0"/>
                <a:cs typeface="Times New Roman" pitchFamily="18" charset="0"/>
              </a:rPr>
              <a:t>ул.Первомайская</a:t>
            </a:r>
            <a:r>
              <a:rPr lang="ru-RU" sz="1100" b="1" i="1" dirty="0" smtClean="0">
                <a:solidFill>
                  <a:srgbClr val="000000"/>
                </a:solidFill>
                <a:latin typeface="Times New Roman" pitchFamily="18" charset="0"/>
                <a:cs typeface="Times New Roman" pitchFamily="18" charset="0"/>
              </a:rPr>
              <a:t> </a:t>
            </a:r>
            <a:r>
              <a:rPr lang="ru-RU" sz="1100" b="1" i="1" dirty="0">
                <a:solidFill>
                  <a:srgbClr val="000000"/>
                </a:solidFill>
                <a:latin typeface="Times New Roman" pitchFamily="18" charset="0"/>
                <a:cs typeface="Times New Roman" pitchFamily="18" charset="0"/>
              </a:rPr>
              <a:t>и </a:t>
            </a:r>
            <a:r>
              <a:rPr lang="ru-RU" sz="1100" b="1" i="1" dirty="0" smtClean="0">
                <a:solidFill>
                  <a:srgbClr val="000000"/>
                </a:solidFill>
                <a:latin typeface="Times New Roman" pitchFamily="18" charset="0"/>
                <a:cs typeface="Times New Roman" pitchFamily="18" charset="0"/>
              </a:rPr>
              <a:t>Октябрьская, *</a:t>
            </a:r>
            <a:r>
              <a:rPr lang="ru-RU" sz="1100" b="1" i="1" dirty="0" err="1" smtClean="0">
                <a:solidFill>
                  <a:srgbClr val="000000"/>
                </a:solidFill>
                <a:latin typeface="Times New Roman" pitchFamily="18" charset="0"/>
                <a:cs typeface="Times New Roman" pitchFamily="18" charset="0"/>
              </a:rPr>
              <a:t>д.Кирга</a:t>
            </a:r>
            <a:r>
              <a:rPr lang="ru-RU" sz="1100" b="1" i="1" dirty="0" smtClean="0">
                <a:solidFill>
                  <a:srgbClr val="000000"/>
                </a:solidFill>
                <a:latin typeface="Times New Roman" pitchFamily="18" charset="0"/>
                <a:cs typeface="Times New Roman" pitchFamily="18" charset="0"/>
              </a:rPr>
              <a:t>, ул. Пояркова, * </a:t>
            </a:r>
            <a:r>
              <a:rPr lang="ru-RU" sz="1100" b="1" i="1" dirty="0" err="1" smtClean="0">
                <a:solidFill>
                  <a:srgbClr val="000000"/>
                </a:solidFill>
                <a:latin typeface="Times New Roman" pitchFamily="18" charset="0"/>
                <a:cs typeface="Times New Roman" pitchFamily="18" charset="0"/>
              </a:rPr>
              <a:t>п.Пионерский</a:t>
            </a:r>
            <a:r>
              <a:rPr lang="ru-RU" sz="1100" b="1" i="1" dirty="0" smtClean="0">
                <a:solidFill>
                  <a:srgbClr val="000000"/>
                </a:solidFill>
                <a:latin typeface="Times New Roman" pitchFamily="18" charset="0"/>
                <a:cs typeface="Times New Roman" pitchFamily="18" charset="0"/>
              </a:rPr>
              <a:t>, </a:t>
            </a:r>
            <a:r>
              <a:rPr lang="ru-RU" sz="1100" b="1" i="1" dirty="0" err="1" smtClean="0">
                <a:solidFill>
                  <a:srgbClr val="000000"/>
                </a:solidFill>
                <a:latin typeface="Times New Roman" pitchFamily="18" charset="0"/>
                <a:cs typeface="Times New Roman" pitchFamily="18" charset="0"/>
              </a:rPr>
              <a:t>ул.Майская</a:t>
            </a:r>
            <a:r>
              <a:rPr lang="ru-RU" sz="1100" b="1" i="1" dirty="0" smtClean="0">
                <a:solidFill>
                  <a:srgbClr val="000000"/>
                </a:solidFill>
                <a:latin typeface="Times New Roman" pitchFamily="18" charset="0"/>
                <a:cs typeface="Times New Roman" pitchFamily="18" charset="0"/>
              </a:rPr>
              <a:t>.</a:t>
            </a:r>
          </a:p>
          <a:p>
            <a:pPr eaLnBrk="1" hangingPunct="1">
              <a:defRPr/>
            </a:pPr>
            <a:r>
              <a:rPr lang="ru-RU" sz="1100" b="1" i="1" dirty="0">
                <a:solidFill>
                  <a:srgbClr val="000000"/>
                </a:solidFill>
                <a:latin typeface="Times New Roman" pitchFamily="18" charset="0"/>
                <a:cs typeface="Times New Roman" pitchFamily="18" charset="0"/>
              </a:rPr>
              <a:t>3. Капитальный ремонт моста через р. Чернушка в деревне </a:t>
            </a:r>
            <a:r>
              <a:rPr lang="ru-RU" sz="1100" b="1" i="1" dirty="0" smtClean="0">
                <a:solidFill>
                  <a:srgbClr val="000000"/>
                </a:solidFill>
                <a:latin typeface="Times New Roman" pitchFamily="18" charset="0"/>
                <a:cs typeface="Times New Roman" pitchFamily="18" charset="0"/>
              </a:rPr>
              <a:t>Лаптева</a:t>
            </a:r>
          </a:p>
          <a:p>
            <a:pPr eaLnBrk="1" hangingPunct="1">
              <a:defRPr/>
            </a:pPr>
            <a:r>
              <a:rPr lang="ru-RU" sz="1100" b="1" i="1" dirty="0">
                <a:solidFill>
                  <a:srgbClr val="000000"/>
                </a:solidFill>
                <a:latin typeface="Times New Roman" pitchFamily="18" charset="0"/>
                <a:cs typeface="Times New Roman" pitchFamily="18" charset="0"/>
              </a:rPr>
              <a:t>4. Разработка сметной документации, проведение проверки ее достоверности и ее экспертиза  </a:t>
            </a:r>
          </a:p>
          <a:p>
            <a:pPr eaLnBrk="1" hangingPunct="1">
              <a:defRPr/>
            </a:pPr>
            <a:endParaRPr lang="ru-RU" sz="1100" b="1" i="1" dirty="0">
              <a:solidFill>
                <a:srgbClr val="000000"/>
              </a:solidFill>
              <a:latin typeface="Times New Roman" pitchFamily="18" charset="0"/>
              <a:cs typeface="Times New Roman" pitchFamily="18" charset="0"/>
            </a:endParaRPr>
          </a:p>
          <a:p>
            <a:pPr eaLnBrk="1" hangingPunct="1">
              <a:defRPr/>
            </a:pPr>
            <a:r>
              <a:rPr lang="ru-RU" sz="1100" b="1" i="1" dirty="0" smtClean="0">
                <a:solidFill>
                  <a:srgbClr val="000000"/>
                </a:solidFill>
                <a:latin typeface="Times New Roman" pitchFamily="18" charset="0"/>
                <a:cs typeface="Times New Roman" pitchFamily="18" charset="0"/>
              </a:rPr>
              <a:t>МБ – 32 500,0 тыс. руб.</a:t>
            </a:r>
          </a:p>
          <a:p>
            <a:pPr algn="ctr" eaLnBrk="1" hangingPunct="1">
              <a:defRPr/>
            </a:pPr>
            <a:endParaRPr lang="ru-RU" sz="1200" b="1" i="1" dirty="0" smtClean="0">
              <a:latin typeface="Times New Roman" pitchFamily="18" charset="0"/>
              <a:cs typeface="Times New Roman" pitchFamily="18" charset="0"/>
            </a:endParaRPr>
          </a:p>
          <a:p>
            <a:pPr algn="ctr" eaLnBrk="1" hangingPunct="1">
              <a:defRPr/>
            </a:pPr>
            <a:endParaRPr lang="ru-RU" sz="1200" b="1" i="1" dirty="0" smtClean="0">
              <a:latin typeface="Times New Roman" pitchFamily="18" charset="0"/>
              <a:cs typeface="Times New Roman" pitchFamily="18" charset="0"/>
            </a:endParaRPr>
          </a:p>
          <a:p>
            <a:pPr eaLnBrk="1" hangingPunct="1">
              <a:defRPr/>
            </a:pPr>
            <a:endParaRPr lang="ru-RU" sz="1000" b="1" i="1" dirty="0" smtClean="0">
              <a:latin typeface="Times New Roman" pitchFamily="18" charset="0"/>
              <a:cs typeface="Times New Roman" pitchFamily="18" charset="0"/>
            </a:endParaRPr>
          </a:p>
        </p:txBody>
      </p:sp>
      <p:sp>
        <p:nvSpPr>
          <p:cNvPr id="21" name="Скругленный прямоугольник 20"/>
          <p:cNvSpPr/>
          <p:nvPr/>
        </p:nvSpPr>
        <p:spPr bwMode="auto">
          <a:xfrm>
            <a:off x="6280571" y="1511773"/>
            <a:ext cx="2680818" cy="4898440"/>
          </a:xfrm>
          <a:prstGeom prst="roundRect">
            <a:avLst/>
          </a:prstGeom>
          <a:ln>
            <a:headEnd type="none" w="med" len="med"/>
            <a:tailEnd type="none" w="med" len="med"/>
          </a:ln>
          <a:extLst/>
        </p:spPr>
        <p:style>
          <a:lnRef idx="0">
            <a:schemeClr val="accent1"/>
          </a:lnRef>
          <a:fillRef idx="3">
            <a:schemeClr val="accent1"/>
          </a:fillRef>
          <a:effectRef idx="3">
            <a:schemeClr val="accent1"/>
          </a:effectRef>
          <a:fontRef idx="minor">
            <a:schemeClr val="lt1"/>
          </a:fontRef>
        </p:style>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r>
              <a:rPr lang="ru-RU" sz="1200" b="1" i="1" dirty="0" smtClean="0">
                <a:latin typeface="Times New Roman" pitchFamily="18" charset="0"/>
                <a:cs typeface="Times New Roman" pitchFamily="18" charset="0"/>
              </a:rPr>
              <a:t>2017г. </a:t>
            </a:r>
          </a:p>
          <a:p>
            <a:pPr eaLnBrk="1" hangingPunct="1">
              <a:defRPr/>
            </a:pPr>
            <a:r>
              <a:rPr lang="ru-RU" sz="1100" b="1" i="1" dirty="0" smtClean="0">
                <a:latin typeface="Times New Roman" pitchFamily="18" charset="0"/>
                <a:cs typeface="Times New Roman" pitchFamily="18" charset="0"/>
              </a:rPr>
              <a:t>1.Ремонт территорий многоквартирных домов, проездов к дворовым территориям многоквартирных домов</a:t>
            </a:r>
          </a:p>
          <a:p>
            <a:pPr eaLnBrk="1" hangingPunct="1">
              <a:defRPr/>
            </a:pPr>
            <a:r>
              <a:rPr lang="ru-RU" sz="1100" b="1" i="1" dirty="0">
                <a:latin typeface="Times New Roman" pitchFamily="18" charset="0"/>
                <a:cs typeface="Times New Roman" pitchFamily="18" charset="0"/>
              </a:rPr>
              <a:t>2. Ремонт </a:t>
            </a:r>
            <a:r>
              <a:rPr lang="ru-RU" sz="1100" b="1" i="1" dirty="0" smtClean="0">
                <a:latin typeface="Times New Roman" pitchFamily="18" charset="0"/>
                <a:cs typeface="Times New Roman" pitchFamily="18" charset="0"/>
              </a:rPr>
              <a:t>автомобильных дорог </a:t>
            </a:r>
            <a:r>
              <a:rPr lang="ru-RU" sz="1100" b="1" i="1" dirty="0">
                <a:latin typeface="Times New Roman" pitchFamily="18" charset="0"/>
                <a:cs typeface="Times New Roman" pitchFamily="18" charset="0"/>
              </a:rPr>
              <a:t>общего пользования местного </a:t>
            </a:r>
            <a:r>
              <a:rPr lang="ru-RU" sz="1100" b="1" i="1" dirty="0" smtClean="0">
                <a:latin typeface="Times New Roman" pitchFamily="18" charset="0"/>
                <a:cs typeface="Times New Roman" pitchFamily="18" charset="0"/>
              </a:rPr>
              <a:t>значения: </a:t>
            </a:r>
            <a:r>
              <a:rPr lang="ru-RU" sz="1100" b="1" i="1" dirty="0">
                <a:latin typeface="Times New Roman" pitchFamily="18" charset="0"/>
                <a:cs typeface="Times New Roman" pitchFamily="18" charset="0"/>
              </a:rPr>
              <a:t>«Подъезд к </a:t>
            </a:r>
            <a:r>
              <a:rPr lang="ru-RU" sz="1100" b="1" i="1" dirty="0" err="1">
                <a:latin typeface="Times New Roman" pitchFamily="18" charset="0"/>
                <a:cs typeface="Times New Roman" pitchFamily="18" charset="0"/>
              </a:rPr>
              <a:t>с.Белослудское</a:t>
            </a:r>
            <a:r>
              <a:rPr lang="ru-RU" sz="1100" b="1" i="1" dirty="0">
                <a:latin typeface="Times New Roman" pitchFamily="18" charset="0"/>
                <a:cs typeface="Times New Roman" pitchFamily="18" charset="0"/>
              </a:rPr>
              <a:t> от автомобильной дороги </a:t>
            </a:r>
            <a:r>
              <a:rPr lang="ru-RU" sz="1100" b="1" i="1" dirty="0" err="1">
                <a:latin typeface="Times New Roman" pitchFamily="18" charset="0"/>
                <a:cs typeface="Times New Roman" pitchFamily="18" charset="0"/>
              </a:rPr>
              <a:t>г.Камышлов</a:t>
            </a:r>
            <a:r>
              <a:rPr lang="ru-RU" sz="1100" b="1" i="1" dirty="0">
                <a:latin typeface="Times New Roman" pitchFamily="18" charset="0"/>
                <a:cs typeface="Times New Roman" pitchFamily="18" charset="0"/>
              </a:rPr>
              <a:t> - г. Ирбит - </a:t>
            </a:r>
            <a:r>
              <a:rPr lang="ru-RU" sz="1100" b="1" i="1" dirty="0" err="1">
                <a:latin typeface="Times New Roman" pitchFamily="18" charset="0"/>
                <a:cs typeface="Times New Roman" pitchFamily="18" charset="0"/>
              </a:rPr>
              <a:t>г.Туринск</a:t>
            </a:r>
            <a:r>
              <a:rPr lang="ru-RU" sz="1100" b="1" i="1" dirty="0">
                <a:latin typeface="Times New Roman" pitchFamily="18" charset="0"/>
                <a:cs typeface="Times New Roman" pitchFamily="18" charset="0"/>
              </a:rPr>
              <a:t> - </a:t>
            </a:r>
            <a:r>
              <a:rPr lang="ru-RU" sz="1100" b="1" i="1" dirty="0" err="1">
                <a:latin typeface="Times New Roman" pitchFamily="18" charset="0"/>
                <a:cs typeface="Times New Roman" pitchFamily="18" charset="0"/>
              </a:rPr>
              <a:t>г.Тавда</a:t>
            </a:r>
            <a:r>
              <a:rPr lang="ru-RU" sz="1100" b="1" i="1" dirty="0" smtClean="0">
                <a:latin typeface="Times New Roman" pitchFamily="18" charset="0"/>
                <a:cs typeface="Times New Roman" pitchFamily="18" charset="0"/>
              </a:rPr>
              <a:t>»;*</a:t>
            </a:r>
            <a:r>
              <a:rPr lang="ru-RU" sz="1100" b="1" i="1" dirty="0" err="1" smtClean="0">
                <a:latin typeface="Times New Roman" pitchFamily="18" charset="0"/>
                <a:cs typeface="Times New Roman" pitchFamily="18" charset="0"/>
              </a:rPr>
              <a:t>с.Ницинское</a:t>
            </a:r>
            <a:r>
              <a:rPr lang="ru-RU" sz="1100" b="1" i="1" dirty="0">
                <a:latin typeface="Times New Roman" pitchFamily="18" charset="0"/>
                <a:cs typeface="Times New Roman" pitchFamily="18" charset="0"/>
              </a:rPr>
              <a:t>, </a:t>
            </a:r>
            <a:r>
              <a:rPr lang="ru-RU" sz="1100" b="1" i="1" dirty="0" err="1" smtClean="0">
                <a:latin typeface="Times New Roman" pitchFamily="18" charset="0"/>
                <a:cs typeface="Times New Roman" pitchFamily="18" charset="0"/>
              </a:rPr>
              <a:t>ул.Центральная</a:t>
            </a:r>
            <a:r>
              <a:rPr lang="ru-RU" sz="1100" b="1" i="1" dirty="0" smtClean="0">
                <a:latin typeface="Times New Roman" pitchFamily="18" charset="0"/>
                <a:cs typeface="Times New Roman" pitchFamily="18" charset="0"/>
              </a:rPr>
              <a:t>, *</a:t>
            </a:r>
            <a:r>
              <a:rPr lang="ru-RU" sz="1100" b="1" i="1" dirty="0" err="1" smtClean="0">
                <a:latin typeface="Times New Roman" pitchFamily="18" charset="0"/>
                <a:cs typeface="Times New Roman" pitchFamily="18" charset="0"/>
              </a:rPr>
              <a:t>п.Зайково</a:t>
            </a:r>
            <a:r>
              <a:rPr lang="ru-RU" sz="1100" b="1" i="1" dirty="0" smtClean="0">
                <a:latin typeface="Times New Roman" pitchFamily="18" charset="0"/>
                <a:cs typeface="Times New Roman" pitchFamily="18" charset="0"/>
              </a:rPr>
              <a:t>, ул. Гагарина, ул. Больничная, ул. Заречная, *</a:t>
            </a:r>
            <a:r>
              <a:rPr lang="ru-RU" sz="1100" b="1" i="1" dirty="0" err="1" smtClean="0">
                <a:latin typeface="Times New Roman" pitchFamily="18" charset="0"/>
                <a:cs typeface="Times New Roman" pitchFamily="18" charset="0"/>
              </a:rPr>
              <a:t>с.Знаменское</a:t>
            </a:r>
            <a:r>
              <a:rPr lang="ru-RU" sz="1100" b="1" i="1" dirty="0" smtClean="0">
                <a:latin typeface="Times New Roman" pitchFamily="18" charset="0"/>
                <a:cs typeface="Times New Roman" pitchFamily="18" charset="0"/>
              </a:rPr>
              <a:t>, ул. Заречная</a:t>
            </a:r>
          </a:p>
          <a:p>
            <a:pPr eaLnBrk="1" hangingPunct="1">
              <a:defRPr/>
            </a:pPr>
            <a:r>
              <a:rPr lang="ru-RU" sz="1100" b="1" i="1" dirty="0">
                <a:latin typeface="Times New Roman" pitchFamily="18" charset="0"/>
                <a:cs typeface="Times New Roman" pitchFamily="18" charset="0"/>
              </a:rPr>
              <a:t>3. Капитальный ремонт моста через р. Чернушка в деревне </a:t>
            </a:r>
            <a:r>
              <a:rPr lang="ru-RU" sz="1100" b="1" i="1" dirty="0" smtClean="0">
                <a:latin typeface="Times New Roman" pitchFamily="18" charset="0"/>
                <a:cs typeface="Times New Roman" pitchFamily="18" charset="0"/>
              </a:rPr>
              <a:t>Лаптева</a:t>
            </a:r>
          </a:p>
          <a:p>
            <a:pPr eaLnBrk="1" hangingPunct="1">
              <a:defRPr/>
            </a:pPr>
            <a:r>
              <a:rPr lang="ru-RU" sz="1100" b="1" i="1" dirty="0">
                <a:latin typeface="Times New Roman" pitchFamily="18" charset="0"/>
                <a:cs typeface="Times New Roman" pitchFamily="18" charset="0"/>
              </a:rPr>
              <a:t>4. Разработка проектно-сметной документации на объект «Капитальный ремонт автомобильной дороги общего пользования местного значения </a:t>
            </a:r>
            <a:r>
              <a:rPr lang="ru-RU" sz="1100" b="1" i="1" dirty="0" err="1">
                <a:latin typeface="Times New Roman" pitchFamily="18" charset="0"/>
                <a:cs typeface="Times New Roman" pitchFamily="18" charset="0"/>
              </a:rPr>
              <a:t>с.Знаменское</a:t>
            </a:r>
            <a:r>
              <a:rPr lang="ru-RU" sz="1100" b="1" i="1" dirty="0">
                <a:latin typeface="Times New Roman" pitchFamily="18" charset="0"/>
                <a:cs typeface="Times New Roman" pitchFamily="18" charset="0"/>
              </a:rPr>
              <a:t> – </a:t>
            </a:r>
            <a:r>
              <a:rPr lang="ru-RU" sz="1100" b="1" i="1" dirty="0" err="1">
                <a:latin typeface="Times New Roman" pitchFamily="18" charset="0"/>
                <a:cs typeface="Times New Roman" pitchFamily="18" charset="0"/>
              </a:rPr>
              <a:t>д.Никитина</a:t>
            </a:r>
            <a:r>
              <a:rPr lang="ru-RU" sz="1100" b="1" i="1" dirty="0">
                <a:latin typeface="Times New Roman" pitchFamily="18" charset="0"/>
                <a:cs typeface="Times New Roman" pitchFamily="18" charset="0"/>
              </a:rPr>
              <a:t>»  </a:t>
            </a:r>
            <a:endParaRPr lang="ru-RU" sz="1100" b="1" i="1" dirty="0" smtClean="0">
              <a:latin typeface="Times New Roman" pitchFamily="18" charset="0"/>
              <a:cs typeface="Times New Roman" pitchFamily="18" charset="0"/>
            </a:endParaRPr>
          </a:p>
          <a:p>
            <a:pPr eaLnBrk="1" hangingPunct="1">
              <a:defRPr/>
            </a:pPr>
            <a:endParaRPr lang="ru-RU" sz="1100" b="1" i="1" dirty="0" smtClean="0">
              <a:latin typeface="Times New Roman" pitchFamily="18" charset="0"/>
              <a:cs typeface="Times New Roman" pitchFamily="18" charset="0"/>
            </a:endParaRPr>
          </a:p>
          <a:p>
            <a:pPr eaLnBrk="1" hangingPunct="1">
              <a:defRPr/>
            </a:pPr>
            <a:r>
              <a:rPr lang="ru-RU" sz="1100" b="1" i="1" dirty="0">
                <a:solidFill>
                  <a:srgbClr val="000000"/>
                </a:solidFill>
                <a:latin typeface="Times New Roman" pitchFamily="18" charset="0"/>
                <a:cs typeface="Times New Roman" pitchFamily="18" charset="0"/>
              </a:rPr>
              <a:t>МБ – 32 500,0 тыс. руб.</a:t>
            </a:r>
          </a:p>
          <a:p>
            <a:pPr eaLnBrk="1" hangingPunct="1">
              <a:defRPr/>
            </a:pPr>
            <a:endParaRPr lang="ru-RU" sz="1200" b="1" i="1" dirty="0" smtClean="0">
              <a:latin typeface="Times New Roman" pitchFamily="18" charset="0"/>
              <a:cs typeface="Times New Roman" pitchFamily="18" charset="0"/>
            </a:endParaRPr>
          </a:p>
          <a:p>
            <a:pPr eaLnBrk="1" hangingPunct="1">
              <a:defRPr/>
            </a:pPr>
            <a:endParaRPr lang="ru-RU" sz="1200" b="1" i="1" dirty="0" smtClean="0">
              <a:latin typeface="Times New Roman" pitchFamily="18" charset="0"/>
              <a:cs typeface="Times New Roman" pitchFamily="18" charset="0"/>
            </a:endParaRPr>
          </a:p>
          <a:p>
            <a:pPr eaLnBrk="1" hangingPunct="1">
              <a:defRPr/>
            </a:pPr>
            <a:r>
              <a:rPr lang="ru-RU" sz="1200" b="1" i="1" dirty="0" smtClean="0">
                <a:latin typeface="Times New Roman" pitchFamily="18" charset="0"/>
                <a:cs typeface="Times New Roman" pitchFamily="18" charset="0"/>
              </a:rPr>
              <a:t>   </a:t>
            </a:r>
          </a:p>
          <a:p>
            <a:pPr eaLnBrk="1" hangingPunct="1">
              <a:buFontTx/>
              <a:buAutoNum type="arabicPeriod"/>
              <a:defRPr/>
            </a:pPr>
            <a:endParaRPr lang="ru-RU" sz="1200" b="1" i="1" dirty="0" smtClean="0">
              <a:latin typeface="Times New Roman" pitchFamily="18" charset="0"/>
              <a:cs typeface="Times New Roman" pitchFamily="18" charset="0"/>
            </a:endParaRPr>
          </a:p>
          <a:p>
            <a:pPr eaLnBrk="1" hangingPunct="1">
              <a:buFontTx/>
              <a:buAutoNum type="arabicPeriod"/>
              <a:defRPr/>
            </a:pPr>
            <a:endParaRPr lang="ru-RU" sz="1200" b="1" i="1" dirty="0" smtClean="0">
              <a:latin typeface="Times New Roman" pitchFamily="18" charset="0"/>
              <a:cs typeface="Times New Roman" pitchFamily="18" charset="0"/>
            </a:endParaRPr>
          </a:p>
          <a:p>
            <a:pPr eaLnBrk="1" hangingPunct="1">
              <a:buFontTx/>
              <a:buAutoNum type="arabicPeriod"/>
              <a:defRPr/>
            </a:pPr>
            <a:endParaRPr lang="ru-RU" sz="1200" b="1" i="1" dirty="0" smtClean="0">
              <a:latin typeface="Times New Roman" pitchFamily="18" charset="0"/>
              <a:cs typeface="Times New Roman" pitchFamily="18" charset="0"/>
            </a:endParaRPr>
          </a:p>
          <a:p>
            <a:pPr eaLnBrk="1" hangingPunct="1">
              <a:buFontTx/>
              <a:buAutoNum type="arabicPeriod"/>
              <a:defRPr/>
            </a:pPr>
            <a:endParaRPr lang="ru-RU" sz="1200" b="1" i="1"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a:spLocks noGrp="1" noChangeArrowheads="1"/>
          </p:cNvSpPr>
          <p:nvPr>
            <p:ph type="title"/>
          </p:nvPr>
        </p:nvSpPr>
        <p:spPr>
          <a:xfrm>
            <a:off x="528638" y="657225"/>
            <a:ext cx="8229600" cy="755650"/>
          </a:xfrm>
        </p:spPr>
        <p:txBody>
          <a:bodyPr/>
          <a:lstStyle/>
          <a:p>
            <a:pPr eaLnBrk="1" hangingPunct="1"/>
            <a:r>
              <a:rPr lang="ru-RU" sz="2400" b="1" smtClean="0">
                <a:solidFill>
                  <a:srgbClr val="000099"/>
                </a:solidFill>
                <a:latin typeface="Times New Roman" pitchFamily="18" charset="0"/>
              </a:rPr>
              <a:t>Бюджет Ирбитского МО на 2015 год </a:t>
            </a:r>
            <a:br>
              <a:rPr lang="ru-RU" sz="2400" b="1" smtClean="0">
                <a:solidFill>
                  <a:srgbClr val="000099"/>
                </a:solidFill>
                <a:latin typeface="Times New Roman" pitchFamily="18" charset="0"/>
              </a:rPr>
            </a:br>
            <a:r>
              <a:rPr lang="ru-RU" sz="2400" b="1" smtClean="0">
                <a:solidFill>
                  <a:srgbClr val="000099"/>
                </a:solidFill>
                <a:latin typeface="Times New Roman" pitchFamily="18" charset="0"/>
              </a:rPr>
              <a:t>и плановый период 2016-2017 годы</a:t>
            </a:r>
            <a:br>
              <a:rPr lang="ru-RU" sz="2400" b="1" smtClean="0">
                <a:solidFill>
                  <a:srgbClr val="000099"/>
                </a:solidFill>
                <a:latin typeface="Times New Roman" pitchFamily="18" charset="0"/>
              </a:rPr>
            </a:br>
            <a:r>
              <a:rPr lang="ru-RU" sz="2000" b="1" i="1" smtClean="0">
                <a:solidFill>
                  <a:srgbClr val="000099"/>
                </a:solidFill>
                <a:latin typeface="Times New Roman" pitchFamily="18" charset="0"/>
              </a:rPr>
              <a:t> </a:t>
            </a:r>
          </a:p>
        </p:txBody>
      </p:sp>
      <p:sp>
        <p:nvSpPr>
          <p:cNvPr id="30722" name="Скругленный прямоугольник 1"/>
          <p:cNvSpPr>
            <a:spLocks noChangeArrowheads="1"/>
          </p:cNvSpPr>
          <p:nvPr/>
        </p:nvSpPr>
        <p:spPr bwMode="auto">
          <a:xfrm>
            <a:off x="107950" y="1268413"/>
            <a:ext cx="8856663" cy="5473700"/>
          </a:xfrm>
          <a:prstGeom prst="roundRect">
            <a:avLst>
              <a:gd name="adj" fmla="val 16667"/>
            </a:avLst>
          </a:prstGeom>
          <a:gradFill rotWithShape="1">
            <a:gsLst>
              <a:gs pos="0">
                <a:srgbClr val="CCFFFF"/>
              </a:gs>
              <a:gs pos="100000">
                <a:srgbClr val="B7E5E5"/>
              </a:gs>
            </a:gsLst>
            <a:path path="rect">
              <a:fillToRect l="50000" t="50000" r="50000" b="50000"/>
            </a:path>
          </a:gradFill>
          <a:ln w="9525" algn="ctr">
            <a:solidFill>
              <a:schemeClr val="tx1"/>
            </a:solidFill>
            <a:round/>
            <a:headEnd/>
            <a:tailEnd/>
          </a:ln>
        </p:spPr>
        <p:txBody>
          <a:bodyPr/>
          <a:lstStyle/>
          <a:p>
            <a:endParaRPr lang="ru-RU"/>
          </a:p>
        </p:txBody>
      </p:sp>
      <p:graphicFrame>
        <p:nvGraphicFramePr>
          <p:cNvPr id="4194" name="Group 98"/>
          <p:cNvGraphicFramePr>
            <a:graphicFrameLocks noGrp="1"/>
          </p:cNvGraphicFramePr>
          <p:nvPr/>
        </p:nvGraphicFramePr>
        <p:xfrm>
          <a:off x="503238" y="1484313"/>
          <a:ext cx="7993062" cy="4816475"/>
        </p:xfrm>
        <a:graphic>
          <a:graphicData uri="http://schemas.openxmlformats.org/drawingml/2006/table">
            <a:tbl>
              <a:tblPr/>
              <a:tblGrid>
                <a:gridCol w="2139950"/>
                <a:gridCol w="900112"/>
                <a:gridCol w="971550"/>
                <a:gridCol w="1082675"/>
                <a:gridCol w="990600"/>
                <a:gridCol w="949325"/>
                <a:gridCol w="958850"/>
              </a:tblGrid>
              <a:tr h="741363">
                <a:tc>
                  <a:txBody>
                    <a:bodyPr/>
                    <a:lstStyle/>
                    <a:p>
                      <a:pPr marL="0" marR="0" lvl="0" indent="0" algn="ctr" defTabSz="914400" rtl="0" eaLnBrk="1" fontAlgn="ctr" latinLnBrk="0" hangingPunct="1">
                        <a:lnSpc>
                          <a:spcPct val="115000"/>
                        </a:lnSpc>
                        <a:spcBef>
                          <a:spcPct val="0"/>
                        </a:spcBef>
                        <a:spcAft>
                          <a:spcPct val="0"/>
                        </a:spcAft>
                        <a:buClrTx/>
                        <a:buSzTx/>
                        <a:buFontTx/>
                        <a:buNone/>
                        <a:tabLst/>
                      </a:pPr>
                      <a:r>
                        <a:rPr kumimoji="0" lang="ru-RU" sz="14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ГРБС</a:t>
                      </a:r>
                      <a:endParaRPr kumimoji="0" lang="ru-RU" sz="14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6031" marR="6031" marT="603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15000"/>
                        </a:lnSpc>
                        <a:spcBef>
                          <a:spcPct val="0"/>
                        </a:spcBef>
                        <a:spcAft>
                          <a:spcPct val="0"/>
                        </a:spcAft>
                        <a:buClrTx/>
                        <a:buSzTx/>
                        <a:buFontTx/>
                        <a:buNone/>
                        <a:tabLst/>
                      </a:pPr>
                      <a:r>
                        <a:rPr kumimoji="0" lang="ru-RU" sz="14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Факт </a:t>
                      </a:r>
                    </a:p>
                    <a:p>
                      <a:pPr marL="0" marR="0" lvl="0" indent="0" algn="ctr" defTabSz="914400" rtl="0" eaLnBrk="1" fontAlgn="ctr" latinLnBrk="0" hangingPunct="1">
                        <a:lnSpc>
                          <a:spcPct val="115000"/>
                        </a:lnSpc>
                        <a:spcBef>
                          <a:spcPct val="0"/>
                        </a:spcBef>
                        <a:spcAft>
                          <a:spcPct val="0"/>
                        </a:spcAft>
                        <a:buClrTx/>
                        <a:buSzTx/>
                        <a:buFontTx/>
                        <a:buNone/>
                        <a:tabLst/>
                      </a:pPr>
                      <a:r>
                        <a:rPr kumimoji="0" lang="ru-RU" sz="14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2013 год</a:t>
                      </a:r>
                      <a:endParaRPr kumimoji="0" lang="ru-RU" sz="14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6031" marR="6031" marT="603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15000"/>
                        </a:lnSpc>
                        <a:spcBef>
                          <a:spcPct val="0"/>
                        </a:spcBef>
                        <a:spcAft>
                          <a:spcPct val="0"/>
                        </a:spcAft>
                        <a:buClrTx/>
                        <a:buSzTx/>
                        <a:buFontTx/>
                        <a:buNone/>
                        <a:tabLst/>
                      </a:pPr>
                      <a:r>
                        <a:rPr kumimoji="0" lang="ru-RU" sz="14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Прогноз 2014 год</a:t>
                      </a:r>
                      <a:endParaRPr kumimoji="0" lang="ru-RU" sz="14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6031" marR="6031" marT="603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15000"/>
                        </a:lnSpc>
                        <a:spcBef>
                          <a:spcPct val="0"/>
                        </a:spcBef>
                        <a:spcAft>
                          <a:spcPct val="0"/>
                        </a:spcAft>
                        <a:buClrTx/>
                        <a:buSzTx/>
                        <a:buFontTx/>
                        <a:buNone/>
                        <a:tabLst/>
                      </a:pPr>
                      <a:r>
                        <a:rPr kumimoji="0" lang="ru-RU" sz="14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План</a:t>
                      </a:r>
                      <a:endParaRPr kumimoji="0" lang="ru-RU" sz="14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ctr" latinLnBrk="0" hangingPunct="1">
                        <a:lnSpc>
                          <a:spcPct val="115000"/>
                        </a:lnSpc>
                        <a:spcBef>
                          <a:spcPct val="0"/>
                        </a:spcBef>
                        <a:spcAft>
                          <a:spcPct val="0"/>
                        </a:spcAft>
                        <a:buClrTx/>
                        <a:buSzTx/>
                        <a:buFontTx/>
                        <a:buNone/>
                        <a:tabLst/>
                      </a:pPr>
                      <a:r>
                        <a:rPr kumimoji="0" lang="ru-RU" sz="14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2015 год</a:t>
                      </a:r>
                      <a:endParaRPr kumimoji="0" lang="ru-RU" sz="14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6031" marR="6031" marT="603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15000"/>
                        </a:lnSpc>
                        <a:spcBef>
                          <a:spcPct val="0"/>
                        </a:spcBef>
                        <a:spcAft>
                          <a:spcPct val="0"/>
                        </a:spcAft>
                        <a:buClrTx/>
                        <a:buSzTx/>
                        <a:buFontTx/>
                        <a:buNone/>
                        <a:tabLst/>
                      </a:pPr>
                      <a:r>
                        <a:rPr kumimoji="0" lang="ru-RU" sz="14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2015 год к 2014 году</a:t>
                      </a:r>
                    </a:p>
                    <a:p>
                      <a:pPr marL="0" marR="0" lvl="0" indent="0" algn="ctr" defTabSz="914400" rtl="0" eaLnBrk="1" fontAlgn="ctr" latinLnBrk="0" hangingPunct="1">
                        <a:lnSpc>
                          <a:spcPct val="115000"/>
                        </a:lnSpc>
                        <a:spcBef>
                          <a:spcPct val="0"/>
                        </a:spcBef>
                        <a:spcAft>
                          <a:spcPct val="0"/>
                        </a:spcAft>
                        <a:buClrTx/>
                        <a:buSzTx/>
                        <a:buFontTx/>
                        <a:buNone/>
                        <a:tabLst/>
                      </a:pPr>
                      <a:r>
                        <a:rPr kumimoji="0" lang="ru-RU" sz="14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endParaRPr kumimoji="0" lang="ru-RU" sz="14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6031" marR="6031" marT="603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15000"/>
                        </a:lnSpc>
                        <a:spcBef>
                          <a:spcPct val="0"/>
                        </a:spcBef>
                        <a:spcAft>
                          <a:spcPct val="0"/>
                        </a:spcAft>
                        <a:buClrTx/>
                        <a:buSzTx/>
                        <a:buFontTx/>
                        <a:buNone/>
                        <a:tabLst/>
                      </a:pPr>
                      <a:r>
                        <a:rPr kumimoji="0" lang="ru-RU" sz="14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План </a:t>
                      </a:r>
                      <a:endParaRPr kumimoji="0" lang="ru-RU" sz="14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ctr" latinLnBrk="0" hangingPunct="1">
                        <a:lnSpc>
                          <a:spcPct val="115000"/>
                        </a:lnSpc>
                        <a:spcBef>
                          <a:spcPct val="0"/>
                        </a:spcBef>
                        <a:spcAft>
                          <a:spcPct val="0"/>
                        </a:spcAft>
                        <a:buClrTx/>
                        <a:buSzTx/>
                        <a:buFontTx/>
                        <a:buNone/>
                        <a:tabLst/>
                      </a:pPr>
                      <a:r>
                        <a:rPr kumimoji="0" lang="ru-RU" sz="14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2016 год</a:t>
                      </a:r>
                      <a:endParaRPr kumimoji="0" lang="ru-RU" sz="14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6031" marR="6031" marT="603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15000"/>
                        </a:lnSpc>
                        <a:spcBef>
                          <a:spcPct val="0"/>
                        </a:spcBef>
                        <a:spcAft>
                          <a:spcPct val="0"/>
                        </a:spcAft>
                        <a:buClrTx/>
                        <a:buSzTx/>
                        <a:buFontTx/>
                        <a:buNone/>
                        <a:tabLst/>
                      </a:pPr>
                      <a:r>
                        <a:rPr kumimoji="0" lang="ru-RU" sz="14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План </a:t>
                      </a:r>
                      <a:endParaRPr kumimoji="0" lang="ru-RU" sz="14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ctr" latinLnBrk="0" hangingPunct="1">
                        <a:lnSpc>
                          <a:spcPct val="115000"/>
                        </a:lnSpc>
                        <a:spcBef>
                          <a:spcPct val="0"/>
                        </a:spcBef>
                        <a:spcAft>
                          <a:spcPct val="0"/>
                        </a:spcAft>
                        <a:buClrTx/>
                        <a:buSzTx/>
                        <a:buFontTx/>
                        <a:buNone/>
                        <a:tabLst/>
                      </a:pPr>
                      <a:r>
                        <a:rPr kumimoji="0" lang="ru-RU" sz="14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2017 год</a:t>
                      </a:r>
                      <a:endParaRPr kumimoji="0" lang="ru-RU" sz="14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6031" marR="6031" marT="603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77825">
                <a:tc>
                  <a:txBody>
                    <a:bodyPr/>
                    <a:lstStyle/>
                    <a:p>
                      <a:pPr marL="0" marR="0" lvl="0" indent="0" algn="ctr" defTabSz="914400" rtl="0" eaLnBrk="1" fontAlgn="ctr" latinLnBrk="0" hangingPunct="1">
                        <a:lnSpc>
                          <a:spcPct val="115000"/>
                        </a:lnSpc>
                        <a:spcBef>
                          <a:spcPct val="0"/>
                        </a:spcBef>
                        <a:spcAft>
                          <a:spcPct val="0"/>
                        </a:spcAft>
                        <a:buClrTx/>
                        <a:buSzTx/>
                        <a:buFontTx/>
                        <a:buNone/>
                        <a:tabLst/>
                      </a:pPr>
                      <a:r>
                        <a:rPr kumimoji="0" lang="ru-RU" sz="14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Администрация</a:t>
                      </a:r>
                      <a:endParaRPr kumimoji="0" lang="ru-RU" sz="14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6031" marR="6031" marT="603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233 095</a:t>
                      </a:r>
                      <a:endParaRPr kumimoji="0" lang="ru-RU" sz="14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6031" marR="6031" marT="603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448 973,9</a:t>
                      </a:r>
                      <a:endParaRPr kumimoji="0" lang="ru-RU" sz="14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6031" marR="6031" marT="603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15000"/>
                        </a:lnSpc>
                        <a:spcBef>
                          <a:spcPct val="0"/>
                        </a:spcBef>
                        <a:spcAft>
                          <a:spcPct val="0"/>
                        </a:spcAft>
                        <a:buClrTx/>
                        <a:buSzTx/>
                        <a:buFontTx/>
                        <a:buNone/>
                        <a:tabLst/>
                      </a:pPr>
                      <a:r>
                        <a:rPr kumimoji="0" lang="ru-RU" sz="14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249 656,6</a:t>
                      </a:r>
                      <a:endParaRPr kumimoji="0" lang="ru-RU" sz="14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6031" marR="6031" marT="603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-198 317,1</a:t>
                      </a:r>
                      <a:endParaRPr kumimoji="0" lang="ru-RU" sz="14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6031" marR="6031" marT="603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15000"/>
                        </a:lnSpc>
                        <a:spcBef>
                          <a:spcPct val="0"/>
                        </a:spcBef>
                        <a:spcAft>
                          <a:spcPct val="0"/>
                        </a:spcAft>
                        <a:buClrTx/>
                        <a:buSzTx/>
                        <a:buFontTx/>
                        <a:buNone/>
                        <a:tabLst/>
                      </a:pPr>
                      <a:r>
                        <a:rPr kumimoji="0" lang="ru-RU" sz="14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233 440,8</a:t>
                      </a:r>
                      <a:endParaRPr kumimoji="0" lang="ru-RU" sz="14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6031" marR="6031" marT="603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15000"/>
                        </a:lnSpc>
                        <a:spcBef>
                          <a:spcPct val="0"/>
                        </a:spcBef>
                        <a:spcAft>
                          <a:spcPct val="0"/>
                        </a:spcAft>
                        <a:buClrTx/>
                        <a:buSzTx/>
                        <a:buFontTx/>
                        <a:buNone/>
                        <a:tabLst/>
                      </a:pPr>
                      <a:r>
                        <a:rPr kumimoji="0" lang="ru-RU" sz="14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235 472,4</a:t>
                      </a:r>
                      <a:endParaRPr kumimoji="0" lang="ru-RU" sz="14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6031" marR="6031" marT="603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34988">
                <a:tc>
                  <a:txBody>
                    <a:bodyPr/>
                    <a:lstStyle/>
                    <a:p>
                      <a:pPr marL="0" marR="0" lvl="0" indent="0" algn="ctr" defTabSz="914400" rtl="0" eaLnBrk="1" fontAlgn="ctr" latinLnBrk="0" hangingPunct="1">
                        <a:lnSpc>
                          <a:spcPct val="115000"/>
                        </a:lnSpc>
                        <a:spcBef>
                          <a:spcPct val="0"/>
                        </a:spcBef>
                        <a:spcAft>
                          <a:spcPct val="0"/>
                        </a:spcAft>
                        <a:buClrTx/>
                        <a:buSzTx/>
                        <a:buFontTx/>
                        <a:buNone/>
                        <a:tabLst/>
                      </a:pPr>
                      <a:r>
                        <a:rPr kumimoji="0" lang="ru-RU" sz="14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Территориальные администрации</a:t>
                      </a:r>
                      <a:endParaRPr kumimoji="0" lang="ru-RU" sz="14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6031" marR="6031" marT="603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38 164,9</a:t>
                      </a:r>
                      <a:endParaRPr kumimoji="0" lang="ru-RU" sz="14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6031" marR="6031" marT="603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53 470,6</a:t>
                      </a:r>
                      <a:endParaRPr kumimoji="0" lang="ru-RU" sz="14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6031" marR="6031" marT="603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15000"/>
                        </a:lnSpc>
                        <a:spcBef>
                          <a:spcPct val="0"/>
                        </a:spcBef>
                        <a:spcAft>
                          <a:spcPct val="0"/>
                        </a:spcAft>
                        <a:buClrTx/>
                        <a:buSzTx/>
                        <a:buFontTx/>
                        <a:buNone/>
                        <a:tabLst/>
                      </a:pPr>
                      <a:r>
                        <a:rPr kumimoji="0" lang="ru-RU" sz="14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65 742,5</a:t>
                      </a:r>
                      <a:endParaRPr kumimoji="0" lang="ru-RU" sz="14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6031" marR="6031" marT="603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12 271,9</a:t>
                      </a:r>
                      <a:endParaRPr kumimoji="0" lang="ru-RU" sz="14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6031" marR="6031" marT="603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15000"/>
                        </a:lnSpc>
                        <a:spcBef>
                          <a:spcPct val="0"/>
                        </a:spcBef>
                        <a:spcAft>
                          <a:spcPct val="0"/>
                        </a:spcAft>
                        <a:buClrTx/>
                        <a:buSzTx/>
                        <a:buFontTx/>
                        <a:buNone/>
                        <a:tabLst/>
                      </a:pPr>
                      <a:r>
                        <a:rPr kumimoji="0" lang="ru-RU" sz="14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56 213,6</a:t>
                      </a:r>
                      <a:endParaRPr kumimoji="0" lang="ru-RU" sz="14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6031" marR="6031" marT="603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15000"/>
                        </a:lnSpc>
                        <a:spcBef>
                          <a:spcPct val="0"/>
                        </a:spcBef>
                        <a:spcAft>
                          <a:spcPct val="0"/>
                        </a:spcAft>
                        <a:buClrTx/>
                        <a:buSzTx/>
                        <a:buFontTx/>
                        <a:buNone/>
                        <a:tabLst/>
                      </a:pPr>
                      <a:r>
                        <a:rPr kumimoji="0" lang="ru-RU" sz="14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57 802,4</a:t>
                      </a:r>
                      <a:endParaRPr kumimoji="0" lang="ru-RU" sz="14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6031" marR="6031" marT="603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61950">
                <a:tc>
                  <a:txBody>
                    <a:bodyPr/>
                    <a:lstStyle/>
                    <a:p>
                      <a:pPr marL="0" marR="0" lvl="0" indent="0" algn="ctr" defTabSz="914400" rtl="0" eaLnBrk="1" fontAlgn="ctr" latinLnBrk="0" hangingPunct="1">
                        <a:lnSpc>
                          <a:spcPct val="115000"/>
                        </a:lnSpc>
                        <a:spcBef>
                          <a:spcPct val="0"/>
                        </a:spcBef>
                        <a:spcAft>
                          <a:spcPct val="0"/>
                        </a:spcAft>
                        <a:buClrTx/>
                        <a:buSzTx/>
                        <a:buFontTx/>
                        <a:buNone/>
                        <a:tabLst/>
                      </a:pPr>
                      <a:r>
                        <a:rPr kumimoji="0" lang="ru-RU" sz="14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Управление образования</a:t>
                      </a:r>
                      <a:endParaRPr kumimoji="0" lang="ru-RU" sz="14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6031" marR="6031" marT="603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endParaRPr kumimoji="0" lang="ru-RU" sz="14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551 089,1</a:t>
                      </a:r>
                      <a:endParaRPr kumimoji="0" lang="ru-RU" sz="14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endParaRPr kumimoji="0" lang="ru-RU" sz="14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6031" marR="6031" marT="603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610 812</a:t>
                      </a:r>
                      <a:endParaRPr kumimoji="0" lang="ru-RU" sz="14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6031" marR="6031" marT="603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15000"/>
                        </a:lnSpc>
                        <a:spcBef>
                          <a:spcPct val="0"/>
                        </a:spcBef>
                        <a:spcAft>
                          <a:spcPct val="0"/>
                        </a:spcAft>
                        <a:buClrTx/>
                        <a:buSzTx/>
                        <a:buFontTx/>
                        <a:buNone/>
                        <a:tabLst/>
                      </a:pPr>
                      <a:r>
                        <a:rPr kumimoji="0" lang="ru-RU" sz="14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626 489,5</a:t>
                      </a:r>
                      <a:endParaRPr kumimoji="0" lang="ru-RU" sz="14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6031" marR="6031" marT="603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15 677,5</a:t>
                      </a:r>
                      <a:endParaRPr kumimoji="0" lang="ru-RU" sz="14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6031" marR="6031" marT="603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15000"/>
                        </a:lnSpc>
                        <a:spcBef>
                          <a:spcPct val="0"/>
                        </a:spcBef>
                        <a:spcAft>
                          <a:spcPct val="0"/>
                        </a:spcAft>
                        <a:buClrTx/>
                        <a:buSzTx/>
                        <a:buFontTx/>
                        <a:buNone/>
                        <a:tabLst/>
                      </a:pPr>
                      <a:r>
                        <a:rPr kumimoji="0" lang="ru-RU" sz="14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642 542,8</a:t>
                      </a:r>
                      <a:endParaRPr kumimoji="0" lang="ru-RU" sz="14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6031" marR="6031" marT="603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15000"/>
                        </a:lnSpc>
                        <a:spcBef>
                          <a:spcPct val="0"/>
                        </a:spcBef>
                        <a:spcAft>
                          <a:spcPct val="0"/>
                        </a:spcAft>
                        <a:buClrTx/>
                        <a:buSzTx/>
                        <a:buFontTx/>
                        <a:buNone/>
                        <a:tabLst/>
                      </a:pPr>
                      <a:r>
                        <a:rPr kumimoji="0" lang="ru-RU" sz="14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677 970,7</a:t>
                      </a:r>
                      <a:endParaRPr kumimoji="0" lang="ru-RU" sz="14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6031" marR="6031" marT="603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17513">
                <a:tc>
                  <a:txBody>
                    <a:bodyPr/>
                    <a:lstStyle/>
                    <a:p>
                      <a:pPr marL="0" marR="0" lvl="0" indent="0" algn="ctr" defTabSz="914400" rtl="0" eaLnBrk="1" fontAlgn="ctr" latinLnBrk="0" hangingPunct="1">
                        <a:lnSpc>
                          <a:spcPct val="115000"/>
                        </a:lnSpc>
                        <a:spcBef>
                          <a:spcPct val="0"/>
                        </a:spcBef>
                        <a:spcAft>
                          <a:spcPct val="0"/>
                        </a:spcAft>
                        <a:buClrTx/>
                        <a:buSzTx/>
                        <a:buFontTx/>
                        <a:buNone/>
                        <a:tabLst/>
                      </a:pPr>
                      <a:r>
                        <a:rPr kumimoji="0" lang="ru-RU" sz="14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Управление культуры</a:t>
                      </a:r>
                      <a:endParaRPr kumimoji="0" lang="ru-RU" sz="14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6031" marR="6031" marT="603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104 248,6</a:t>
                      </a:r>
                      <a:endParaRPr kumimoji="0" lang="ru-RU" sz="14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6031" marR="6031" marT="603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127 990,3</a:t>
                      </a:r>
                      <a:endParaRPr kumimoji="0" lang="ru-RU" sz="14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6031" marR="6031" marT="603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15000"/>
                        </a:lnSpc>
                        <a:spcBef>
                          <a:spcPct val="0"/>
                        </a:spcBef>
                        <a:spcAft>
                          <a:spcPct val="0"/>
                        </a:spcAft>
                        <a:buClrTx/>
                        <a:buSzTx/>
                        <a:buFontTx/>
                        <a:buNone/>
                        <a:tabLst/>
                      </a:pPr>
                      <a:r>
                        <a:rPr kumimoji="0" lang="ru-RU" sz="14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143 975,8</a:t>
                      </a:r>
                      <a:endParaRPr kumimoji="0" lang="ru-RU" sz="14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6031" marR="6031" marT="603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15 985,5</a:t>
                      </a:r>
                      <a:endParaRPr kumimoji="0" lang="ru-RU" sz="14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6031" marR="6031" marT="603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15000"/>
                        </a:lnSpc>
                        <a:spcBef>
                          <a:spcPct val="0"/>
                        </a:spcBef>
                        <a:spcAft>
                          <a:spcPct val="0"/>
                        </a:spcAft>
                        <a:buClrTx/>
                        <a:buSzTx/>
                        <a:buFontTx/>
                        <a:buNone/>
                        <a:tabLst/>
                      </a:pPr>
                      <a:r>
                        <a:rPr kumimoji="0" lang="ru-RU" sz="14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124 785,0</a:t>
                      </a:r>
                      <a:endParaRPr kumimoji="0" lang="ru-RU" sz="14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6031" marR="6031" marT="603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15000"/>
                        </a:lnSpc>
                        <a:spcBef>
                          <a:spcPct val="0"/>
                        </a:spcBef>
                        <a:spcAft>
                          <a:spcPct val="0"/>
                        </a:spcAft>
                        <a:buClrTx/>
                        <a:buSzTx/>
                        <a:buFontTx/>
                        <a:buNone/>
                        <a:tabLst/>
                      </a:pPr>
                      <a:r>
                        <a:rPr kumimoji="0" lang="ru-RU" sz="14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126 507,1</a:t>
                      </a:r>
                      <a:endParaRPr kumimoji="0" lang="ru-RU" sz="14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6031" marR="6031" marT="603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76250">
                <a:tc>
                  <a:txBody>
                    <a:bodyPr/>
                    <a:lstStyle/>
                    <a:p>
                      <a:pPr marL="0" marR="0" lvl="0" indent="0" algn="ctr" defTabSz="914400" rtl="0" eaLnBrk="1" fontAlgn="ctr" latinLnBrk="0" hangingPunct="1">
                        <a:lnSpc>
                          <a:spcPct val="115000"/>
                        </a:lnSpc>
                        <a:spcBef>
                          <a:spcPct val="0"/>
                        </a:spcBef>
                        <a:spcAft>
                          <a:spcPct val="0"/>
                        </a:spcAft>
                        <a:buClrTx/>
                        <a:buSzTx/>
                        <a:buFontTx/>
                        <a:buNone/>
                        <a:tabLst/>
                      </a:pPr>
                      <a:r>
                        <a:rPr kumimoji="0" lang="ru-RU" sz="14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Финансовое управление</a:t>
                      </a:r>
                      <a:endParaRPr kumimoji="0" lang="ru-RU" sz="14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6031" marR="6031" marT="603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10 259,3</a:t>
                      </a:r>
                      <a:endParaRPr kumimoji="0" lang="ru-RU" sz="14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6031" marR="6031" marT="603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12 034,1</a:t>
                      </a:r>
                      <a:endParaRPr kumimoji="0" lang="ru-RU" sz="14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6031" marR="6031" marT="603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15000"/>
                        </a:lnSpc>
                        <a:spcBef>
                          <a:spcPct val="0"/>
                        </a:spcBef>
                        <a:spcAft>
                          <a:spcPct val="0"/>
                        </a:spcAft>
                        <a:buClrTx/>
                        <a:buSzTx/>
                        <a:buFontTx/>
                        <a:buNone/>
                        <a:tabLst/>
                      </a:pPr>
                      <a:r>
                        <a:rPr kumimoji="0" lang="ru-RU" sz="14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12 292,4</a:t>
                      </a:r>
                      <a:endParaRPr kumimoji="0" lang="ru-RU" sz="14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6031" marR="6031" marT="603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258,3</a:t>
                      </a:r>
                      <a:endParaRPr kumimoji="0" lang="ru-RU" sz="14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6031" marR="6031" marT="603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15000"/>
                        </a:lnSpc>
                        <a:spcBef>
                          <a:spcPct val="0"/>
                        </a:spcBef>
                        <a:spcAft>
                          <a:spcPct val="0"/>
                        </a:spcAft>
                        <a:buClrTx/>
                        <a:buSzTx/>
                        <a:buFontTx/>
                        <a:buNone/>
                        <a:tabLst/>
                      </a:pPr>
                      <a:r>
                        <a:rPr kumimoji="0" lang="ru-RU" sz="14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12 292,4</a:t>
                      </a:r>
                      <a:endParaRPr kumimoji="0" lang="ru-RU" sz="14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6031" marR="6031" marT="603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15000"/>
                        </a:lnSpc>
                        <a:spcBef>
                          <a:spcPct val="0"/>
                        </a:spcBef>
                        <a:spcAft>
                          <a:spcPct val="0"/>
                        </a:spcAft>
                        <a:buClrTx/>
                        <a:buSzTx/>
                        <a:buFontTx/>
                        <a:buNone/>
                        <a:tabLst/>
                      </a:pPr>
                      <a:r>
                        <a:rPr kumimoji="0" lang="ru-RU" sz="14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12 292,4</a:t>
                      </a:r>
                      <a:endParaRPr kumimoji="0" lang="ru-RU" sz="14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6031" marR="6031" marT="603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92100">
                <a:tc>
                  <a:txBody>
                    <a:bodyPr/>
                    <a:lstStyle/>
                    <a:p>
                      <a:pPr marL="0" marR="0" lvl="0" indent="0" algn="ctr" defTabSz="914400" rtl="0" eaLnBrk="1" fontAlgn="ctr" latinLnBrk="0" hangingPunct="1">
                        <a:lnSpc>
                          <a:spcPct val="115000"/>
                        </a:lnSpc>
                        <a:spcBef>
                          <a:spcPct val="0"/>
                        </a:spcBef>
                        <a:spcAft>
                          <a:spcPct val="0"/>
                        </a:spcAft>
                        <a:buClrTx/>
                        <a:buSzTx/>
                        <a:buFontTx/>
                        <a:buNone/>
                        <a:tabLst/>
                      </a:pPr>
                      <a:r>
                        <a:rPr kumimoji="0" lang="ru-RU" sz="14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Дума </a:t>
                      </a:r>
                      <a:endParaRPr kumimoji="0" lang="ru-RU" sz="14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6031" marR="6031" marT="603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15000"/>
                        </a:lnSpc>
                        <a:spcBef>
                          <a:spcPct val="0"/>
                        </a:spcBef>
                        <a:spcAft>
                          <a:spcPct val="0"/>
                        </a:spcAft>
                        <a:buClrTx/>
                        <a:buSzTx/>
                        <a:buFontTx/>
                        <a:buNone/>
                        <a:tabLst/>
                      </a:pPr>
                      <a:r>
                        <a:rPr kumimoji="0" lang="ru-RU" sz="14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791,4</a:t>
                      </a:r>
                      <a:endParaRPr kumimoji="0" lang="ru-RU" sz="14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6031" marR="6031" marT="603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15000"/>
                        </a:lnSpc>
                        <a:spcBef>
                          <a:spcPct val="0"/>
                        </a:spcBef>
                        <a:spcAft>
                          <a:spcPct val="0"/>
                        </a:spcAft>
                        <a:buClrTx/>
                        <a:buSzTx/>
                        <a:buFontTx/>
                        <a:buNone/>
                        <a:tabLst/>
                      </a:pPr>
                      <a:r>
                        <a:rPr kumimoji="0" lang="ru-RU" sz="14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1 817,1</a:t>
                      </a:r>
                      <a:endParaRPr kumimoji="0" lang="ru-RU" sz="14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6031" marR="6031" marT="603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15000"/>
                        </a:lnSpc>
                        <a:spcBef>
                          <a:spcPct val="0"/>
                        </a:spcBef>
                        <a:spcAft>
                          <a:spcPct val="0"/>
                        </a:spcAft>
                        <a:buClrTx/>
                        <a:buSzTx/>
                        <a:buFontTx/>
                        <a:buNone/>
                        <a:tabLst/>
                      </a:pPr>
                      <a:r>
                        <a:rPr kumimoji="0" lang="ru-RU" sz="14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3 262,5</a:t>
                      </a:r>
                      <a:endParaRPr kumimoji="0" lang="ru-RU" sz="14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6031" marR="6031" marT="603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15000"/>
                        </a:lnSpc>
                        <a:spcBef>
                          <a:spcPct val="0"/>
                        </a:spcBef>
                        <a:spcAft>
                          <a:spcPct val="0"/>
                        </a:spcAft>
                        <a:buClrTx/>
                        <a:buSzTx/>
                        <a:buFontTx/>
                        <a:buNone/>
                        <a:tabLst/>
                      </a:pPr>
                      <a:r>
                        <a:rPr kumimoji="0" lang="ru-RU" sz="14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1 445,4</a:t>
                      </a:r>
                      <a:endParaRPr kumimoji="0" lang="ru-RU" sz="14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6031" marR="6031" marT="603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15000"/>
                        </a:lnSpc>
                        <a:spcBef>
                          <a:spcPct val="0"/>
                        </a:spcBef>
                        <a:spcAft>
                          <a:spcPct val="0"/>
                        </a:spcAft>
                        <a:buClrTx/>
                        <a:buSzTx/>
                        <a:buFontTx/>
                        <a:buNone/>
                        <a:tabLst/>
                      </a:pPr>
                      <a:r>
                        <a:rPr kumimoji="0" lang="ru-RU" sz="14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3 262,5</a:t>
                      </a:r>
                      <a:endParaRPr kumimoji="0" lang="ru-RU" sz="14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6031" marR="6031" marT="603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15000"/>
                        </a:lnSpc>
                        <a:spcBef>
                          <a:spcPct val="0"/>
                        </a:spcBef>
                        <a:spcAft>
                          <a:spcPct val="0"/>
                        </a:spcAft>
                        <a:buClrTx/>
                        <a:buSzTx/>
                        <a:buFontTx/>
                        <a:buNone/>
                        <a:tabLst/>
                      </a:pPr>
                      <a:r>
                        <a:rPr kumimoji="0" lang="ru-RU" sz="14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3 262,5</a:t>
                      </a:r>
                      <a:endParaRPr kumimoji="0" lang="ru-RU" sz="14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6031" marR="6031" marT="603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92125">
                <a:tc>
                  <a:txBody>
                    <a:bodyPr/>
                    <a:lstStyle/>
                    <a:p>
                      <a:pPr marL="0" marR="0" lvl="0" indent="0" algn="ctr" defTabSz="914400" rtl="0" eaLnBrk="1" fontAlgn="ctr" latinLnBrk="0" hangingPunct="1">
                        <a:lnSpc>
                          <a:spcPct val="115000"/>
                        </a:lnSpc>
                        <a:spcBef>
                          <a:spcPct val="0"/>
                        </a:spcBef>
                        <a:spcAft>
                          <a:spcPct val="0"/>
                        </a:spcAft>
                        <a:buClrTx/>
                        <a:buSzTx/>
                        <a:buFontTx/>
                        <a:buNone/>
                        <a:tabLst/>
                      </a:pPr>
                      <a:r>
                        <a:rPr kumimoji="0" lang="ru-RU" sz="14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Контрольный орган</a:t>
                      </a:r>
                      <a:endParaRPr kumimoji="0" lang="ru-RU" sz="14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6031" marR="6031" marT="603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15000"/>
                        </a:lnSpc>
                        <a:spcBef>
                          <a:spcPct val="0"/>
                        </a:spcBef>
                        <a:spcAft>
                          <a:spcPct val="0"/>
                        </a:spcAft>
                        <a:buClrTx/>
                        <a:buSzTx/>
                        <a:buFontTx/>
                        <a:buNone/>
                        <a:tabLst/>
                      </a:pPr>
                      <a:r>
                        <a:rPr kumimoji="0" lang="ru-RU" sz="14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813,9</a:t>
                      </a:r>
                      <a:endParaRPr kumimoji="0" lang="ru-RU" sz="14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6031" marR="6031" marT="603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15000"/>
                        </a:lnSpc>
                        <a:spcBef>
                          <a:spcPct val="0"/>
                        </a:spcBef>
                        <a:spcAft>
                          <a:spcPct val="0"/>
                        </a:spcAft>
                        <a:buClrTx/>
                        <a:buSzTx/>
                        <a:buFontTx/>
                        <a:buNone/>
                        <a:tabLst/>
                      </a:pPr>
                      <a:r>
                        <a:rPr kumimoji="0" lang="ru-RU" sz="14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1 117,3</a:t>
                      </a:r>
                      <a:endParaRPr kumimoji="0" lang="ru-RU" sz="14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6031" marR="6031" marT="603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15000"/>
                        </a:lnSpc>
                        <a:spcBef>
                          <a:spcPct val="0"/>
                        </a:spcBef>
                        <a:spcAft>
                          <a:spcPct val="0"/>
                        </a:spcAft>
                        <a:buClrTx/>
                        <a:buSzTx/>
                        <a:buFontTx/>
                        <a:buNone/>
                        <a:tabLst/>
                      </a:pPr>
                      <a:r>
                        <a:rPr kumimoji="0" lang="ru-RU" sz="14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1 437,2</a:t>
                      </a:r>
                      <a:endParaRPr kumimoji="0" lang="ru-RU" sz="14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6031" marR="6031" marT="603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15000"/>
                        </a:lnSpc>
                        <a:spcBef>
                          <a:spcPct val="0"/>
                        </a:spcBef>
                        <a:spcAft>
                          <a:spcPct val="0"/>
                        </a:spcAft>
                        <a:buClrTx/>
                        <a:buSzTx/>
                        <a:buFontTx/>
                        <a:buNone/>
                        <a:tabLst/>
                      </a:pPr>
                      <a:r>
                        <a:rPr kumimoji="0" lang="ru-RU" sz="14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319,9</a:t>
                      </a:r>
                      <a:endParaRPr kumimoji="0" lang="ru-RU" sz="14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6031" marR="6031" marT="603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15000"/>
                        </a:lnSpc>
                        <a:spcBef>
                          <a:spcPct val="0"/>
                        </a:spcBef>
                        <a:spcAft>
                          <a:spcPct val="0"/>
                        </a:spcAft>
                        <a:buClrTx/>
                        <a:buSzTx/>
                        <a:buFontTx/>
                        <a:buNone/>
                        <a:tabLst/>
                      </a:pPr>
                      <a:r>
                        <a:rPr kumimoji="0" lang="ru-RU" sz="14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1 437,2</a:t>
                      </a:r>
                      <a:endParaRPr kumimoji="0" lang="ru-RU" sz="14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6031" marR="6031" marT="603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15000"/>
                        </a:lnSpc>
                        <a:spcBef>
                          <a:spcPct val="0"/>
                        </a:spcBef>
                        <a:spcAft>
                          <a:spcPct val="0"/>
                        </a:spcAft>
                        <a:buClrTx/>
                        <a:buSzTx/>
                        <a:buFontTx/>
                        <a:buNone/>
                        <a:tabLst/>
                      </a:pPr>
                      <a:r>
                        <a:rPr kumimoji="0" lang="ru-RU" sz="14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1 437,2</a:t>
                      </a:r>
                      <a:endParaRPr kumimoji="0" lang="ru-RU" sz="14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6031" marR="6031" marT="603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741363">
                <a:tc>
                  <a:txBody>
                    <a:bodyPr/>
                    <a:lstStyle/>
                    <a:p>
                      <a:pPr marL="0" marR="0" lvl="0" indent="0" algn="ctr" defTabSz="914400" rtl="0" eaLnBrk="1" fontAlgn="ctr" latinLnBrk="0" hangingPunct="1">
                        <a:lnSpc>
                          <a:spcPct val="115000"/>
                        </a:lnSpc>
                        <a:spcBef>
                          <a:spcPct val="0"/>
                        </a:spcBef>
                        <a:spcAft>
                          <a:spcPct val="0"/>
                        </a:spcAft>
                        <a:buClrTx/>
                        <a:buSzTx/>
                        <a:buFontTx/>
                        <a:buNone/>
                        <a:tabLst/>
                      </a:pPr>
                      <a:r>
                        <a:rPr kumimoji="0" lang="ru-RU" sz="14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Всего:</a:t>
                      </a:r>
                      <a:endParaRPr kumimoji="0" lang="ru-RU" sz="14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6031" marR="6031" marT="603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938 462,2</a:t>
                      </a:r>
                      <a:endParaRPr kumimoji="0" lang="ru-RU" sz="14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6031" marR="6031" marT="603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1 256 215,1</a:t>
                      </a:r>
                      <a:endParaRPr kumimoji="0" lang="ru-RU" sz="14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6031" marR="6031" marT="603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15000"/>
                        </a:lnSpc>
                        <a:spcBef>
                          <a:spcPct val="0"/>
                        </a:spcBef>
                        <a:spcAft>
                          <a:spcPct val="0"/>
                        </a:spcAft>
                        <a:buClrTx/>
                        <a:buSzTx/>
                        <a:buFontTx/>
                        <a:buNone/>
                        <a:tabLst/>
                      </a:pPr>
                      <a:r>
                        <a:rPr kumimoji="0" lang="ru-RU" sz="14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1 102 856,4</a:t>
                      </a:r>
                      <a:endParaRPr kumimoji="0" lang="ru-RU" sz="14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6031" marR="6031" marT="603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endParaRPr kumimoji="0" lang="ru-RU" sz="14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-153 358,7</a:t>
                      </a:r>
                      <a:endParaRPr kumimoji="0" lang="ru-RU" sz="14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endParaRPr kumimoji="0" lang="ru-RU" sz="14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6031" marR="6031" marT="603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15000"/>
                        </a:lnSpc>
                        <a:spcBef>
                          <a:spcPct val="0"/>
                        </a:spcBef>
                        <a:spcAft>
                          <a:spcPct val="0"/>
                        </a:spcAft>
                        <a:buClrTx/>
                        <a:buSzTx/>
                        <a:buFontTx/>
                        <a:buNone/>
                        <a:tabLst/>
                      </a:pPr>
                      <a:r>
                        <a:rPr kumimoji="0" lang="ru-RU" sz="14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1 073 974,2</a:t>
                      </a:r>
                      <a:endParaRPr kumimoji="0" lang="ru-RU" sz="14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6031" marR="6031" marT="603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15000"/>
                        </a:lnSpc>
                        <a:spcBef>
                          <a:spcPct val="0"/>
                        </a:spcBef>
                        <a:spcAft>
                          <a:spcPct val="0"/>
                        </a:spcAft>
                        <a:buClrTx/>
                        <a:buSzTx/>
                        <a:buFontTx/>
                        <a:buNone/>
                        <a:tabLst/>
                      </a:pPr>
                      <a:r>
                        <a:rPr kumimoji="0" lang="ru-RU" sz="14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1 114 744,6</a:t>
                      </a:r>
                      <a:endParaRPr kumimoji="0" lang="ru-RU" sz="14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6031" marR="6031" marT="603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2"/>
          <p:cNvSpPr>
            <a:spLocks noGrp="1" noChangeArrowheads="1"/>
          </p:cNvSpPr>
          <p:nvPr>
            <p:ph type="title" idx="4294967295"/>
          </p:nvPr>
        </p:nvSpPr>
        <p:spPr>
          <a:xfrm>
            <a:off x="468313" y="317500"/>
            <a:ext cx="8229600" cy="466725"/>
          </a:xfrm>
        </p:spPr>
        <p:txBody>
          <a:bodyPr/>
          <a:lstStyle/>
          <a:p>
            <a:pPr eaLnBrk="1" hangingPunct="1"/>
            <a:r>
              <a:rPr lang="ru-RU" sz="2000" b="1" smtClean="0">
                <a:solidFill>
                  <a:srgbClr val="000099"/>
                </a:solidFill>
                <a:latin typeface="Times New Roman" pitchFamily="18" charset="0"/>
              </a:rPr>
              <a:t>Бюджет Ирбитского МО на 2015 год </a:t>
            </a:r>
            <a:br>
              <a:rPr lang="ru-RU" sz="2000" b="1" smtClean="0">
                <a:solidFill>
                  <a:srgbClr val="000099"/>
                </a:solidFill>
                <a:latin typeface="Times New Roman" pitchFamily="18" charset="0"/>
              </a:rPr>
            </a:br>
            <a:r>
              <a:rPr lang="ru-RU" sz="2000" b="1" smtClean="0">
                <a:solidFill>
                  <a:srgbClr val="000099"/>
                </a:solidFill>
                <a:latin typeface="Times New Roman" pitchFamily="18" charset="0"/>
              </a:rPr>
              <a:t>и плановый период 2016-2017 годы</a:t>
            </a:r>
            <a:endParaRPr lang="ru-RU" sz="1400" b="1" i="1" smtClean="0">
              <a:solidFill>
                <a:srgbClr val="000099"/>
              </a:solidFill>
              <a:latin typeface="Times New Roman" pitchFamily="18" charset="0"/>
            </a:endParaRPr>
          </a:p>
        </p:txBody>
      </p:sp>
      <p:sp>
        <p:nvSpPr>
          <p:cNvPr id="58370" name="Скругленный прямоугольник 34"/>
          <p:cNvSpPr>
            <a:spLocks noChangeArrowheads="1"/>
          </p:cNvSpPr>
          <p:nvPr/>
        </p:nvSpPr>
        <p:spPr bwMode="auto">
          <a:xfrm>
            <a:off x="215900" y="873125"/>
            <a:ext cx="8712200" cy="792163"/>
          </a:xfrm>
          <a:prstGeom prst="roundRect">
            <a:avLst>
              <a:gd name="adj" fmla="val 16667"/>
            </a:avLst>
          </a:prstGeom>
          <a:gradFill rotWithShape="0">
            <a:gsLst>
              <a:gs pos="0">
                <a:srgbClr val="CCFFCC"/>
              </a:gs>
              <a:gs pos="100000">
                <a:srgbClr val="F6FFF6"/>
              </a:gs>
            </a:gsLst>
            <a:path path="shape">
              <a:fillToRect l="50000" t="50000" r="50000" b="50000"/>
            </a:path>
          </a:gradFill>
          <a:ln w="9525" algn="ctr">
            <a:solidFill>
              <a:srgbClr val="669900"/>
            </a:solidFill>
            <a:round/>
            <a:headEnd/>
            <a:tailEnd/>
          </a:ln>
        </p:spPr>
        <p:txBody>
          <a:bodyPr/>
          <a:lstStyle/>
          <a:p>
            <a:pPr algn="ctr"/>
            <a:r>
              <a:rPr lang="ru-RU" sz="1600" b="1">
                <a:solidFill>
                  <a:srgbClr val="00602B"/>
                </a:solidFill>
                <a:latin typeface="Times New Roman" pitchFamily="18" charset="0"/>
              </a:rPr>
              <a:t>Подпрограмма 2 «Повышение безопасности дорожного движения на территории Ирбитского муниципального образования»</a:t>
            </a:r>
          </a:p>
          <a:p>
            <a:pPr algn="ctr"/>
            <a:endParaRPr lang="ru-RU" b="1">
              <a:solidFill>
                <a:srgbClr val="00602B"/>
              </a:solidFill>
              <a:latin typeface="Times New Roman" pitchFamily="18" charset="0"/>
            </a:endParaRPr>
          </a:p>
          <a:p>
            <a:endParaRPr lang="ru-RU" b="1">
              <a:solidFill>
                <a:srgbClr val="00602B"/>
              </a:solidFill>
              <a:latin typeface="Times New Roman" pitchFamily="18" charset="0"/>
            </a:endParaRPr>
          </a:p>
        </p:txBody>
      </p:sp>
      <p:sp>
        <p:nvSpPr>
          <p:cNvPr id="58371" name="Овал 1"/>
          <p:cNvSpPr>
            <a:spLocks noChangeArrowheads="1"/>
          </p:cNvSpPr>
          <p:nvPr/>
        </p:nvSpPr>
        <p:spPr bwMode="auto">
          <a:xfrm>
            <a:off x="3421063" y="2205038"/>
            <a:ext cx="2374900" cy="584200"/>
          </a:xfrm>
          <a:prstGeom prst="ellipse">
            <a:avLst/>
          </a:prstGeom>
          <a:gradFill rotWithShape="1">
            <a:gsLst>
              <a:gs pos="0">
                <a:srgbClr val="CCFFFF"/>
              </a:gs>
              <a:gs pos="100000">
                <a:srgbClr val="B7E5E5"/>
              </a:gs>
            </a:gsLst>
            <a:path path="rect">
              <a:fillToRect l="50000" t="50000" r="50000" b="50000"/>
            </a:path>
          </a:gradFill>
          <a:ln w="9525" algn="ctr">
            <a:solidFill>
              <a:schemeClr val="tx1"/>
            </a:solidFill>
            <a:round/>
            <a:headEnd/>
            <a:tailEnd/>
          </a:ln>
        </p:spPr>
        <p:txBody>
          <a:bodyPr/>
          <a:lstStyle/>
          <a:p>
            <a:pPr algn="ctr"/>
            <a:r>
              <a:rPr lang="ru-RU" sz="1400" b="1">
                <a:solidFill>
                  <a:srgbClr val="333333"/>
                </a:solidFill>
                <a:latin typeface="Georgia" pitchFamily="18" charset="0"/>
              </a:rPr>
              <a:t>Мероприятия</a:t>
            </a:r>
          </a:p>
        </p:txBody>
      </p:sp>
      <p:sp>
        <p:nvSpPr>
          <p:cNvPr id="58372" name="Овал 9"/>
          <p:cNvSpPr>
            <a:spLocks noChangeArrowheads="1"/>
          </p:cNvSpPr>
          <p:nvPr/>
        </p:nvSpPr>
        <p:spPr bwMode="auto">
          <a:xfrm>
            <a:off x="215900" y="1849438"/>
            <a:ext cx="2879725" cy="1708150"/>
          </a:xfrm>
          <a:prstGeom prst="ellipse">
            <a:avLst/>
          </a:prstGeom>
          <a:gradFill rotWithShape="1">
            <a:gsLst>
              <a:gs pos="0">
                <a:srgbClr val="CCFFFF"/>
              </a:gs>
              <a:gs pos="100000">
                <a:srgbClr val="B7E5E5"/>
              </a:gs>
            </a:gsLst>
            <a:path path="rect">
              <a:fillToRect l="50000" t="50000" r="50000" b="50000"/>
            </a:path>
          </a:gradFill>
          <a:ln w="9525" algn="ctr">
            <a:solidFill>
              <a:schemeClr val="tx1"/>
            </a:solidFill>
            <a:round/>
            <a:headEnd/>
            <a:tailEnd/>
          </a:ln>
        </p:spPr>
        <p:txBody>
          <a:bodyPr/>
          <a:lstStyle/>
          <a:p>
            <a:pPr algn="ctr"/>
            <a:r>
              <a:rPr lang="ru-RU" sz="1200" b="1" i="1">
                <a:solidFill>
                  <a:srgbClr val="000000"/>
                </a:solidFill>
                <a:latin typeface="Times New Roman" pitchFamily="18" charset="0"/>
                <a:cs typeface="Times New Roman" pitchFamily="18" charset="0"/>
              </a:rPr>
              <a:t>Разработка проекта дорожной сети и установка дорожных знаков</a:t>
            </a:r>
          </a:p>
          <a:p>
            <a:pPr algn="ctr"/>
            <a:r>
              <a:rPr lang="ru-RU" sz="1200" b="1">
                <a:solidFill>
                  <a:srgbClr val="0000FF"/>
                </a:solidFill>
                <a:latin typeface="Times New Roman" pitchFamily="18" charset="0"/>
                <a:cs typeface="Times New Roman" pitchFamily="18" charset="0"/>
              </a:rPr>
              <a:t>2015 год – 1527,0 тыс. руб.</a:t>
            </a:r>
          </a:p>
          <a:p>
            <a:pPr algn="ctr"/>
            <a:r>
              <a:rPr lang="ru-RU" sz="1200" b="1">
                <a:solidFill>
                  <a:srgbClr val="0000FF"/>
                </a:solidFill>
                <a:latin typeface="Times New Roman" pitchFamily="18" charset="0"/>
                <a:cs typeface="Times New Roman" pitchFamily="18" charset="0"/>
              </a:rPr>
              <a:t>2016 год –1 527,0 тыс. руб.</a:t>
            </a:r>
          </a:p>
          <a:p>
            <a:pPr algn="ctr"/>
            <a:r>
              <a:rPr lang="ru-RU" sz="1200" b="1">
                <a:solidFill>
                  <a:srgbClr val="0000FF"/>
                </a:solidFill>
                <a:latin typeface="Times New Roman" pitchFamily="18" charset="0"/>
                <a:cs typeface="Times New Roman" pitchFamily="18" charset="0"/>
              </a:rPr>
              <a:t>2017 год –1 527,0 тыс. руб.</a:t>
            </a:r>
          </a:p>
          <a:p>
            <a:pPr algn="ctr"/>
            <a:endParaRPr lang="ru-RU" sz="1200" b="1">
              <a:solidFill>
                <a:srgbClr val="0000FF"/>
              </a:solidFill>
              <a:latin typeface="Times New Roman" pitchFamily="18" charset="0"/>
              <a:cs typeface="Times New Roman" pitchFamily="18" charset="0"/>
            </a:endParaRPr>
          </a:p>
        </p:txBody>
      </p:sp>
      <p:sp>
        <p:nvSpPr>
          <p:cNvPr id="58373" name="Овал 22"/>
          <p:cNvSpPr>
            <a:spLocks noChangeArrowheads="1"/>
          </p:cNvSpPr>
          <p:nvPr/>
        </p:nvSpPr>
        <p:spPr bwMode="auto">
          <a:xfrm>
            <a:off x="2447925" y="3213100"/>
            <a:ext cx="4392613" cy="2124075"/>
          </a:xfrm>
          <a:prstGeom prst="ellipse">
            <a:avLst/>
          </a:prstGeom>
          <a:gradFill rotWithShape="1">
            <a:gsLst>
              <a:gs pos="0">
                <a:srgbClr val="CCFFFF"/>
              </a:gs>
              <a:gs pos="100000">
                <a:srgbClr val="B7E5E5"/>
              </a:gs>
            </a:gsLst>
            <a:path path="rect">
              <a:fillToRect l="50000" t="50000" r="50000" b="50000"/>
            </a:path>
          </a:gradFill>
          <a:ln w="9525" algn="ctr">
            <a:solidFill>
              <a:schemeClr val="tx1"/>
            </a:solidFill>
            <a:round/>
            <a:headEnd/>
            <a:tailEnd/>
          </a:ln>
        </p:spPr>
        <p:txBody>
          <a:bodyPr/>
          <a:lstStyle/>
          <a:p>
            <a:pPr algn="ctr"/>
            <a:r>
              <a:rPr lang="ru-RU" sz="1200" b="1" i="1">
                <a:solidFill>
                  <a:srgbClr val="000000"/>
                </a:solidFill>
                <a:latin typeface="Times New Roman" pitchFamily="18" charset="0"/>
                <a:cs typeface="Times New Roman" pitchFamily="18" charset="0"/>
              </a:rPr>
              <a:t>Субсидии на возмещение недополученных доходов юридическим лицам и индивидуальным предпринимателям осуществляющим пассажирские перевозки по социально-значимым маршрутам</a:t>
            </a:r>
          </a:p>
          <a:p>
            <a:pPr algn="ctr"/>
            <a:r>
              <a:rPr lang="ru-RU" sz="1200" b="1">
                <a:solidFill>
                  <a:srgbClr val="0000FF"/>
                </a:solidFill>
                <a:latin typeface="Times New Roman" pitchFamily="18" charset="0"/>
                <a:cs typeface="Times New Roman" pitchFamily="18" charset="0"/>
              </a:rPr>
              <a:t>2015 год – 1 596,8 тыс. руб.</a:t>
            </a:r>
          </a:p>
          <a:p>
            <a:pPr algn="ctr"/>
            <a:r>
              <a:rPr lang="ru-RU" sz="1200" b="1">
                <a:solidFill>
                  <a:srgbClr val="0000FF"/>
                </a:solidFill>
                <a:latin typeface="Times New Roman" pitchFamily="18" charset="0"/>
                <a:cs typeface="Times New Roman" pitchFamily="18" charset="0"/>
              </a:rPr>
              <a:t>2016 год – 1 614,0 тыс. руб.</a:t>
            </a:r>
          </a:p>
          <a:p>
            <a:pPr algn="ctr"/>
            <a:r>
              <a:rPr lang="ru-RU" sz="1200" b="1">
                <a:solidFill>
                  <a:srgbClr val="0000FF"/>
                </a:solidFill>
                <a:latin typeface="Times New Roman" pitchFamily="18" charset="0"/>
                <a:cs typeface="Times New Roman" pitchFamily="18" charset="0"/>
              </a:rPr>
              <a:t>2017 год – 1 614,0 тыс. руб.</a:t>
            </a:r>
            <a:endParaRPr lang="ru-RU" sz="1200" b="1" i="1">
              <a:solidFill>
                <a:srgbClr val="000000"/>
              </a:solidFill>
              <a:latin typeface="Times New Roman" pitchFamily="18" charset="0"/>
              <a:cs typeface="Times New Roman" pitchFamily="18" charset="0"/>
            </a:endParaRPr>
          </a:p>
        </p:txBody>
      </p:sp>
      <p:sp>
        <p:nvSpPr>
          <p:cNvPr id="58374" name="Овал 24"/>
          <p:cNvSpPr>
            <a:spLocks noChangeArrowheads="1"/>
          </p:cNvSpPr>
          <p:nvPr/>
        </p:nvSpPr>
        <p:spPr bwMode="auto">
          <a:xfrm>
            <a:off x="6108700" y="1849438"/>
            <a:ext cx="2989263" cy="1708150"/>
          </a:xfrm>
          <a:prstGeom prst="ellipse">
            <a:avLst/>
          </a:prstGeom>
          <a:gradFill rotWithShape="1">
            <a:gsLst>
              <a:gs pos="0">
                <a:srgbClr val="CCFFFF"/>
              </a:gs>
              <a:gs pos="100000">
                <a:srgbClr val="B7E5E5"/>
              </a:gs>
            </a:gsLst>
            <a:path path="rect">
              <a:fillToRect l="50000" t="50000" r="50000" b="50000"/>
            </a:path>
          </a:gradFill>
          <a:ln w="9525" algn="ctr">
            <a:solidFill>
              <a:schemeClr val="tx1"/>
            </a:solidFill>
            <a:round/>
            <a:headEnd/>
            <a:tailEnd/>
          </a:ln>
        </p:spPr>
        <p:txBody>
          <a:bodyPr/>
          <a:lstStyle/>
          <a:p>
            <a:pPr algn="ctr"/>
            <a:r>
              <a:rPr lang="ru-RU" sz="1200" b="1" i="1">
                <a:solidFill>
                  <a:srgbClr val="000000"/>
                </a:solidFill>
                <a:latin typeface="Times New Roman" pitchFamily="18" charset="0"/>
                <a:cs typeface="Times New Roman" pitchFamily="18" charset="0"/>
              </a:rPr>
              <a:t>Установка ограждений вдоль дорожной сети в населенных пунктах</a:t>
            </a:r>
          </a:p>
          <a:p>
            <a:pPr algn="ctr"/>
            <a:r>
              <a:rPr lang="ru-RU" sz="1200" b="1">
                <a:solidFill>
                  <a:srgbClr val="0000FF"/>
                </a:solidFill>
                <a:latin typeface="Times New Roman" pitchFamily="18" charset="0"/>
                <a:cs typeface="Times New Roman" pitchFamily="18" charset="0"/>
              </a:rPr>
              <a:t>2015 год – 1 000,0 тыс. руб. 2016 год – 2 000,0 тыс. руб. 2017 год – 2 000,0 тыс. руб. </a:t>
            </a:r>
          </a:p>
        </p:txBody>
      </p:sp>
      <p:sp>
        <p:nvSpPr>
          <p:cNvPr id="58375" name="Овал 25"/>
          <p:cNvSpPr>
            <a:spLocks noChangeArrowheads="1"/>
          </p:cNvSpPr>
          <p:nvPr/>
        </p:nvSpPr>
        <p:spPr bwMode="auto">
          <a:xfrm>
            <a:off x="503238" y="5121275"/>
            <a:ext cx="3852862" cy="1547813"/>
          </a:xfrm>
          <a:prstGeom prst="ellipse">
            <a:avLst/>
          </a:prstGeom>
          <a:gradFill rotWithShape="1">
            <a:gsLst>
              <a:gs pos="0">
                <a:srgbClr val="CCFFFF"/>
              </a:gs>
              <a:gs pos="100000">
                <a:srgbClr val="B7E5E5"/>
              </a:gs>
            </a:gsLst>
            <a:path path="rect">
              <a:fillToRect l="50000" t="50000" r="50000" b="50000"/>
            </a:path>
          </a:gradFill>
          <a:ln w="9525" algn="ctr">
            <a:solidFill>
              <a:schemeClr val="tx1"/>
            </a:solidFill>
            <a:round/>
            <a:headEnd/>
            <a:tailEnd/>
          </a:ln>
        </p:spPr>
        <p:txBody>
          <a:bodyPr/>
          <a:lstStyle/>
          <a:p>
            <a:pPr algn="ctr"/>
            <a:r>
              <a:rPr lang="ru-RU" sz="1200" b="1" i="1">
                <a:solidFill>
                  <a:srgbClr val="000000"/>
                </a:solidFill>
                <a:latin typeface="Times New Roman" pitchFamily="18" charset="0"/>
                <a:cs typeface="Times New Roman" pitchFamily="18" charset="0"/>
              </a:rPr>
              <a:t>Содержание дорожной сети </a:t>
            </a:r>
          </a:p>
          <a:p>
            <a:pPr algn="ctr"/>
            <a:endParaRPr lang="ru-RU" sz="1200" b="1" i="1">
              <a:solidFill>
                <a:srgbClr val="000000"/>
              </a:solidFill>
              <a:latin typeface="Times New Roman" pitchFamily="18" charset="0"/>
              <a:cs typeface="Times New Roman" pitchFamily="18" charset="0"/>
            </a:endParaRPr>
          </a:p>
          <a:p>
            <a:pPr algn="ctr"/>
            <a:r>
              <a:rPr lang="ru-RU" sz="1200" b="1">
                <a:solidFill>
                  <a:srgbClr val="0000FF"/>
                </a:solidFill>
                <a:latin typeface="Times New Roman" pitchFamily="18" charset="0"/>
                <a:cs typeface="Times New Roman" pitchFamily="18" charset="0"/>
              </a:rPr>
              <a:t>2015 год –9 550,0 тыс. руб.</a:t>
            </a:r>
          </a:p>
          <a:p>
            <a:pPr algn="ctr"/>
            <a:r>
              <a:rPr lang="ru-RU" sz="1200" b="1">
                <a:solidFill>
                  <a:srgbClr val="0000FF"/>
                </a:solidFill>
                <a:latin typeface="Times New Roman" pitchFamily="18" charset="0"/>
                <a:cs typeface="Times New Roman" pitchFamily="18" charset="0"/>
              </a:rPr>
              <a:t>2016 год –9 550,0  тыс. руб.</a:t>
            </a:r>
          </a:p>
          <a:p>
            <a:pPr algn="ctr"/>
            <a:r>
              <a:rPr lang="ru-RU" sz="1200" b="1">
                <a:solidFill>
                  <a:srgbClr val="0000FF"/>
                </a:solidFill>
                <a:latin typeface="Times New Roman" pitchFamily="18" charset="0"/>
                <a:cs typeface="Times New Roman" pitchFamily="18" charset="0"/>
              </a:rPr>
              <a:t>2017 год - 9 550,0 тыс. руб.</a:t>
            </a:r>
          </a:p>
          <a:p>
            <a:pPr algn="ctr"/>
            <a:r>
              <a:rPr lang="ru-RU" sz="1200" b="1">
                <a:solidFill>
                  <a:srgbClr val="0000FF"/>
                </a:solidFill>
                <a:latin typeface="Times New Roman" pitchFamily="18" charset="0"/>
                <a:cs typeface="Times New Roman" pitchFamily="18" charset="0"/>
              </a:rPr>
              <a:t> </a:t>
            </a:r>
            <a:endParaRPr lang="ru-RU" sz="1200" b="1" i="1">
              <a:solidFill>
                <a:srgbClr val="000000"/>
              </a:solidFill>
              <a:latin typeface="Times New Roman" pitchFamily="18" charset="0"/>
              <a:cs typeface="Times New Roman" pitchFamily="18" charset="0"/>
            </a:endParaRPr>
          </a:p>
        </p:txBody>
      </p:sp>
      <p:sp>
        <p:nvSpPr>
          <p:cNvPr id="58376" name="Овал 26"/>
          <p:cNvSpPr>
            <a:spLocks noChangeArrowheads="1"/>
          </p:cNvSpPr>
          <p:nvPr/>
        </p:nvSpPr>
        <p:spPr bwMode="auto">
          <a:xfrm>
            <a:off x="4895850" y="5122863"/>
            <a:ext cx="4105275" cy="1546225"/>
          </a:xfrm>
          <a:prstGeom prst="ellipse">
            <a:avLst/>
          </a:prstGeom>
          <a:gradFill rotWithShape="1">
            <a:gsLst>
              <a:gs pos="0">
                <a:srgbClr val="CCFFFF"/>
              </a:gs>
              <a:gs pos="100000">
                <a:srgbClr val="B7E5E5"/>
              </a:gs>
            </a:gsLst>
            <a:path path="rect">
              <a:fillToRect l="50000" t="50000" r="50000" b="50000"/>
            </a:path>
          </a:gradFill>
          <a:ln w="9525" algn="ctr">
            <a:solidFill>
              <a:schemeClr val="tx1"/>
            </a:solidFill>
            <a:round/>
            <a:headEnd/>
            <a:tailEnd/>
          </a:ln>
        </p:spPr>
        <p:txBody>
          <a:bodyPr/>
          <a:lstStyle/>
          <a:p>
            <a:pPr algn="ctr"/>
            <a:r>
              <a:rPr lang="ru-RU" sz="1200" b="1" i="1">
                <a:solidFill>
                  <a:srgbClr val="000000"/>
                </a:solidFill>
                <a:latin typeface="Times New Roman" pitchFamily="18" charset="0"/>
                <a:cs typeface="Times New Roman" pitchFamily="18" charset="0"/>
              </a:rPr>
              <a:t>Освещение  дорожной сети в населенных пунктах</a:t>
            </a:r>
          </a:p>
          <a:p>
            <a:pPr algn="ctr"/>
            <a:r>
              <a:rPr lang="ru-RU" sz="1200" b="1">
                <a:solidFill>
                  <a:srgbClr val="0000FF"/>
                </a:solidFill>
                <a:latin typeface="Times New Roman" pitchFamily="18" charset="0"/>
                <a:cs typeface="Times New Roman" pitchFamily="18" charset="0"/>
              </a:rPr>
              <a:t>2015 год –9 550,0 тыс. руб.</a:t>
            </a:r>
          </a:p>
          <a:p>
            <a:pPr algn="ctr"/>
            <a:r>
              <a:rPr lang="ru-RU" sz="1200" b="1">
                <a:solidFill>
                  <a:srgbClr val="0000FF"/>
                </a:solidFill>
                <a:latin typeface="Times New Roman" pitchFamily="18" charset="0"/>
                <a:cs typeface="Times New Roman" pitchFamily="18" charset="0"/>
              </a:rPr>
              <a:t>2016 год –9 550,0  тыс. руб.</a:t>
            </a:r>
          </a:p>
          <a:p>
            <a:pPr algn="ctr"/>
            <a:r>
              <a:rPr lang="ru-RU" sz="1200" b="1">
                <a:solidFill>
                  <a:srgbClr val="0000FF"/>
                </a:solidFill>
                <a:latin typeface="Times New Roman" pitchFamily="18" charset="0"/>
                <a:cs typeface="Times New Roman" pitchFamily="18" charset="0"/>
              </a:rPr>
              <a:t>2017 год - 9 550,0 тыс. руб.</a:t>
            </a:r>
          </a:p>
        </p:txBody>
      </p:sp>
      <p:cxnSp>
        <p:nvCxnSpPr>
          <p:cNvPr id="58377" name="Прямая со стрелкой 15"/>
          <p:cNvCxnSpPr>
            <a:cxnSpLocks noChangeShapeType="1"/>
            <a:stCxn id="58371" idx="4"/>
            <a:endCxn id="58373" idx="0"/>
          </p:cNvCxnSpPr>
          <p:nvPr/>
        </p:nvCxnSpPr>
        <p:spPr bwMode="auto">
          <a:xfrm>
            <a:off x="4608513" y="2789238"/>
            <a:ext cx="34925" cy="423862"/>
          </a:xfrm>
          <a:prstGeom prst="straightConnector1">
            <a:avLst/>
          </a:prstGeom>
          <a:noFill/>
          <a:ln w="9525" algn="ctr">
            <a:solidFill>
              <a:schemeClr val="tx1"/>
            </a:solidFill>
            <a:round/>
            <a:headEnd/>
            <a:tailEnd type="arrow" w="med" len="med"/>
          </a:ln>
        </p:spPr>
      </p:cxnSp>
      <p:cxnSp>
        <p:nvCxnSpPr>
          <p:cNvPr id="58378" name="Прямая со стрелкой 6"/>
          <p:cNvCxnSpPr>
            <a:cxnSpLocks noChangeShapeType="1"/>
            <a:endCxn id="58375" idx="1"/>
          </p:cNvCxnSpPr>
          <p:nvPr/>
        </p:nvCxnSpPr>
        <p:spPr bwMode="auto">
          <a:xfrm flipH="1">
            <a:off x="1068388" y="2636838"/>
            <a:ext cx="2532062" cy="2711450"/>
          </a:xfrm>
          <a:prstGeom prst="straightConnector1">
            <a:avLst/>
          </a:prstGeom>
          <a:noFill/>
          <a:ln w="9525" algn="ctr">
            <a:solidFill>
              <a:schemeClr val="tx1"/>
            </a:solidFill>
            <a:round/>
            <a:headEnd/>
            <a:tailEnd type="arrow" w="med" len="med"/>
          </a:ln>
        </p:spPr>
      </p:cxnSp>
      <p:cxnSp>
        <p:nvCxnSpPr>
          <p:cNvPr id="58379" name="Прямая со стрелкой 8"/>
          <p:cNvCxnSpPr>
            <a:cxnSpLocks noChangeShapeType="1"/>
          </p:cNvCxnSpPr>
          <p:nvPr/>
        </p:nvCxnSpPr>
        <p:spPr bwMode="auto">
          <a:xfrm>
            <a:off x="5616575" y="2636838"/>
            <a:ext cx="2519363" cy="2628900"/>
          </a:xfrm>
          <a:prstGeom prst="straightConnector1">
            <a:avLst/>
          </a:prstGeom>
          <a:noFill/>
          <a:ln w="9525" algn="ctr">
            <a:solidFill>
              <a:schemeClr val="tx1"/>
            </a:solidFill>
            <a:round/>
            <a:headEnd/>
            <a:tailEnd type="arrow" w="med" len="med"/>
          </a:ln>
        </p:spPr>
      </p:cxnSp>
      <p:cxnSp>
        <p:nvCxnSpPr>
          <p:cNvPr id="58380" name="Прямая со стрелкой 12"/>
          <p:cNvCxnSpPr>
            <a:cxnSpLocks noChangeShapeType="1"/>
          </p:cNvCxnSpPr>
          <p:nvPr/>
        </p:nvCxnSpPr>
        <p:spPr bwMode="auto">
          <a:xfrm flipH="1" flipV="1">
            <a:off x="2916238" y="2276475"/>
            <a:ext cx="684212" cy="73025"/>
          </a:xfrm>
          <a:prstGeom prst="straightConnector1">
            <a:avLst/>
          </a:prstGeom>
          <a:noFill/>
          <a:ln w="9525" algn="ctr">
            <a:solidFill>
              <a:schemeClr val="tx1"/>
            </a:solidFill>
            <a:round/>
            <a:headEnd/>
            <a:tailEnd type="arrow" w="med" len="med"/>
          </a:ln>
        </p:spPr>
      </p:cxnSp>
      <p:cxnSp>
        <p:nvCxnSpPr>
          <p:cNvPr id="58381" name="Прямая со стрелкой 16"/>
          <p:cNvCxnSpPr>
            <a:cxnSpLocks noChangeShapeType="1"/>
          </p:cNvCxnSpPr>
          <p:nvPr/>
        </p:nvCxnSpPr>
        <p:spPr bwMode="auto">
          <a:xfrm flipV="1">
            <a:off x="5616575" y="2276475"/>
            <a:ext cx="684213" cy="73025"/>
          </a:xfrm>
          <a:prstGeom prst="straightConnector1">
            <a:avLst/>
          </a:prstGeom>
          <a:noFill/>
          <a:ln w="9525" algn="ctr">
            <a:solidFill>
              <a:schemeClr val="tx1"/>
            </a:solidFill>
            <a:round/>
            <a:headEnd/>
            <a:tailEnd type="arrow" w="med" len="med"/>
          </a:ln>
        </p:spPr>
      </p:cxn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2"/>
          <p:cNvSpPr>
            <a:spLocks noGrp="1" noChangeArrowheads="1"/>
          </p:cNvSpPr>
          <p:nvPr>
            <p:ph type="title" idx="4294967295"/>
          </p:nvPr>
        </p:nvSpPr>
        <p:spPr>
          <a:xfrm>
            <a:off x="468313" y="317500"/>
            <a:ext cx="8229600" cy="231775"/>
          </a:xfrm>
        </p:spPr>
        <p:txBody>
          <a:bodyPr/>
          <a:lstStyle/>
          <a:p>
            <a:pPr eaLnBrk="1" hangingPunct="1"/>
            <a:r>
              <a:rPr lang="ru-RU" sz="2000" b="1" smtClean="0">
                <a:solidFill>
                  <a:srgbClr val="000099"/>
                </a:solidFill>
                <a:latin typeface="Times New Roman" pitchFamily="18" charset="0"/>
              </a:rPr>
              <a:t>Бюджет Ирбитского МО на 2014 год </a:t>
            </a:r>
            <a:br>
              <a:rPr lang="ru-RU" sz="2000" b="1" smtClean="0">
                <a:solidFill>
                  <a:srgbClr val="000099"/>
                </a:solidFill>
                <a:latin typeface="Times New Roman" pitchFamily="18" charset="0"/>
              </a:rPr>
            </a:br>
            <a:r>
              <a:rPr lang="ru-RU" sz="2000" b="1" smtClean="0">
                <a:solidFill>
                  <a:srgbClr val="000099"/>
                </a:solidFill>
                <a:latin typeface="Times New Roman" pitchFamily="18" charset="0"/>
              </a:rPr>
              <a:t>и плановый период 2015-2016 годы</a:t>
            </a:r>
            <a:endParaRPr lang="ru-RU" sz="1400" b="1" i="1" smtClean="0">
              <a:solidFill>
                <a:srgbClr val="000099"/>
              </a:solidFill>
              <a:latin typeface="Times New Roman" pitchFamily="18" charset="0"/>
            </a:endParaRPr>
          </a:p>
        </p:txBody>
      </p:sp>
      <p:sp>
        <p:nvSpPr>
          <p:cNvPr id="59394" name="Скругленный прямоугольник 34"/>
          <p:cNvSpPr>
            <a:spLocks noChangeArrowheads="1"/>
          </p:cNvSpPr>
          <p:nvPr/>
        </p:nvSpPr>
        <p:spPr bwMode="auto">
          <a:xfrm>
            <a:off x="215900" y="728663"/>
            <a:ext cx="8712200" cy="396875"/>
          </a:xfrm>
          <a:prstGeom prst="roundRect">
            <a:avLst>
              <a:gd name="adj" fmla="val 16667"/>
            </a:avLst>
          </a:prstGeom>
          <a:gradFill rotWithShape="0">
            <a:gsLst>
              <a:gs pos="0">
                <a:srgbClr val="CCFFCC"/>
              </a:gs>
              <a:gs pos="100000">
                <a:srgbClr val="F6FFF6"/>
              </a:gs>
            </a:gsLst>
            <a:path path="shape">
              <a:fillToRect l="50000" t="50000" r="50000" b="50000"/>
            </a:path>
          </a:gradFill>
          <a:ln w="9525" algn="ctr">
            <a:solidFill>
              <a:srgbClr val="669900"/>
            </a:solidFill>
            <a:round/>
            <a:headEnd/>
            <a:tailEnd/>
          </a:ln>
        </p:spPr>
        <p:txBody>
          <a:bodyPr/>
          <a:lstStyle/>
          <a:p>
            <a:pPr algn="ctr"/>
            <a:r>
              <a:rPr lang="ru-RU" sz="1600" b="1">
                <a:solidFill>
                  <a:srgbClr val="00602B"/>
                </a:solidFill>
                <a:latin typeface="Times New Roman" pitchFamily="18" charset="0"/>
              </a:rPr>
              <a:t>Расходные бюджетные полномочия по ремонту и содержанию дорог </a:t>
            </a:r>
            <a:endParaRPr lang="ru-RU" b="1">
              <a:solidFill>
                <a:srgbClr val="00602B"/>
              </a:solidFill>
              <a:latin typeface="Times New Roman" pitchFamily="18" charset="0"/>
            </a:endParaRPr>
          </a:p>
        </p:txBody>
      </p:sp>
      <p:sp>
        <p:nvSpPr>
          <p:cNvPr id="59395" name="Скругленный прямоугольник 1"/>
          <p:cNvSpPr>
            <a:spLocks noChangeArrowheads="1"/>
          </p:cNvSpPr>
          <p:nvPr/>
        </p:nvSpPr>
        <p:spPr bwMode="auto">
          <a:xfrm>
            <a:off x="142875" y="1206500"/>
            <a:ext cx="8893175" cy="5651500"/>
          </a:xfrm>
          <a:prstGeom prst="roundRect">
            <a:avLst>
              <a:gd name="adj" fmla="val 16667"/>
            </a:avLst>
          </a:prstGeom>
          <a:gradFill rotWithShape="1">
            <a:gsLst>
              <a:gs pos="0">
                <a:srgbClr val="CCFFFF"/>
              </a:gs>
              <a:gs pos="100000">
                <a:srgbClr val="B7E5E5"/>
              </a:gs>
            </a:gsLst>
            <a:path path="rect">
              <a:fillToRect l="50000" t="50000" r="50000" b="50000"/>
            </a:path>
          </a:gradFill>
          <a:ln w="9525" algn="ctr">
            <a:solidFill>
              <a:schemeClr val="tx1"/>
            </a:solidFill>
            <a:round/>
            <a:headEnd/>
            <a:tailEnd/>
          </a:ln>
        </p:spPr>
        <p:txBody>
          <a:bodyPr/>
          <a:lstStyle/>
          <a:p>
            <a:endParaRPr lang="ru-RU"/>
          </a:p>
        </p:txBody>
      </p:sp>
      <p:graphicFrame>
        <p:nvGraphicFramePr>
          <p:cNvPr id="31951" name="Group 207"/>
          <p:cNvGraphicFramePr>
            <a:graphicFrameLocks noGrp="1"/>
          </p:cNvGraphicFramePr>
          <p:nvPr/>
        </p:nvGraphicFramePr>
        <p:xfrm>
          <a:off x="468313" y="1268413"/>
          <a:ext cx="7956550" cy="5199062"/>
        </p:xfrm>
        <a:graphic>
          <a:graphicData uri="http://schemas.openxmlformats.org/drawingml/2006/table">
            <a:tbl>
              <a:tblPr/>
              <a:tblGrid>
                <a:gridCol w="2096120"/>
                <a:gridCol w="1358125"/>
                <a:gridCol w="980970"/>
                <a:gridCol w="1113337"/>
                <a:gridCol w="1213065"/>
                <a:gridCol w="1194932"/>
              </a:tblGrid>
              <a:tr h="371526">
                <a:tc rowSpan="2">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rgbClr val="000000"/>
                          </a:solidFill>
                          <a:effectLst/>
                          <a:latin typeface="Times New Roman" pitchFamily="18" charset="0"/>
                        </a:rPr>
                        <a:t>Наименование</a:t>
                      </a:r>
                    </a:p>
                    <a:p>
                      <a:pPr marL="0" marR="0" lvl="0" indent="0" algn="ctr" defTabSz="914400" rtl="0" eaLnBrk="1" fontAlgn="t"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rgbClr val="000000"/>
                          </a:solidFill>
                          <a:effectLst/>
                          <a:latin typeface="Times New Roman" pitchFamily="18" charset="0"/>
                        </a:rPr>
                        <a:t> т/ администрации</a:t>
                      </a:r>
                    </a:p>
                  </a:txBody>
                  <a:tcPr marL="7300" marR="7300" marT="7301"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200" b="1" i="0" u="none" strike="noStrike" cap="none" normalizeH="0" baseline="0" smtClean="0">
                          <a:ln>
                            <a:noFill/>
                          </a:ln>
                          <a:solidFill>
                            <a:srgbClr val="000000"/>
                          </a:solidFill>
                          <a:effectLst/>
                          <a:latin typeface="Times New Roman" pitchFamily="18" charset="0"/>
                        </a:rPr>
                        <a:t>муниципальные дороги, км</a:t>
                      </a:r>
                    </a:p>
                  </a:txBody>
                  <a:tcPr marL="7300" marR="7300" marT="7301"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gridSpan="3">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400" b="1" i="0" u="none" strike="noStrike" cap="none" normalizeH="0" baseline="0" smtClean="0">
                          <a:ln>
                            <a:noFill/>
                          </a:ln>
                          <a:solidFill>
                            <a:srgbClr val="000000"/>
                          </a:solidFill>
                          <a:effectLst/>
                          <a:latin typeface="Times New Roman" pitchFamily="18" charset="0"/>
                        </a:rPr>
                        <a:t>тыс. руб.</a:t>
                      </a:r>
                    </a:p>
                  </a:txBody>
                  <a:tcPr marL="7300" marR="7300" marT="7301"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ru-RU"/>
                    </a:p>
                  </a:txBody>
                  <a:tcPr/>
                </a:tc>
                <a:tc hMerge="1">
                  <a:txBody>
                    <a:bodyPr/>
                    <a:lstStyle/>
                    <a:p>
                      <a:endParaRPr lang="ru-RU"/>
                    </a:p>
                  </a:txBody>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rgbClr val="000000"/>
                          </a:solidFill>
                          <a:effectLst/>
                          <a:latin typeface="Times New Roman" pitchFamily="18" charset="0"/>
                        </a:rPr>
                        <a:t>тыс. руб.</a:t>
                      </a:r>
                    </a:p>
                  </a:txBody>
                  <a:tcPr marL="7300" marR="7300" marT="7301"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338184">
                <a:tc vMerge="1">
                  <a:txBody>
                    <a:bodyPr/>
                    <a:lstStyle/>
                    <a:p>
                      <a:endParaRPr lang="ru-RU"/>
                    </a:p>
                  </a:txBody>
                  <a:tcPr/>
                </a:tc>
                <a:tc vMerge="1">
                  <a:txBody>
                    <a:bodyPr/>
                    <a:lstStyle/>
                    <a:p>
                      <a:endParaRPr lang="ru-RU"/>
                    </a:p>
                  </a:txBody>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rgbClr val="000000"/>
                          </a:solidFill>
                          <a:effectLst/>
                          <a:latin typeface="Times New Roman" pitchFamily="18" charset="0"/>
                        </a:rPr>
                        <a:t>2015г.</a:t>
                      </a:r>
                    </a:p>
                  </a:txBody>
                  <a:tcPr marL="7300" marR="7300" marT="7301"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rgbClr val="000000"/>
                          </a:solidFill>
                          <a:effectLst/>
                          <a:latin typeface="Times New Roman" pitchFamily="18" charset="0"/>
                        </a:rPr>
                        <a:t>2016 г.</a:t>
                      </a:r>
                    </a:p>
                  </a:txBody>
                  <a:tcPr marL="7300" marR="7300" marT="7301"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rgbClr val="000000"/>
                          </a:solidFill>
                          <a:effectLst/>
                          <a:latin typeface="Times New Roman" pitchFamily="18" charset="0"/>
                        </a:rPr>
                        <a:t>2017 г.</a:t>
                      </a:r>
                    </a:p>
                  </a:txBody>
                  <a:tcPr marL="7300" marR="7300" marT="7301"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rgbClr val="000000"/>
                          </a:solidFill>
                          <a:effectLst/>
                          <a:latin typeface="Times New Roman" pitchFamily="18" charset="0"/>
                        </a:rPr>
                        <a:t>Факт  2014 г.</a:t>
                      </a:r>
                    </a:p>
                  </a:txBody>
                  <a:tcPr marL="7300" marR="7300" marT="7301"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37311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ru-RU" sz="1200" b="1" i="0" u="none" strike="noStrike" cap="none" normalizeH="0" baseline="0" smtClean="0">
                          <a:ln>
                            <a:noFill/>
                          </a:ln>
                          <a:solidFill>
                            <a:srgbClr val="000000"/>
                          </a:solidFill>
                          <a:effectLst/>
                          <a:latin typeface="Times New Roman" pitchFamily="18" charset="0"/>
                        </a:rPr>
                        <a:t>1. Бердюгинская (+Лопатково)</a:t>
                      </a:r>
                    </a:p>
                  </a:txBody>
                  <a:tcPr marL="7300" marR="7300" marT="7301"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00000"/>
                          </a:solidFill>
                          <a:effectLst/>
                          <a:latin typeface="Times New Roman" pitchFamily="18" charset="0"/>
                        </a:rPr>
                        <a:t>36,771</a:t>
                      </a:r>
                    </a:p>
                  </a:txBody>
                  <a:tcPr marL="7300" marR="7300" marT="7301"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00000"/>
                          </a:solidFill>
                          <a:effectLst/>
                          <a:latin typeface="Times New Roman" pitchFamily="18" charset="0"/>
                        </a:rPr>
                        <a:t>614</a:t>
                      </a:r>
                    </a:p>
                  </a:txBody>
                  <a:tcPr marL="7300" marR="7300" marT="7301"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00000"/>
                          </a:solidFill>
                          <a:effectLst/>
                          <a:latin typeface="Times New Roman" pitchFamily="18" charset="0"/>
                        </a:rPr>
                        <a:t>614</a:t>
                      </a:r>
                    </a:p>
                  </a:txBody>
                  <a:tcPr marL="7300" marR="7300" marT="7301"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00000"/>
                          </a:solidFill>
                          <a:effectLst/>
                          <a:latin typeface="Times New Roman" pitchFamily="18" charset="0"/>
                        </a:rPr>
                        <a:t>614</a:t>
                      </a:r>
                    </a:p>
                  </a:txBody>
                  <a:tcPr marL="7300" marR="7300" marT="7301"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00000"/>
                          </a:solidFill>
                          <a:effectLst/>
                          <a:latin typeface="Times New Roman" pitchFamily="18" charset="0"/>
                        </a:rPr>
                        <a:t>527</a:t>
                      </a:r>
                    </a:p>
                  </a:txBody>
                  <a:tcPr marL="7300" marR="7300" marT="7301"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190525">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ru-RU" sz="1200" b="1" i="0" u="none" strike="noStrike" cap="none" normalizeH="0" baseline="0" smtClean="0">
                          <a:ln>
                            <a:noFill/>
                          </a:ln>
                          <a:solidFill>
                            <a:srgbClr val="000000"/>
                          </a:solidFill>
                          <a:effectLst/>
                          <a:latin typeface="Times New Roman" pitchFamily="18" charset="0"/>
                        </a:rPr>
                        <a:t>2. Гаевская</a:t>
                      </a:r>
                    </a:p>
                  </a:txBody>
                  <a:tcPr marL="7300" marR="7300" marT="7301"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00000"/>
                          </a:solidFill>
                          <a:effectLst/>
                          <a:latin typeface="Times New Roman" pitchFamily="18" charset="0"/>
                        </a:rPr>
                        <a:t>34,242</a:t>
                      </a:r>
                    </a:p>
                  </a:txBody>
                  <a:tcPr marL="7300" marR="7300" marT="7301"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00000"/>
                          </a:solidFill>
                          <a:effectLst/>
                          <a:latin typeface="Times New Roman" pitchFamily="18" charset="0"/>
                        </a:rPr>
                        <a:t>572</a:t>
                      </a:r>
                    </a:p>
                  </a:txBody>
                  <a:tcPr marL="7300" marR="7300" marT="7301"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00000"/>
                          </a:solidFill>
                          <a:effectLst/>
                          <a:latin typeface="Times New Roman" pitchFamily="18" charset="0"/>
                        </a:rPr>
                        <a:t>572</a:t>
                      </a:r>
                    </a:p>
                  </a:txBody>
                  <a:tcPr marL="7300" marR="7300" marT="7301"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00000"/>
                          </a:solidFill>
                          <a:effectLst/>
                          <a:latin typeface="Times New Roman" pitchFamily="18" charset="0"/>
                        </a:rPr>
                        <a:t>572</a:t>
                      </a:r>
                    </a:p>
                  </a:txBody>
                  <a:tcPr marL="7300" marR="7300" marT="7301"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00000"/>
                          </a:solidFill>
                          <a:effectLst/>
                          <a:latin typeface="Times New Roman" pitchFamily="18" charset="0"/>
                        </a:rPr>
                        <a:t>492,5</a:t>
                      </a:r>
                    </a:p>
                  </a:txBody>
                  <a:tcPr marL="7300" marR="7300" marT="7301"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190525">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ru-RU" sz="1200" b="1" i="0" u="none" strike="noStrike" cap="none" normalizeH="0" baseline="0" smtClean="0">
                          <a:ln>
                            <a:noFill/>
                          </a:ln>
                          <a:solidFill>
                            <a:srgbClr val="000000"/>
                          </a:solidFill>
                          <a:effectLst/>
                          <a:latin typeface="Times New Roman" pitchFamily="18" charset="0"/>
                        </a:rPr>
                        <a:t>3. Горкинская</a:t>
                      </a:r>
                    </a:p>
                  </a:txBody>
                  <a:tcPr marL="7300" marR="7300" marT="7301"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00000"/>
                          </a:solidFill>
                          <a:effectLst/>
                          <a:latin typeface="Times New Roman" pitchFamily="18" charset="0"/>
                        </a:rPr>
                        <a:t>32,58</a:t>
                      </a:r>
                    </a:p>
                  </a:txBody>
                  <a:tcPr marL="7300" marR="7300" marT="7301"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00000"/>
                          </a:solidFill>
                          <a:effectLst/>
                          <a:latin typeface="Times New Roman" pitchFamily="18" charset="0"/>
                        </a:rPr>
                        <a:t>544</a:t>
                      </a:r>
                    </a:p>
                  </a:txBody>
                  <a:tcPr marL="7300" marR="7300" marT="7301"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00000"/>
                          </a:solidFill>
                          <a:effectLst/>
                          <a:latin typeface="Times New Roman" pitchFamily="18" charset="0"/>
                        </a:rPr>
                        <a:t>544</a:t>
                      </a:r>
                    </a:p>
                  </a:txBody>
                  <a:tcPr marL="7300" marR="7300" marT="7301"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00000"/>
                          </a:solidFill>
                          <a:effectLst/>
                          <a:latin typeface="Times New Roman" pitchFamily="18" charset="0"/>
                        </a:rPr>
                        <a:t>544</a:t>
                      </a:r>
                    </a:p>
                  </a:txBody>
                  <a:tcPr marL="7300" marR="7300" marT="7301"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00000"/>
                          </a:solidFill>
                          <a:effectLst/>
                          <a:latin typeface="Times New Roman" pitchFamily="18" charset="0"/>
                        </a:rPr>
                        <a:t>182,4</a:t>
                      </a:r>
                    </a:p>
                  </a:txBody>
                  <a:tcPr marL="7300" marR="7300" marT="7301"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190525">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ru-RU" sz="1200" b="1" i="0" u="none" strike="noStrike" cap="none" normalizeH="0" baseline="0" smtClean="0">
                          <a:ln>
                            <a:noFill/>
                          </a:ln>
                          <a:solidFill>
                            <a:srgbClr val="000000"/>
                          </a:solidFill>
                          <a:effectLst/>
                          <a:latin typeface="Times New Roman" pitchFamily="18" charset="0"/>
                        </a:rPr>
                        <a:t>4. Фоминская</a:t>
                      </a:r>
                    </a:p>
                  </a:txBody>
                  <a:tcPr marL="7300" marR="7300" marT="7301"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00000"/>
                          </a:solidFill>
                          <a:effectLst/>
                          <a:latin typeface="Times New Roman" pitchFamily="18" charset="0"/>
                        </a:rPr>
                        <a:t>41,957</a:t>
                      </a:r>
                    </a:p>
                  </a:txBody>
                  <a:tcPr marL="7300" marR="7300" marT="7301"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00000"/>
                          </a:solidFill>
                          <a:effectLst/>
                          <a:latin typeface="Times New Roman" pitchFamily="18" charset="0"/>
                        </a:rPr>
                        <a:t>701</a:t>
                      </a:r>
                    </a:p>
                  </a:txBody>
                  <a:tcPr marL="7300" marR="7300" marT="7301"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00000"/>
                          </a:solidFill>
                          <a:effectLst/>
                          <a:latin typeface="Times New Roman" pitchFamily="18" charset="0"/>
                        </a:rPr>
                        <a:t>701</a:t>
                      </a:r>
                    </a:p>
                  </a:txBody>
                  <a:tcPr marL="7300" marR="7300" marT="7301"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00000"/>
                          </a:solidFill>
                          <a:effectLst/>
                          <a:latin typeface="Times New Roman" pitchFamily="18" charset="0"/>
                        </a:rPr>
                        <a:t>701</a:t>
                      </a:r>
                    </a:p>
                  </a:txBody>
                  <a:tcPr marL="7300" marR="7300" marT="7301"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00000"/>
                          </a:solidFill>
                          <a:effectLst/>
                          <a:latin typeface="Times New Roman" pitchFamily="18" charset="0"/>
                        </a:rPr>
                        <a:t>703,9</a:t>
                      </a:r>
                    </a:p>
                  </a:txBody>
                  <a:tcPr marL="7300" marR="7300" marT="7301"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21841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ru-RU" sz="1200" b="1" i="0" u="none" strike="noStrike" cap="none" normalizeH="0" baseline="0" smtClean="0">
                          <a:ln>
                            <a:noFill/>
                          </a:ln>
                          <a:solidFill>
                            <a:srgbClr val="000000"/>
                          </a:solidFill>
                          <a:effectLst/>
                          <a:latin typeface="Times New Roman" pitchFamily="18" charset="0"/>
                        </a:rPr>
                        <a:t>5. Килачевская (+Якшино)</a:t>
                      </a:r>
                    </a:p>
                  </a:txBody>
                  <a:tcPr marL="7300" marR="7300" marT="7301"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00000"/>
                          </a:solidFill>
                          <a:effectLst/>
                          <a:latin typeface="Times New Roman" pitchFamily="18" charset="0"/>
                        </a:rPr>
                        <a:t>41,005</a:t>
                      </a:r>
                    </a:p>
                  </a:txBody>
                  <a:tcPr marL="7300" marR="7300" marT="7301"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00000"/>
                          </a:solidFill>
                          <a:effectLst/>
                          <a:latin typeface="Times New Roman" pitchFamily="18" charset="0"/>
                        </a:rPr>
                        <a:t>685</a:t>
                      </a:r>
                    </a:p>
                  </a:txBody>
                  <a:tcPr marL="7300" marR="7300" marT="7301"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00000"/>
                          </a:solidFill>
                          <a:effectLst/>
                          <a:latin typeface="Times New Roman" pitchFamily="18" charset="0"/>
                        </a:rPr>
                        <a:t>685</a:t>
                      </a:r>
                    </a:p>
                  </a:txBody>
                  <a:tcPr marL="7300" marR="7300" marT="7301"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00000"/>
                          </a:solidFill>
                          <a:effectLst/>
                          <a:latin typeface="Times New Roman" pitchFamily="18" charset="0"/>
                        </a:rPr>
                        <a:t>685</a:t>
                      </a:r>
                    </a:p>
                  </a:txBody>
                  <a:tcPr marL="7300" marR="7300" marT="7301"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00000"/>
                          </a:solidFill>
                          <a:effectLst/>
                          <a:latin typeface="Times New Roman" pitchFamily="18" charset="0"/>
                        </a:rPr>
                        <a:t>565,6</a:t>
                      </a:r>
                    </a:p>
                  </a:txBody>
                  <a:tcPr marL="7300" marR="7300" marT="7301"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190525">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ru-RU" sz="1200" b="1" i="0" u="none" strike="noStrike" cap="none" normalizeH="0" baseline="0" smtClean="0">
                          <a:ln>
                            <a:noFill/>
                          </a:ln>
                          <a:solidFill>
                            <a:srgbClr val="000000"/>
                          </a:solidFill>
                          <a:effectLst/>
                          <a:latin typeface="Times New Roman" pitchFamily="18" charset="0"/>
                        </a:rPr>
                        <a:t>6. Ключевская</a:t>
                      </a:r>
                    </a:p>
                  </a:txBody>
                  <a:tcPr marL="7300" marR="7300" marT="7301"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00000"/>
                          </a:solidFill>
                          <a:effectLst/>
                          <a:latin typeface="Times New Roman" pitchFamily="18" charset="0"/>
                        </a:rPr>
                        <a:t>23,33</a:t>
                      </a:r>
                    </a:p>
                  </a:txBody>
                  <a:tcPr marL="7300" marR="7300" marT="7301"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00000"/>
                          </a:solidFill>
                          <a:effectLst/>
                          <a:latin typeface="Times New Roman" pitchFamily="18" charset="0"/>
                        </a:rPr>
                        <a:t>390</a:t>
                      </a:r>
                    </a:p>
                  </a:txBody>
                  <a:tcPr marL="7300" marR="7300" marT="7301"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00000"/>
                          </a:solidFill>
                          <a:effectLst/>
                          <a:latin typeface="Times New Roman" pitchFamily="18" charset="0"/>
                        </a:rPr>
                        <a:t>390</a:t>
                      </a:r>
                    </a:p>
                  </a:txBody>
                  <a:tcPr marL="7300" marR="7300" marT="7301"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00000"/>
                          </a:solidFill>
                          <a:effectLst/>
                          <a:latin typeface="Times New Roman" pitchFamily="18" charset="0"/>
                        </a:rPr>
                        <a:t>390</a:t>
                      </a:r>
                    </a:p>
                  </a:txBody>
                  <a:tcPr marL="7300" marR="7300" marT="7301"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00000"/>
                          </a:solidFill>
                          <a:effectLst/>
                          <a:latin typeface="Times New Roman" pitchFamily="18" charset="0"/>
                        </a:rPr>
                        <a:t>427</a:t>
                      </a:r>
                    </a:p>
                  </a:txBody>
                  <a:tcPr marL="7300" marR="7300" marT="7301"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190525">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ru-RU" sz="1200" b="1" i="0" u="none" strike="noStrike" cap="none" normalizeH="0" baseline="0" smtClean="0">
                          <a:ln>
                            <a:noFill/>
                          </a:ln>
                          <a:solidFill>
                            <a:srgbClr val="000000"/>
                          </a:solidFill>
                          <a:effectLst/>
                          <a:latin typeface="Times New Roman" pitchFamily="18" charset="0"/>
                        </a:rPr>
                        <a:t>7. Знаменская</a:t>
                      </a:r>
                    </a:p>
                  </a:txBody>
                  <a:tcPr marL="7300" marR="7300" marT="7301"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00000"/>
                          </a:solidFill>
                          <a:effectLst/>
                          <a:latin typeface="Times New Roman" pitchFamily="18" charset="0"/>
                        </a:rPr>
                        <a:t>21,455</a:t>
                      </a:r>
                    </a:p>
                  </a:txBody>
                  <a:tcPr marL="7300" marR="7300" marT="7301"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00000"/>
                          </a:solidFill>
                          <a:effectLst/>
                          <a:latin typeface="Times New Roman" pitchFamily="18" charset="0"/>
                        </a:rPr>
                        <a:t>358</a:t>
                      </a:r>
                    </a:p>
                  </a:txBody>
                  <a:tcPr marL="7300" marR="7300" marT="7301"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00000"/>
                          </a:solidFill>
                          <a:effectLst/>
                          <a:latin typeface="Times New Roman" pitchFamily="18" charset="0"/>
                        </a:rPr>
                        <a:t>358</a:t>
                      </a:r>
                    </a:p>
                  </a:txBody>
                  <a:tcPr marL="7300" marR="7300" marT="7301"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00000"/>
                          </a:solidFill>
                          <a:effectLst/>
                          <a:latin typeface="Times New Roman" pitchFamily="18" charset="0"/>
                        </a:rPr>
                        <a:t>358</a:t>
                      </a:r>
                    </a:p>
                  </a:txBody>
                  <a:tcPr marL="7300" marR="7300" marT="7301"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00000"/>
                          </a:solidFill>
                          <a:effectLst/>
                          <a:latin typeface="Times New Roman" pitchFamily="18" charset="0"/>
                        </a:rPr>
                        <a:t>306</a:t>
                      </a:r>
                    </a:p>
                  </a:txBody>
                  <a:tcPr marL="7300" marR="7300" marT="7301"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190525">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ru-RU" sz="1200" b="1" i="0" u="none" strike="noStrike" cap="none" normalizeH="0" baseline="0" smtClean="0">
                          <a:ln>
                            <a:noFill/>
                          </a:ln>
                          <a:solidFill>
                            <a:srgbClr val="000000"/>
                          </a:solidFill>
                          <a:effectLst/>
                          <a:latin typeface="Times New Roman" pitchFamily="18" charset="0"/>
                        </a:rPr>
                        <a:t>8. Дубская</a:t>
                      </a:r>
                    </a:p>
                  </a:txBody>
                  <a:tcPr marL="7300" marR="7300" marT="7301"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00000"/>
                          </a:solidFill>
                          <a:effectLst/>
                          <a:latin typeface="Times New Roman" pitchFamily="18" charset="0"/>
                        </a:rPr>
                        <a:t>36,95</a:t>
                      </a:r>
                    </a:p>
                  </a:txBody>
                  <a:tcPr marL="7300" marR="7300" marT="7301"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00000"/>
                          </a:solidFill>
                          <a:effectLst/>
                          <a:latin typeface="Times New Roman" pitchFamily="18" charset="0"/>
                        </a:rPr>
                        <a:t>617</a:t>
                      </a:r>
                    </a:p>
                  </a:txBody>
                  <a:tcPr marL="7300" marR="7300" marT="7301"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00000"/>
                          </a:solidFill>
                          <a:effectLst/>
                          <a:latin typeface="Times New Roman" pitchFamily="18" charset="0"/>
                        </a:rPr>
                        <a:t>617</a:t>
                      </a:r>
                    </a:p>
                  </a:txBody>
                  <a:tcPr marL="7300" marR="7300" marT="7301"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00000"/>
                          </a:solidFill>
                          <a:effectLst/>
                          <a:latin typeface="Times New Roman" pitchFamily="18" charset="0"/>
                        </a:rPr>
                        <a:t>617</a:t>
                      </a:r>
                    </a:p>
                  </a:txBody>
                  <a:tcPr marL="7300" marR="7300" marT="7301"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00000"/>
                          </a:solidFill>
                          <a:effectLst/>
                          <a:latin typeface="Times New Roman" pitchFamily="18" charset="0"/>
                        </a:rPr>
                        <a:t>515,745</a:t>
                      </a:r>
                    </a:p>
                  </a:txBody>
                  <a:tcPr marL="7300" marR="7300" marT="7301"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190525">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ru-RU" sz="1200" b="1" i="0" u="none" strike="noStrike" cap="none" normalizeH="0" baseline="0" smtClean="0">
                          <a:ln>
                            <a:noFill/>
                          </a:ln>
                          <a:solidFill>
                            <a:srgbClr val="000000"/>
                          </a:solidFill>
                          <a:effectLst/>
                          <a:latin typeface="Times New Roman" pitchFamily="18" charset="0"/>
                        </a:rPr>
                        <a:t>9. Ницинская</a:t>
                      </a:r>
                    </a:p>
                  </a:txBody>
                  <a:tcPr marL="7300" marR="7300" marT="7301"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00000"/>
                          </a:solidFill>
                          <a:effectLst/>
                          <a:latin typeface="Times New Roman" pitchFamily="18" charset="0"/>
                        </a:rPr>
                        <a:t>13,465</a:t>
                      </a:r>
                    </a:p>
                  </a:txBody>
                  <a:tcPr marL="7300" marR="7300" marT="7301"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00000"/>
                          </a:solidFill>
                          <a:effectLst/>
                          <a:latin typeface="Times New Roman" pitchFamily="18" charset="0"/>
                        </a:rPr>
                        <a:t>225</a:t>
                      </a:r>
                    </a:p>
                  </a:txBody>
                  <a:tcPr marL="7300" marR="7300" marT="7301"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00000"/>
                          </a:solidFill>
                          <a:effectLst/>
                          <a:latin typeface="Times New Roman" pitchFamily="18" charset="0"/>
                        </a:rPr>
                        <a:t>225</a:t>
                      </a:r>
                    </a:p>
                  </a:txBody>
                  <a:tcPr marL="7300" marR="7300" marT="7301"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00000"/>
                          </a:solidFill>
                          <a:effectLst/>
                          <a:latin typeface="Times New Roman" pitchFamily="18" charset="0"/>
                        </a:rPr>
                        <a:t>225</a:t>
                      </a:r>
                    </a:p>
                  </a:txBody>
                  <a:tcPr marL="7300" marR="7300" marT="7301"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00000"/>
                          </a:solidFill>
                          <a:effectLst/>
                          <a:latin typeface="Times New Roman" pitchFamily="18" charset="0"/>
                        </a:rPr>
                        <a:t>192</a:t>
                      </a:r>
                    </a:p>
                  </a:txBody>
                  <a:tcPr marL="7300" marR="7300" marT="7301"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190525">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ru-RU" sz="1200" b="1" i="0" u="none" strike="noStrike" cap="none" normalizeH="0" baseline="0" smtClean="0">
                          <a:ln>
                            <a:noFill/>
                          </a:ln>
                          <a:solidFill>
                            <a:srgbClr val="000000"/>
                          </a:solidFill>
                          <a:effectLst/>
                          <a:latin typeface="Times New Roman" pitchFamily="18" charset="0"/>
                        </a:rPr>
                        <a:t>10. Новгородовская</a:t>
                      </a:r>
                    </a:p>
                  </a:txBody>
                  <a:tcPr marL="7300" marR="7300" marT="7301"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00000"/>
                          </a:solidFill>
                          <a:effectLst/>
                          <a:latin typeface="Times New Roman" pitchFamily="18" charset="0"/>
                        </a:rPr>
                        <a:t>12,86</a:t>
                      </a:r>
                    </a:p>
                  </a:txBody>
                  <a:tcPr marL="7300" marR="7300" marT="7301"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00000"/>
                          </a:solidFill>
                          <a:effectLst/>
                          <a:latin typeface="Times New Roman" pitchFamily="18" charset="0"/>
                        </a:rPr>
                        <a:t>217</a:t>
                      </a:r>
                    </a:p>
                  </a:txBody>
                  <a:tcPr marL="7300" marR="7300" marT="7301"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00000"/>
                          </a:solidFill>
                          <a:effectLst/>
                          <a:latin typeface="Times New Roman" pitchFamily="18" charset="0"/>
                        </a:rPr>
                        <a:t>217</a:t>
                      </a:r>
                    </a:p>
                  </a:txBody>
                  <a:tcPr marL="7300" marR="7300" marT="7301"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00000"/>
                          </a:solidFill>
                          <a:effectLst/>
                          <a:latin typeface="Times New Roman" pitchFamily="18" charset="0"/>
                        </a:rPr>
                        <a:t>217</a:t>
                      </a:r>
                    </a:p>
                  </a:txBody>
                  <a:tcPr marL="7300" marR="7300" marT="7301"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00000"/>
                          </a:solidFill>
                          <a:effectLst/>
                          <a:latin typeface="Times New Roman" pitchFamily="18" charset="0"/>
                        </a:rPr>
                        <a:t>216,5</a:t>
                      </a:r>
                    </a:p>
                  </a:txBody>
                  <a:tcPr marL="7300" marR="7300" marT="7301"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190525">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ru-RU" sz="1200" b="1" i="0" u="none" strike="noStrike" cap="none" normalizeH="0" baseline="0" smtClean="0">
                          <a:ln>
                            <a:noFill/>
                          </a:ln>
                          <a:solidFill>
                            <a:srgbClr val="000000"/>
                          </a:solidFill>
                          <a:effectLst/>
                          <a:latin typeface="Times New Roman" pitchFamily="18" charset="0"/>
                        </a:rPr>
                        <a:t>11. Осинцевская</a:t>
                      </a:r>
                    </a:p>
                  </a:txBody>
                  <a:tcPr marL="7300" marR="7300" marT="7301"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00000"/>
                          </a:solidFill>
                          <a:effectLst/>
                          <a:latin typeface="Times New Roman" pitchFamily="18" charset="0"/>
                        </a:rPr>
                        <a:t>16,874</a:t>
                      </a:r>
                    </a:p>
                  </a:txBody>
                  <a:tcPr marL="7300" marR="7300" marT="7301"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00000"/>
                          </a:solidFill>
                          <a:effectLst/>
                          <a:latin typeface="Times New Roman" pitchFamily="18" charset="0"/>
                        </a:rPr>
                        <a:t>282</a:t>
                      </a:r>
                    </a:p>
                  </a:txBody>
                  <a:tcPr marL="7300" marR="7300" marT="7301"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00000"/>
                          </a:solidFill>
                          <a:effectLst/>
                          <a:latin typeface="Times New Roman" pitchFamily="18" charset="0"/>
                        </a:rPr>
                        <a:t>282</a:t>
                      </a:r>
                    </a:p>
                  </a:txBody>
                  <a:tcPr marL="7300" marR="7300" marT="7301"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00000"/>
                          </a:solidFill>
                          <a:effectLst/>
                          <a:latin typeface="Times New Roman" pitchFamily="18" charset="0"/>
                        </a:rPr>
                        <a:t>282</a:t>
                      </a:r>
                    </a:p>
                  </a:txBody>
                  <a:tcPr marL="7300" marR="7300" marT="7301"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00000"/>
                          </a:solidFill>
                          <a:effectLst/>
                          <a:latin typeface="Times New Roman" pitchFamily="18" charset="0"/>
                        </a:rPr>
                        <a:t>424,717</a:t>
                      </a:r>
                    </a:p>
                  </a:txBody>
                  <a:tcPr marL="7300" marR="7300" marT="7301"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190525">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ru-RU" sz="1200" b="1" i="0" u="none" strike="noStrike" cap="none" normalizeH="0" baseline="0" smtClean="0">
                          <a:ln>
                            <a:noFill/>
                          </a:ln>
                          <a:solidFill>
                            <a:srgbClr val="000000"/>
                          </a:solidFill>
                          <a:effectLst/>
                          <a:latin typeface="Times New Roman" pitchFamily="18" charset="0"/>
                        </a:rPr>
                        <a:t>12. Речкаловская</a:t>
                      </a:r>
                    </a:p>
                  </a:txBody>
                  <a:tcPr marL="7300" marR="7300" marT="7301"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00000"/>
                          </a:solidFill>
                          <a:effectLst/>
                          <a:latin typeface="Times New Roman" pitchFamily="18" charset="0"/>
                        </a:rPr>
                        <a:t>18,272</a:t>
                      </a:r>
                    </a:p>
                  </a:txBody>
                  <a:tcPr marL="7300" marR="7300" marT="7301"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00000"/>
                          </a:solidFill>
                          <a:effectLst/>
                          <a:latin typeface="Times New Roman" pitchFamily="18" charset="0"/>
                        </a:rPr>
                        <a:t>305</a:t>
                      </a:r>
                    </a:p>
                  </a:txBody>
                  <a:tcPr marL="7300" marR="7300" marT="7301"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00000"/>
                          </a:solidFill>
                          <a:effectLst/>
                          <a:latin typeface="Times New Roman" pitchFamily="18" charset="0"/>
                        </a:rPr>
                        <a:t>305</a:t>
                      </a:r>
                    </a:p>
                  </a:txBody>
                  <a:tcPr marL="7300" marR="7300" marT="7301"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00000"/>
                          </a:solidFill>
                          <a:effectLst/>
                          <a:latin typeface="Times New Roman" pitchFamily="18" charset="0"/>
                        </a:rPr>
                        <a:t>305</a:t>
                      </a:r>
                    </a:p>
                  </a:txBody>
                  <a:tcPr marL="7300" marR="7300" marT="7301"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00000"/>
                          </a:solidFill>
                          <a:effectLst/>
                          <a:latin typeface="Times New Roman" pitchFamily="18" charset="0"/>
                        </a:rPr>
                        <a:t>482,111</a:t>
                      </a:r>
                    </a:p>
                  </a:txBody>
                  <a:tcPr marL="7300" marR="7300" marT="7301"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190525">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ru-RU" sz="1200" b="1" i="0" u="none" strike="noStrike" cap="none" normalizeH="0" baseline="0" smtClean="0">
                          <a:ln>
                            <a:noFill/>
                          </a:ln>
                          <a:solidFill>
                            <a:srgbClr val="000000"/>
                          </a:solidFill>
                          <a:effectLst/>
                          <a:latin typeface="Times New Roman" pitchFamily="18" charset="0"/>
                        </a:rPr>
                        <a:t>13. Рудновская</a:t>
                      </a:r>
                    </a:p>
                  </a:txBody>
                  <a:tcPr marL="7300" marR="7300" marT="7301"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00000"/>
                          </a:solidFill>
                          <a:effectLst/>
                          <a:latin typeface="Times New Roman" pitchFamily="18" charset="0"/>
                        </a:rPr>
                        <a:t>14,028</a:t>
                      </a:r>
                    </a:p>
                  </a:txBody>
                  <a:tcPr marL="7300" marR="7300" marT="7301"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00000"/>
                          </a:solidFill>
                          <a:effectLst/>
                          <a:latin typeface="Times New Roman" pitchFamily="18" charset="0"/>
                        </a:rPr>
                        <a:t>234</a:t>
                      </a:r>
                    </a:p>
                  </a:txBody>
                  <a:tcPr marL="7300" marR="7300" marT="7301"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00000"/>
                          </a:solidFill>
                          <a:effectLst/>
                          <a:latin typeface="Times New Roman" pitchFamily="18" charset="0"/>
                        </a:rPr>
                        <a:t>234</a:t>
                      </a:r>
                    </a:p>
                  </a:txBody>
                  <a:tcPr marL="7300" marR="7300" marT="7301"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00000"/>
                          </a:solidFill>
                          <a:effectLst/>
                          <a:latin typeface="Times New Roman" pitchFamily="18" charset="0"/>
                        </a:rPr>
                        <a:t>234</a:t>
                      </a:r>
                    </a:p>
                  </a:txBody>
                  <a:tcPr marL="7300" marR="7300" marT="7301"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00000"/>
                          </a:solidFill>
                          <a:effectLst/>
                          <a:latin typeface="Times New Roman" pitchFamily="18" charset="0"/>
                        </a:rPr>
                        <a:t>230</a:t>
                      </a:r>
                    </a:p>
                  </a:txBody>
                  <a:tcPr marL="7300" marR="7300" marT="7301"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190525">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ru-RU" sz="1200" b="1" i="0" u="none" strike="noStrike" cap="none" normalizeH="0" baseline="0" smtClean="0">
                          <a:ln>
                            <a:noFill/>
                          </a:ln>
                          <a:solidFill>
                            <a:srgbClr val="000000"/>
                          </a:solidFill>
                          <a:effectLst/>
                          <a:latin typeface="Times New Roman" pitchFamily="18" charset="0"/>
                        </a:rPr>
                        <a:t>14. Стриганская</a:t>
                      </a:r>
                    </a:p>
                  </a:txBody>
                  <a:tcPr marL="7300" marR="7300" marT="7301"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00000"/>
                          </a:solidFill>
                          <a:effectLst/>
                          <a:latin typeface="Times New Roman" pitchFamily="18" charset="0"/>
                        </a:rPr>
                        <a:t>30,981</a:t>
                      </a:r>
                    </a:p>
                  </a:txBody>
                  <a:tcPr marL="7300" marR="7300" marT="7301"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00000"/>
                          </a:solidFill>
                          <a:effectLst/>
                          <a:latin typeface="Times New Roman" pitchFamily="18" charset="0"/>
                        </a:rPr>
                        <a:t>518</a:t>
                      </a:r>
                    </a:p>
                  </a:txBody>
                  <a:tcPr marL="7300" marR="7300" marT="7301"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00000"/>
                          </a:solidFill>
                          <a:effectLst/>
                          <a:latin typeface="Times New Roman" pitchFamily="18" charset="0"/>
                        </a:rPr>
                        <a:t>518</a:t>
                      </a:r>
                    </a:p>
                  </a:txBody>
                  <a:tcPr marL="7300" marR="7300" marT="7301"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00000"/>
                          </a:solidFill>
                          <a:effectLst/>
                          <a:latin typeface="Times New Roman" pitchFamily="18" charset="0"/>
                        </a:rPr>
                        <a:t>518</a:t>
                      </a:r>
                    </a:p>
                  </a:txBody>
                  <a:tcPr marL="7300" marR="7300" marT="7301"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00000"/>
                          </a:solidFill>
                          <a:effectLst/>
                          <a:latin typeface="Times New Roman" pitchFamily="18" charset="0"/>
                        </a:rPr>
                        <a:t>496,525</a:t>
                      </a:r>
                    </a:p>
                  </a:txBody>
                  <a:tcPr marL="7300" marR="7300" marT="7301"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190525">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ru-RU" sz="1200" b="1" i="0" u="none" strike="noStrike" cap="none" normalizeH="0" baseline="0" smtClean="0">
                          <a:ln>
                            <a:noFill/>
                          </a:ln>
                          <a:solidFill>
                            <a:srgbClr val="000000"/>
                          </a:solidFill>
                          <a:effectLst/>
                          <a:latin typeface="Times New Roman" pitchFamily="18" charset="0"/>
                        </a:rPr>
                        <a:t>15. Ретневская</a:t>
                      </a:r>
                    </a:p>
                  </a:txBody>
                  <a:tcPr marL="7300" marR="7300" marT="7301"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00000"/>
                          </a:solidFill>
                          <a:effectLst/>
                          <a:latin typeface="Times New Roman" pitchFamily="18" charset="0"/>
                        </a:rPr>
                        <a:t>15,764</a:t>
                      </a:r>
                    </a:p>
                  </a:txBody>
                  <a:tcPr marL="7300" marR="7300" marT="7301"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00000"/>
                          </a:solidFill>
                          <a:effectLst/>
                          <a:latin typeface="Times New Roman" pitchFamily="18" charset="0"/>
                        </a:rPr>
                        <a:t>263</a:t>
                      </a:r>
                    </a:p>
                  </a:txBody>
                  <a:tcPr marL="7300" marR="7300" marT="7301"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00000"/>
                          </a:solidFill>
                          <a:effectLst/>
                          <a:latin typeface="Times New Roman" pitchFamily="18" charset="0"/>
                        </a:rPr>
                        <a:t>263</a:t>
                      </a:r>
                    </a:p>
                  </a:txBody>
                  <a:tcPr marL="7300" marR="7300" marT="7301"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00000"/>
                          </a:solidFill>
                          <a:effectLst/>
                          <a:latin typeface="Times New Roman" pitchFamily="18" charset="0"/>
                        </a:rPr>
                        <a:t>263</a:t>
                      </a:r>
                    </a:p>
                  </a:txBody>
                  <a:tcPr marL="7300" marR="7300" marT="7301"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00000"/>
                          </a:solidFill>
                          <a:effectLst/>
                          <a:latin typeface="Times New Roman" pitchFamily="18" charset="0"/>
                        </a:rPr>
                        <a:t>323,38</a:t>
                      </a:r>
                    </a:p>
                  </a:txBody>
                  <a:tcPr marL="7300" marR="7300" marT="7301"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190525">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ru-RU" sz="1200" b="1" i="0" u="none" strike="noStrike" cap="none" normalizeH="0" baseline="0" smtClean="0">
                          <a:ln>
                            <a:noFill/>
                          </a:ln>
                          <a:solidFill>
                            <a:srgbClr val="000000"/>
                          </a:solidFill>
                          <a:effectLst/>
                          <a:latin typeface="Times New Roman" pitchFamily="18" charset="0"/>
                        </a:rPr>
                        <a:t>16. Харловская</a:t>
                      </a:r>
                    </a:p>
                  </a:txBody>
                  <a:tcPr marL="7300" marR="7300" marT="7301"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00000"/>
                          </a:solidFill>
                          <a:effectLst/>
                          <a:latin typeface="Times New Roman" pitchFamily="18" charset="0"/>
                        </a:rPr>
                        <a:t>23,771</a:t>
                      </a:r>
                    </a:p>
                  </a:txBody>
                  <a:tcPr marL="7300" marR="7300" marT="7301"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00000"/>
                          </a:solidFill>
                          <a:effectLst/>
                          <a:latin typeface="Times New Roman" pitchFamily="18" charset="0"/>
                        </a:rPr>
                        <a:t>397</a:t>
                      </a:r>
                    </a:p>
                  </a:txBody>
                  <a:tcPr marL="7300" marR="7300" marT="7301"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00000"/>
                          </a:solidFill>
                          <a:effectLst/>
                          <a:latin typeface="Times New Roman" pitchFamily="18" charset="0"/>
                        </a:rPr>
                        <a:t>397</a:t>
                      </a:r>
                    </a:p>
                  </a:txBody>
                  <a:tcPr marL="7300" marR="7300" marT="7301"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00000"/>
                          </a:solidFill>
                          <a:effectLst/>
                          <a:latin typeface="Times New Roman" pitchFamily="18" charset="0"/>
                        </a:rPr>
                        <a:t>397</a:t>
                      </a:r>
                    </a:p>
                  </a:txBody>
                  <a:tcPr marL="7300" marR="7300" marT="7301"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00000"/>
                          </a:solidFill>
                          <a:effectLst/>
                          <a:latin typeface="Times New Roman" pitchFamily="18" charset="0"/>
                        </a:rPr>
                        <a:t>229</a:t>
                      </a:r>
                    </a:p>
                  </a:txBody>
                  <a:tcPr marL="7300" marR="7300" marT="7301"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190525">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ru-RU" sz="1200" b="1" i="0" u="none" strike="noStrike" cap="none" normalizeH="0" baseline="0" smtClean="0">
                          <a:ln>
                            <a:noFill/>
                          </a:ln>
                          <a:solidFill>
                            <a:srgbClr val="000000"/>
                          </a:solidFill>
                          <a:effectLst/>
                          <a:latin typeface="Times New Roman" pitchFamily="18" charset="0"/>
                        </a:rPr>
                        <a:t>17. Черновская</a:t>
                      </a:r>
                    </a:p>
                  </a:txBody>
                  <a:tcPr marL="7300" marR="7300" marT="7301"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00000"/>
                          </a:solidFill>
                          <a:effectLst/>
                          <a:latin typeface="Times New Roman" pitchFamily="18" charset="0"/>
                        </a:rPr>
                        <a:t>72,924</a:t>
                      </a:r>
                    </a:p>
                  </a:txBody>
                  <a:tcPr marL="7300" marR="7300" marT="7301"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00000"/>
                          </a:solidFill>
                          <a:effectLst/>
                          <a:latin typeface="Times New Roman" pitchFamily="18" charset="0"/>
                        </a:rPr>
                        <a:t>1218</a:t>
                      </a:r>
                    </a:p>
                  </a:txBody>
                  <a:tcPr marL="7300" marR="7300" marT="7301"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00000"/>
                          </a:solidFill>
                          <a:effectLst/>
                          <a:latin typeface="Times New Roman" pitchFamily="18" charset="0"/>
                        </a:rPr>
                        <a:t>1218</a:t>
                      </a:r>
                    </a:p>
                  </a:txBody>
                  <a:tcPr marL="7300" marR="7300" marT="7301"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00000"/>
                          </a:solidFill>
                          <a:effectLst/>
                          <a:latin typeface="Times New Roman" pitchFamily="18" charset="0"/>
                        </a:rPr>
                        <a:t>1218</a:t>
                      </a:r>
                    </a:p>
                  </a:txBody>
                  <a:tcPr marL="7300" marR="7300" marT="7301"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00000"/>
                          </a:solidFill>
                          <a:effectLst/>
                          <a:latin typeface="Times New Roman" pitchFamily="18" charset="0"/>
                        </a:rPr>
                        <a:t>1151,3</a:t>
                      </a:r>
                    </a:p>
                  </a:txBody>
                  <a:tcPr marL="7300" marR="7300" marT="7301"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190525">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ru-RU" sz="1200" b="1" i="0" u="none" strike="noStrike" cap="none" normalizeH="0" baseline="0" smtClean="0">
                          <a:ln>
                            <a:noFill/>
                          </a:ln>
                          <a:solidFill>
                            <a:srgbClr val="000000"/>
                          </a:solidFill>
                          <a:effectLst/>
                          <a:latin typeface="Times New Roman" pitchFamily="18" charset="0"/>
                        </a:rPr>
                        <a:t>18. Киргинская</a:t>
                      </a:r>
                    </a:p>
                  </a:txBody>
                  <a:tcPr marL="7300" marR="7300" marT="7301"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00000"/>
                          </a:solidFill>
                          <a:effectLst/>
                          <a:latin typeface="Times New Roman" pitchFamily="18" charset="0"/>
                        </a:rPr>
                        <a:t>17,102</a:t>
                      </a:r>
                    </a:p>
                  </a:txBody>
                  <a:tcPr marL="7300" marR="7300" marT="7301"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00000"/>
                          </a:solidFill>
                          <a:effectLst/>
                          <a:latin typeface="Times New Roman" pitchFamily="18" charset="0"/>
                        </a:rPr>
                        <a:t>286</a:t>
                      </a:r>
                    </a:p>
                  </a:txBody>
                  <a:tcPr marL="7300" marR="7300" marT="7301"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00000"/>
                          </a:solidFill>
                          <a:effectLst/>
                          <a:latin typeface="Times New Roman" pitchFamily="18" charset="0"/>
                        </a:rPr>
                        <a:t>286</a:t>
                      </a:r>
                    </a:p>
                  </a:txBody>
                  <a:tcPr marL="7300" marR="7300" marT="7301"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00000"/>
                          </a:solidFill>
                          <a:effectLst/>
                          <a:latin typeface="Times New Roman" pitchFamily="18" charset="0"/>
                        </a:rPr>
                        <a:t>286</a:t>
                      </a:r>
                    </a:p>
                  </a:txBody>
                  <a:tcPr marL="7300" marR="7300" marT="7301"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00000"/>
                          </a:solidFill>
                          <a:effectLst/>
                          <a:latin typeface="Times New Roman" pitchFamily="18" charset="0"/>
                        </a:rPr>
                        <a:t>274</a:t>
                      </a:r>
                    </a:p>
                  </a:txBody>
                  <a:tcPr marL="7300" marR="7300" marT="7301"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190525">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ru-RU" sz="1200" b="1" i="0" u="none" strike="noStrike" cap="none" normalizeH="0" baseline="0" smtClean="0">
                          <a:ln>
                            <a:noFill/>
                          </a:ln>
                          <a:solidFill>
                            <a:srgbClr val="000000"/>
                          </a:solidFill>
                          <a:effectLst/>
                          <a:latin typeface="Times New Roman" pitchFamily="18" charset="0"/>
                        </a:rPr>
                        <a:t>19. Пионерская</a:t>
                      </a:r>
                    </a:p>
                  </a:txBody>
                  <a:tcPr marL="7300" marR="7300" marT="7301"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00000"/>
                          </a:solidFill>
                          <a:effectLst/>
                          <a:latin typeface="Times New Roman" pitchFamily="18" charset="0"/>
                        </a:rPr>
                        <a:t>14,53</a:t>
                      </a:r>
                    </a:p>
                  </a:txBody>
                  <a:tcPr marL="7300" marR="7300" marT="7301"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00000"/>
                          </a:solidFill>
                          <a:effectLst/>
                          <a:latin typeface="Times New Roman" pitchFamily="18" charset="0"/>
                        </a:rPr>
                        <a:t>243</a:t>
                      </a:r>
                    </a:p>
                  </a:txBody>
                  <a:tcPr marL="7300" marR="7300" marT="7301"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00000"/>
                          </a:solidFill>
                          <a:effectLst/>
                          <a:latin typeface="Times New Roman" pitchFamily="18" charset="0"/>
                        </a:rPr>
                        <a:t>243</a:t>
                      </a:r>
                    </a:p>
                  </a:txBody>
                  <a:tcPr marL="7300" marR="7300" marT="7301"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00000"/>
                          </a:solidFill>
                          <a:effectLst/>
                          <a:latin typeface="Times New Roman" pitchFamily="18" charset="0"/>
                        </a:rPr>
                        <a:t>243</a:t>
                      </a:r>
                    </a:p>
                  </a:txBody>
                  <a:tcPr marL="7300" marR="7300" marT="7301"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00000"/>
                          </a:solidFill>
                          <a:effectLst/>
                          <a:latin typeface="Times New Roman" pitchFamily="18" charset="0"/>
                        </a:rPr>
                        <a:t>408,1</a:t>
                      </a:r>
                    </a:p>
                  </a:txBody>
                  <a:tcPr marL="7300" marR="7300" marT="7301"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190525">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ru-RU" sz="1200" b="1" i="0" u="none" strike="noStrike" cap="none" normalizeH="0" baseline="0" smtClean="0">
                          <a:ln>
                            <a:noFill/>
                          </a:ln>
                          <a:solidFill>
                            <a:srgbClr val="000000"/>
                          </a:solidFill>
                          <a:effectLst/>
                          <a:latin typeface="Times New Roman" pitchFamily="18" charset="0"/>
                        </a:rPr>
                        <a:t>20. Пьянковская</a:t>
                      </a:r>
                    </a:p>
                  </a:txBody>
                  <a:tcPr marL="7300" marR="7300" marT="7301"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00000"/>
                          </a:solidFill>
                          <a:effectLst/>
                          <a:latin typeface="Times New Roman" pitchFamily="18" charset="0"/>
                        </a:rPr>
                        <a:t>16,251</a:t>
                      </a:r>
                    </a:p>
                  </a:txBody>
                  <a:tcPr marL="7300" marR="7300" marT="7301"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00000"/>
                          </a:solidFill>
                          <a:effectLst/>
                          <a:latin typeface="Times New Roman" pitchFamily="18" charset="0"/>
                        </a:rPr>
                        <a:t>272</a:t>
                      </a:r>
                    </a:p>
                  </a:txBody>
                  <a:tcPr marL="7300" marR="7300" marT="7301"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00000"/>
                          </a:solidFill>
                          <a:effectLst/>
                          <a:latin typeface="Times New Roman" pitchFamily="18" charset="0"/>
                        </a:rPr>
                        <a:t>272</a:t>
                      </a:r>
                    </a:p>
                  </a:txBody>
                  <a:tcPr marL="7300" marR="7300" marT="7301"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00000"/>
                          </a:solidFill>
                          <a:effectLst/>
                          <a:latin typeface="Times New Roman" pitchFamily="18" charset="0"/>
                        </a:rPr>
                        <a:t>272</a:t>
                      </a:r>
                    </a:p>
                  </a:txBody>
                  <a:tcPr marL="7300" marR="7300" marT="7301"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00000"/>
                          </a:solidFill>
                          <a:effectLst/>
                          <a:latin typeface="Times New Roman" pitchFamily="18" charset="0"/>
                        </a:rPr>
                        <a:t>298,305</a:t>
                      </a:r>
                    </a:p>
                  </a:txBody>
                  <a:tcPr marL="7300" marR="7300" marT="7301"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242920">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ru-RU" sz="1200" b="1" i="0" u="none" strike="noStrike" cap="none" normalizeH="0" baseline="0" smtClean="0">
                          <a:ln>
                            <a:noFill/>
                          </a:ln>
                          <a:solidFill>
                            <a:srgbClr val="000000"/>
                          </a:solidFill>
                          <a:effectLst/>
                          <a:latin typeface="Times New Roman" pitchFamily="18" charset="0"/>
                        </a:rPr>
                        <a:t>21. Зайковская</a:t>
                      </a:r>
                    </a:p>
                  </a:txBody>
                  <a:tcPr marL="7300" marR="7300" marT="7301"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00000"/>
                          </a:solidFill>
                          <a:effectLst/>
                          <a:latin typeface="Times New Roman" pitchFamily="18" charset="0"/>
                        </a:rPr>
                        <a:t>36,4428</a:t>
                      </a:r>
                    </a:p>
                  </a:txBody>
                  <a:tcPr marL="7300" marR="7300" marT="7301"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00000"/>
                          </a:solidFill>
                          <a:effectLst/>
                          <a:latin typeface="Times New Roman" pitchFamily="18" charset="0"/>
                        </a:rPr>
                        <a:t>609</a:t>
                      </a:r>
                    </a:p>
                  </a:txBody>
                  <a:tcPr marL="7300" marR="7300" marT="7301"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00000"/>
                          </a:solidFill>
                          <a:effectLst/>
                          <a:latin typeface="Times New Roman" pitchFamily="18" charset="0"/>
                        </a:rPr>
                        <a:t>609</a:t>
                      </a:r>
                    </a:p>
                  </a:txBody>
                  <a:tcPr marL="7300" marR="7300" marT="7301"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00000"/>
                          </a:solidFill>
                          <a:effectLst/>
                          <a:latin typeface="Times New Roman" pitchFamily="18" charset="0"/>
                        </a:rPr>
                        <a:t>609</a:t>
                      </a:r>
                    </a:p>
                  </a:txBody>
                  <a:tcPr marL="7300" marR="7300" marT="7301"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00000"/>
                          </a:solidFill>
                          <a:effectLst/>
                          <a:latin typeface="Times New Roman" pitchFamily="18" charset="0"/>
                        </a:rPr>
                        <a:t>874,175</a:t>
                      </a:r>
                    </a:p>
                  </a:txBody>
                  <a:tcPr marL="7300" marR="7300" marT="7301"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225455">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ru-RU" sz="1200" b="1" i="0" u="none" strike="noStrike" cap="none" normalizeH="0" baseline="0" smtClean="0">
                          <a:ln>
                            <a:noFill/>
                          </a:ln>
                          <a:solidFill>
                            <a:srgbClr val="000000"/>
                          </a:solidFill>
                          <a:effectLst/>
                          <a:latin typeface="Times New Roman" pitchFamily="18" charset="0"/>
                        </a:rPr>
                        <a:t>ИТОГО:</a:t>
                      </a:r>
                    </a:p>
                  </a:txBody>
                  <a:tcPr marL="7300" marR="7300" marT="7301"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00000"/>
                          </a:solidFill>
                          <a:effectLst/>
                          <a:latin typeface="Times New Roman" pitchFamily="18" charset="0"/>
                        </a:rPr>
                        <a:t>571,5548</a:t>
                      </a:r>
                    </a:p>
                  </a:txBody>
                  <a:tcPr marL="7300" marR="7300" marT="7301"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00000"/>
                          </a:solidFill>
                          <a:effectLst/>
                          <a:latin typeface="Times New Roman" pitchFamily="18" charset="0"/>
                        </a:rPr>
                        <a:t>9550</a:t>
                      </a:r>
                    </a:p>
                  </a:txBody>
                  <a:tcPr marL="7300" marR="7300" marT="7301"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00000"/>
                          </a:solidFill>
                          <a:effectLst/>
                          <a:latin typeface="Times New Roman" pitchFamily="18" charset="0"/>
                        </a:rPr>
                        <a:t>9550</a:t>
                      </a:r>
                    </a:p>
                  </a:txBody>
                  <a:tcPr marL="7300" marR="7300" marT="7301"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00000"/>
                          </a:solidFill>
                          <a:effectLst/>
                          <a:latin typeface="Times New Roman" pitchFamily="18" charset="0"/>
                        </a:rPr>
                        <a:t>9550</a:t>
                      </a:r>
                    </a:p>
                  </a:txBody>
                  <a:tcPr marL="7300" marR="7300" marT="7301"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00000"/>
                          </a:solidFill>
                          <a:effectLst/>
                          <a:latin typeface="Times New Roman" pitchFamily="18" charset="0"/>
                        </a:rPr>
                        <a:t>9730,258</a:t>
                      </a:r>
                    </a:p>
                  </a:txBody>
                  <a:tcPr marL="7300" marR="7300" marT="7301"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2"/>
          <p:cNvSpPr>
            <a:spLocks noGrp="1" noChangeArrowheads="1"/>
          </p:cNvSpPr>
          <p:nvPr>
            <p:ph type="title" idx="4294967295"/>
          </p:nvPr>
        </p:nvSpPr>
        <p:spPr>
          <a:xfrm>
            <a:off x="468313" y="317500"/>
            <a:ext cx="8229600" cy="231775"/>
          </a:xfrm>
        </p:spPr>
        <p:txBody>
          <a:bodyPr/>
          <a:lstStyle/>
          <a:p>
            <a:pPr eaLnBrk="1" hangingPunct="1"/>
            <a:r>
              <a:rPr lang="ru-RU" sz="2000" b="1" smtClean="0">
                <a:solidFill>
                  <a:srgbClr val="000099"/>
                </a:solidFill>
                <a:latin typeface="Times New Roman" pitchFamily="18" charset="0"/>
              </a:rPr>
              <a:t>Бюджет Ирбитского МО на 2014 год </a:t>
            </a:r>
            <a:br>
              <a:rPr lang="ru-RU" sz="2000" b="1" smtClean="0">
                <a:solidFill>
                  <a:srgbClr val="000099"/>
                </a:solidFill>
                <a:latin typeface="Times New Roman" pitchFamily="18" charset="0"/>
              </a:rPr>
            </a:br>
            <a:r>
              <a:rPr lang="ru-RU" sz="2000" b="1" smtClean="0">
                <a:solidFill>
                  <a:srgbClr val="000099"/>
                </a:solidFill>
                <a:latin typeface="Times New Roman" pitchFamily="18" charset="0"/>
              </a:rPr>
              <a:t>и плановый период 2015-2016 годы</a:t>
            </a:r>
            <a:endParaRPr lang="ru-RU" sz="1400" b="1" i="1" smtClean="0">
              <a:solidFill>
                <a:srgbClr val="000099"/>
              </a:solidFill>
              <a:latin typeface="Times New Roman" pitchFamily="18" charset="0"/>
            </a:endParaRPr>
          </a:p>
        </p:txBody>
      </p:sp>
      <p:sp>
        <p:nvSpPr>
          <p:cNvPr id="60418" name="Скругленный прямоугольник 34"/>
          <p:cNvSpPr>
            <a:spLocks noChangeArrowheads="1"/>
          </p:cNvSpPr>
          <p:nvPr/>
        </p:nvSpPr>
        <p:spPr bwMode="auto">
          <a:xfrm>
            <a:off x="215900" y="728663"/>
            <a:ext cx="8712200" cy="396875"/>
          </a:xfrm>
          <a:prstGeom prst="roundRect">
            <a:avLst>
              <a:gd name="adj" fmla="val 16667"/>
            </a:avLst>
          </a:prstGeom>
          <a:gradFill rotWithShape="0">
            <a:gsLst>
              <a:gs pos="0">
                <a:srgbClr val="CCFFCC"/>
              </a:gs>
              <a:gs pos="100000">
                <a:srgbClr val="F6FFF6"/>
              </a:gs>
            </a:gsLst>
            <a:path path="shape">
              <a:fillToRect l="50000" t="50000" r="50000" b="50000"/>
            </a:path>
          </a:gradFill>
          <a:ln w="9525" algn="ctr">
            <a:solidFill>
              <a:srgbClr val="669900"/>
            </a:solidFill>
            <a:round/>
            <a:headEnd/>
            <a:tailEnd/>
          </a:ln>
        </p:spPr>
        <p:txBody>
          <a:bodyPr/>
          <a:lstStyle/>
          <a:p>
            <a:pPr algn="ctr"/>
            <a:r>
              <a:rPr lang="ru-RU" sz="1600" b="1">
                <a:solidFill>
                  <a:srgbClr val="00602B"/>
                </a:solidFill>
                <a:latin typeface="Times New Roman" pitchFamily="18" charset="0"/>
              </a:rPr>
              <a:t>Расходные бюджетные полномочия по уличному освещению </a:t>
            </a:r>
            <a:endParaRPr lang="ru-RU" b="1">
              <a:solidFill>
                <a:srgbClr val="00602B"/>
              </a:solidFill>
              <a:latin typeface="Times New Roman" pitchFamily="18" charset="0"/>
            </a:endParaRPr>
          </a:p>
        </p:txBody>
      </p:sp>
      <p:sp>
        <p:nvSpPr>
          <p:cNvPr id="60419" name="Скругленный прямоугольник 1"/>
          <p:cNvSpPr>
            <a:spLocks noChangeArrowheads="1"/>
          </p:cNvSpPr>
          <p:nvPr/>
        </p:nvSpPr>
        <p:spPr bwMode="auto">
          <a:xfrm>
            <a:off x="142875" y="1270000"/>
            <a:ext cx="8893175" cy="5651500"/>
          </a:xfrm>
          <a:prstGeom prst="roundRect">
            <a:avLst>
              <a:gd name="adj" fmla="val 16667"/>
            </a:avLst>
          </a:prstGeom>
          <a:gradFill rotWithShape="1">
            <a:gsLst>
              <a:gs pos="0">
                <a:srgbClr val="CCFFFF"/>
              </a:gs>
              <a:gs pos="100000">
                <a:srgbClr val="B7E5E5"/>
              </a:gs>
            </a:gsLst>
            <a:path path="rect">
              <a:fillToRect l="50000" t="50000" r="50000" b="50000"/>
            </a:path>
          </a:gradFill>
          <a:ln w="9525" algn="ctr">
            <a:solidFill>
              <a:schemeClr val="tx1"/>
            </a:solidFill>
            <a:round/>
            <a:headEnd/>
            <a:tailEnd/>
          </a:ln>
        </p:spPr>
        <p:txBody>
          <a:bodyPr/>
          <a:lstStyle/>
          <a:p>
            <a:endParaRPr lang="ru-RU"/>
          </a:p>
        </p:txBody>
      </p:sp>
      <p:graphicFrame>
        <p:nvGraphicFramePr>
          <p:cNvPr id="31951" name="Group 207"/>
          <p:cNvGraphicFramePr>
            <a:graphicFrameLocks noGrp="1"/>
          </p:cNvGraphicFramePr>
          <p:nvPr/>
        </p:nvGraphicFramePr>
        <p:xfrm>
          <a:off x="1258888" y="1412875"/>
          <a:ext cx="6761162" cy="5199063"/>
        </p:xfrm>
        <a:graphic>
          <a:graphicData uri="http://schemas.openxmlformats.org/drawingml/2006/table">
            <a:tbl>
              <a:tblPr/>
              <a:tblGrid>
                <a:gridCol w="2096120"/>
                <a:gridCol w="1358125"/>
                <a:gridCol w="980970"/>
                <a:gridCol w="1113337"/>
                <a:gridCol w="1213065"/>
              </a:tblGrid>
              <a:tr h="371526">
                <a:tc rowSpan="2">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rgbClr val="000000"/>
                          </a:solidFill>
                          <a:effectLst/>
                          <a:latin typeface="Times New Roman" pitchFamily="18" charset="0"/>
                        </a:rPr>
                        <a:t>Наименование</a:t>
                      </a:r>
                    </a:p>
                    <a:p>
                      <a:pPr marL="0" marR="0" lvl="0" indent="0" algn="ctr" defTabSz="914400" rtl="0" eaLnBrk="1" fontAlgn="t"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rgbClr val="000000"/>
                          </a:solidFill>
                          <a:effectLst/>
                          <a:latin typeface="Times New Roman" pitchFamily="18" charset="0"/>
                        </a:rPr>
                        <a:t> т/ администрации</a:t>
                      </a:r>
                    </a:p>
                  </a:txBody>
                  <a:tcPr marL="7300" marR="7300" marT="7301"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200" b="1" i="0" u="none" strike="noStrike" cap="none" normalizeH="0" baseline="0" smtClean="0">
                          <a:ln>
                            <a:noFill/>
                          </a:ln>
                          <a:solidFill>
                            <a:srgbClr val="000000"/>
                          </a:solidFill>
                          <a:effectLst/>
                          <a:latin typeface="Times New Roman" pitchFamily="18" charset="0"/>
                        </a:rPr>
                        <a:t>муниципальные дороги, км</a:t>
                      </a:r>
                    </a:p>
                  </a:txBody>
                  <a:tcPr marL="7300" marR="7300" marT="7301"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gridSpan="3">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400" b="1" i="0" u="none" strike="noStrike" cap="none" normalizeH="0" baseline="0" smtClean="0">
                          <a:ln>
                            <a:noFill/>
                          </a:ln>
                          <a:solidFill>
                            <a:srgbClr val="000000"/>
                          </a:solidFill>
                          <a:effectLst/>
                          <a:latin typeface="Times New Roman" pitchFamily="18" charset="0"/>
                        </a:rPr>
                        <a:t>тыс. руб.</a:t>
                      </a:r>
                    </a:p>
                  </a:txBody>
                  <a:tcPr marL="7300" marR="7300" marT="7301"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ru-RU"/>
                    </a:p>
                  </a:txBody>
                  <a:tcPr/>
                </a:tc>
                <a:tc hMerge="1">
                  <a:txBody>
                    <a:bodyPr/>
                    <a:lstStyle/>
                    <a:p>
                      <a:endParaRPr lang="ru-RU"/>
                    </a:p>
                  </a:txBody>
                  <a:tcPr/>
                </a:tc>
              </a:tr>
              <a:tr h="338184">
                <a:tc vMerge="1">
                  <a:txBody>
                    <a:bodyPr/>
                    <a:lstStyle/>
                    <a:p>
                      <a:endParaRPr lang="ru-RU"/>
                    </a:p>
                  </a:txBody>
                  <a:tcPr/>
                </a:tc>
                <a:tc vMerge="1">
                  <a:txBody>
                    <a:bodyPr/>
                    <a:lstStyle/>
                    <a:p>
                      <a:endParaRPr lang="ru-RU"/>
                    </a:p>
                  </a:txBody>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rgbClr val="000000"/>
                          </a:solidFill>
                          <a:effectLst/>
                          <a:latin typeface="Times New Roman" pitchFamily="18" charset="0"/>
                        </a:rPr>
                        <a:t>2015г.</a:t>
                      </a:r>
                    </a:p>
                  </a:txBody>
                  <a:tcPr marL="7300" marR="7300" marT="7301"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rgbClr val="000000"/>
                          </a:solidFill>
                          <a:effectLst/>
                          <a:latin typeface="Times New Roman" pitchFamily="18" charset="0"/>
                        </a:rPr>
                        <a:t>2016 г.</a:t>
                      </a:r>
                    </a:p>
                  </a:txBody>
                  <a:tcPr marL="7300" marR="7300" marT="7301"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rgbClr val="000000"/>
                          </a:solidFill>
                          <a:effectLst/>
                          <a:latin typeface="Times New Roman" pitchFamily="18" charset="0"/>
                        </a:rPr>
                        <a:t>2017 г.</a:t>
                      </a:r>
                    </a:p>
                  </a:txBody>
                  <a:tcPr marL="7300" marR="7300" marT="7301"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37311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00000"/>
                          </a:solidFill>
                          <a:effectLst/>
                          <a:latin typeface="Times New Roman" pitchFamily="18" charset="0"/>
                        </a:rPr>
                        <a:t>1. </a:t>
                      </a:r>
                      <a:r>
                        <a:rPr kumimoji="0" lang="ru-RU" sz="1200" b="1" i="0" u="none" strike="noStrike" cap="none" normalizeH="0" baseline="0" dirty="0" err="1" smtClean="0">
                          <a:ln>
                            <a:noFill/>
                          </a:ln>
                          <a:solidFill>
                            <a:srgbClr val="000000"/>
                          </a:solidFill>
                          <a:effectLst/>
                          <a:latin typeface="Times New Roman" pitchFamily="18" charset="0"/>
                        </a:rPr>
                        <a:t>Бердюгинская</a:t>
                      </a:r>
                      <a:r>
                        <a:rPr kumimoji="0" lang="ru-RU" sz="1200" b="1" i="0" u="none" strike="noStrike" cap="none" normalizeH="0" baseline="0" dirty="0" smtClean="0">
                          <a:ln>
                            <a:noFill/>
                          </a:ln>
                          <a:solidFill>
                            <a:srgbClr val="000000"/>
                          </a:solidFill>
                          <a:effectLst/>
                          <a:latin typeface="Times New Roman" pitchFamily="18" charset="0"/>
                        </a:rPr>
                        <a:t> (+</a:t>
                      </a:r>
                      <a:r>
                        <a:rPr kumimoji="0" lang="ru-RU" sz="1200" b="1" i="0" u="none" strike="noStrike" cap="none" normalizeH="0" baseline="0" dirty="0" err="1" smtClean="0">
                          <a:ln>
                            <a:noFill/>
                          </a:ln>
                          <a:solidFill>
                            <a:srgbClr val="000000"/>
                          </a:solidFill>
                          <a:effectLst/>
                          <a:latin typeface="Times New Roman" pitchFamily="18" charset="0"/>
                        </a:rPr>
                        <a:t>Лопатково</a:t>
                      </a:r>
                      <a:r>
                        <a:rPr kumimoji="0" lang="ru-RU" sz="1200" b="1" i="0" u="none" strike="noStrike" cap="none" normalizeH="0" baseline="0" dirty="0" smtClean="0">
                          <a:ln>
                            <a:noFill/>
                          </a:ln>
                          <a:solidFill>
                            <a:srgbClr val="000000"/>
                          </a:solidFill>
                          <a:effectLst/>
                          <a:latin typeface="Times New Roman" pitchFamily="18" charset="0"/>
                        </a:rPr>
                        <a:t>)</a:t>
                      </a:r>
                    </a:p>
                  </a:txBody>
                  <a:tcPr marL="7300" marR="7300" marT="7301"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00000"/>
                          </a:solidFill>
                          <a:effectLst/>
                          <a:latin typeface="Times New Roman" pitchFamily="18" charset="0"/>
                        </a:rPr>
                        <a:t>26,371</a:t>
                      </a:r>
                    </a:p>
                  </a:txBody>
                  <a:tcPr marL="7300" marR="7300" marT="7301"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00000"/>
                          </a:solidFill>
                          <a:effectLst/>
                          <a:latin typeface="Times New Roman" pitchFamily="18" charset="0"/>
                        </a:rPr>
                        <a:t>666</a:t>
                      </a:r>
                    </a:p>
                  </a:txBody>
                  <a:tcPr marL="7300" marR="7300" marT="7301"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00000"/>
                          </a:solidFill>
                          <a:effectLst/>
                          <a:latin typeface="Times New Roman" pitchFamily="18" charset="0"/>
                        </a:rPr>
                        <a:t>666</a:t>
                      </a:r>
                    </a:p>
                  </a:txBody>
                  <a:tcPr marL="7300" marR="7300" marT="7301"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00000"/>
                          </a:solidFill>
                          <a:effectLst/>
                          <a:latin typeface="Times New Roman" pitchFamily="18" charset="0"/>
                        </a:rPr>
                        <a:t>666</a:t>
                      </a:r>
                    </a:p>
                  </a:txBody>
                  <a:tcPr marL="7300" marR="7300" marT="7301"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accent1"/>
                    </a:solidFill>
                  </a:tcPr>
                </a:tc>
              </a:tr>
              <a:tr h="190525">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00000"/>
                          </a:solidFill>
                          <a:effectLst/>
                          <a:latin typeface="Times New Roman" pitchFamily="18" charset="0"/>
                        </a:rPr>
                        <a:t>2. Гаевская</a:t>
                      </a:r>
                    </a:p>
                  </a:txBody>
                  <a:tcPr marL="7300" marR="7300" marT="7301"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00000"/>
                          </a:solidFill>
                          <a:effectLst/>
                          <a:latin typeface="Times New Roman" pitchFamily="18" charset="0"/>
                        </a:rPr>
                        <a:t>14,218</a:t>
                      </a:r>
                    </a:p>
                  </a:txBody>
                  <a:tcPr marL="7300" marR="7300" marT="7301"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00000"/>
                          </a:solidFill>
                          <a:effectLst/>
                          <a:latin typeface="Times New Roman" pitchFamily="18" charset="0"/>
                        </a:rPr>
                        <a:t>359</a:t>
                      </a:r>
                    </a:p>
                  </a:txBody>
                  <a:tcPr marL="7300" marR="7300" marT="7301"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00000"/>
                          </a:solidFill>
                          <a:effectLst/>
                          <a:latin typeface="Times New Roman" pitchFamily="18" charset="0"/>
                        </a:rPr>
                        <a:t>359</a:t>
                      </a:r>
                    </a:p>
                  </a:txBody>
                  <a:tcPr marL="7300" marR="7300" marT="7301"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00000"/>
                          </a:solidFill>
                          <a:effectLst/>
                          <a:latin typeface="Times New Roman" pitchFamily="18" charset="0"/>
                        </a:rPr>
                        <a:t>359</a:t>
                      </a:r>
                    </a:p>
                  </a:txBody>
                  <a:tcPr marL="7300" marR="7300" marT="7301"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accent1"/>
                    </a:solidFill>
                  </a:tcPr>
                </a:tc>
              </a:tr>
              <a:tr h="190525">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00000"/>
                          </a:solidFill>
                          <a:effectLst/>
                          <a:latin typeface="Times New Roman" pitchFamily="18" charset="0"/>
                        </a:rPr>
                        <a:t>3. </a:t>
                      </a:r>
                      <a:r>
                        <a:rPr kumimoji="0" lang="ru-RU" sz="1200" b="1" i="0" u="none" strike="noStrike" cap="none" normalizeH="0" baseline="0" dirty="0" err="1" smtClean="0">
                          <a:ln>
                            <a:noFill/>
                          </a:ln>
                          <a:solidFill>
                            <a:srgbClr val="000000"/>
                          </a:solidFill>
                          <a:effectLst/>
                          <a:latin typeface="Times New Roman" pitchFamily="18" charset="0"/>
                        </a:rPr>
                        <a:t>Горкинская</a:t>
                      </a:r>
                      <a:endParaRPr kumimoji="0" lang="ru-RU" sz="1200" b="1" i="0" u="none" strike="noStrike" cap="none" normalizeH="0" baseline="0" dirty="0" smtClean="0">
                        <a:ln>
                          <a:noFill/>
                        </a:ln>
                        <a:solidFill>
                          <a:srgbClr val="000000"/>
                        </a:solidFill>
                        <a:effectLst/>
                        <a:latin typeface="Times New Roman" pitchFamily="18" charset="0"/>
                      </a:endParaRPr>
                    </a:p>
                  </a:txBody>
                  <a:tcPr marL="7300" marR="7300" marT="7301"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00000"/>
                          </a:solidFill>
                          <a:effectLst/>
                          <a:latin typeface="Times New Roman" pitchFamily="18" charset="0"/>
                        </a:rPr>
                        <a:t>21,555</a:t>
                      </a:r>
                    </a:p>
                  </a:txBody>
                  <a:tcPr marL="7300" marR="7300" marT="7301"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00000"/>
                          </a:solidFill>
                          <a:effectLst/>
                          <a:latin typeface="Times New Roman" pitchFamily="18" charset="0"/>
                        </a:rPr>
                        <a:t>544</a:t>
                      </a:r>
                    </a:p>
                  </a:txBody>
                  <a:tcPr marL="7300" marR="7300" marT="7301"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00000"/>
                          </a:solidFill>
                          <a:effectLst/>
                          <a:latin typeface="Times New Roman" pitchFamily="18" charset="0"/>
                        </a:rPr>
                        <a:t>544</a:t>
                      </a:r>
                    </a:p>
                  </a:txBody>
                  <a:tcPr marL="7300" marR="7300" marT="7301"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00000"/>
                          </a:solidFill>
                          <a:effectLst/>
                          <a:latin typeface="Times New Roman" pitchFamily="18" charset="0"/>
                        </a:rPr>
                        <a:t>544</a:t>
                      </a:r>
                    </a:p>
                  </a:txBody>
                  <a:tcPr marL="7300" marR="7300" marT="7301"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accent1"/>
                    </a:solidFill>
                  </a:tcPr>
                </a:tc>
              </a:tr>
              <a:tr h="190525">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ru-RU" sz="1200" b="1" i="0" u="none" strike="noStrike" cap="none" normalizeH="0" baseline="0" smtClean="0">
                          <a:ln>
                            <a:noFill/>
                          </a:ln>
                          <a:solidFill>
                            <a:srgbClr val="000000"/>
                          </a:solidFill>
                          <a:effectLst/>
                          <a:latin typeface="Times New Roman" pitchFamily="18" charset="0"/>
                        </a:rPr>
                        <a:t>4. Фоминская</a:t>
                      </a:r>
                    </a:p>
                  </a:txBody>
                  <a:tcPr marL="7300" marR="7300" marT="7301"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00000"/>
                          </a:solidFill>
                          <a:effectLst/>
                          <a:latin typeface="Times New Roman" pitchFamily="18" charset="0"/>
                        </a:rPr>
                        <a:t>25,363</a:t>
                      </a:r>
                    </a:p>
                  </a:txBody>
                  <a:tcPr marL="7300" marR="7300" marT="7301"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00000"/>
                          </a:solidFill>
                          <a:effectLst/>
                          <a:latin typeface="Times New Roman" pitchFamily="18" charset="0"/>
                        </a:rPr>
                        <a:t>641</a:t>
                      </a:r>
                    </a:p>
                  </a:txBody>
                  <a:tcPr marL="7300" marR="7300" marT="7301"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00000"/>
                          </a:solidFill>
                          <a:effectLst/>
                          <a:latin typeface="Times New Roman" pitchFamily="18" charset="0"/>
                        </a:rPr>
                        <a:t>641</a:t>
                      </a:r>
                    </a:p>
                  </a:txBody>
                  <a:tcPr marL="7300" marR="7300" marT="7301"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00000"/>
                          </a:solidFill>
                          <a:effectLst/>
                          <a:latin typeface="Times New Roman" pitchFamily="18" charset="0"/>
                        </a:rPr>
                        <a:t>641</a:t>
                      </a:r>
                    </a:p>
                  </a:txBody>
                  <a:tcPr marL="7300" marR="7300" marT="7301"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accent1"/>
                    </a:solidFill>
                  </a:tcPr>
                </a:tc>
              </a:tr>
              <a:tr h="21841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00000"/>
                          </a:solidFill>
                          <a:effectLst/>
                          <a:latin typeface="Times New Roman" pitchFamily="18" charset="0"/>
                        </a:rPr>
                        <a:t>5. </a:t>
                      </a:r>
                      <a:r>
                        <a:rPr kumimoji="0" lang="ru-RU" sz="1200" b="1" i="0" u="none" strike="noStrike" cap="none" normalizeH="0" baseline="0" dirty="0" err="1" smtClean="0">
                          <a:ln>
                            <a:noFill/>
                          </a:ln>
                          <a:solidFill>
                            <a:srgbClr val="000000"/>
                          </a:solidFill>
                          <a:effectLst/>
                          <a:latin typeface="Times New Roman" pitchFamily="18" charset="0"/>
                        </a:rPr>
                        <a:t>Килачевская</a:t>
                      </a:r>
                      <a:r>
                        <a:rPr kumimoji="0" lang="ru-RU" sz="1200" b="1" i="0" u="none" strike="noStrike" cap="none" normalizeH="0" baseline="0" dirty="0" smtClean="0">
                          <a:ln>
                            <a:noFill/>
                          </a:ln>
                          <a:solidFill>
                            <a:srgbClr val="000000"/>
                          </a:solidFill>
                          <a:effectLst/>
                          <a:latin typeface="Times New Roman" pitchFamily="18" charset="0"/>
                        </a:rPr>
                        <a:t> (+</a:t>
                      </a:r>
                      <a:r>
                        <a:rPr kumimoji="0" lang="ru-RU" sz="1200" b="1" i="0" u="none" strike="noStrike" cap="none" normalizeH="0" baseline="0" dirty="0" err="1" smtClean="0">
                          <a:ln>
                            <a:noFill/>
                          </a:ln>
                          <a:solidFill>
                            <a:srgbClr val="000000"/>
                          </a:solidFill>
                          <a:effectLst/>
                          <a:latin typeface="Times New Roman" pitchFamily="18" charset="0"/>
                        </a:rPr>
                        <a:t>Якшино</a:t>
                      </a:r>
                      <a:r>
                        <a:rPr kumimoji="0" lang="ru-RU" sz="1200" b="1" i="0" u="none" strike="noStrike" cap="none" normalizeH="0" baseline="0" dirty="0" smtClean="0">
                          <a:ln>
                            <a:noFill/>
                          </a:ln>
                          <a:solidFill>
                            <a:srgbClr val="000000"/>
                          </a:solidFill>
                          <a:effectLst/>
                          <a:latin typeface="Times New Roman" pitchFamily="18" charset="0"/>
                        </a:rPr>
                        <a:t>)</a:t>
                      </a:r>
                    </a:p>
                  </a:txBody>
                  <a:tcPr marL="7300" marR="7300" marT="7301"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00000"/>
                          </a:solidFill>
                          <a:effectLst/>
                          <a:latin typeface="Times New Roman" pitchFamily="18" charset="0"/>
                        </a:rPr>
                        <a:t>31,398</a:t>
                      </a:r>
                    </a:p>
                  </a:txBody>
                  <a:tcPr marL="7300" marR="7300" marT="7301"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00000"/>
                          </a:solidFill>
                          <a:effectLst/>
                          <a:latin typeface="Times New Roman" pitchFamily="18" charset="0"/>
                        </a:rPr>
                        <a:t>793</a:t>
                      </a:r>
                    </a:p>
                  </a:txBody>
                  <a:tcPr marL="7300" marR="7300" marT="7301"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00000"/>
                          </a:solidFill>
                          <a:effectLst/>
                          <a:latin typeface="Times New Roman" pitchFamily="18" charset="0"/>
                        </a:rPr>
                        <a:t>793</a:t>
                      </a:r>
                    </a:p>
                  </a:txBody>
                  <a:tcPr marL="7300" marR="7300" marT="7301"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00000"/>
                          </a:solidFill>
                          <a:effectLst/>
                          <a:latin typeface="Times New Roman" pitchFamily="18" charset="0"/>
                        </a:rPr>
                        <a:t>793</a:t>
                      </a:r>
                    </a:p>
                  </a:txBody>
                  <a:tcPr marL="7300" marR="7300" marT="7301"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accent1"/>
                    </a:solidFill>
                  </a:tcPr>
                </a:tc>
              </a:tr>
              <a:tr h="190525">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00000"/>
                          </a:solidFill>
                          <a:effectLst/>
                          <a:latin typeface="Times New Roman" pitchFamily="18" charset="0"/>
                        </a:rPr>
                        <a:t>6. Ключевская</a:t>
                      </a:r>
                    </a:p>
                  </a:txBody>
                  <a:tcPr marL="7300" marR="7300" marT="7301"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00000"/>
                          </a:solidFill>
                          <a:effectLst/>
                          <a:latin typeface="Times New Roman" pitchFamily="18" charset="0"/>
                        </a:rPr>
                        <a:t>13,965</a:t>
                      </a:r>
                    </a:p>
                  </a:txBody>
                  <a:tcPr marL="7300" marR="7300" marT="7301"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00000"/>
                          </a:solidFill>
                          <a:effectLst/>
                          <a:latin typeface="Times New Roman" pitchFamily="18" charset="0"/>
                        </a:rPr>
                        <a:t>353</a:t>
                      </a:r>
                    </a:p>
                  </a:txBody>
                  <a:tcPr marL="7300" marR="7300" marT="7301"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00000"/>
                          </a:solidFill>
                          <a:effectLst/>
                          <a:latin typeface="Times New Roman" pitchFamily="18" charset="0"/>
                        </a:rPr>
                        <a:t>353</a:t>
                      </a:r>
                    </a:p>
                  </a:txBody>
                  <a:tcPr marL="7300" marR="7300" marT="7301"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00000"/>
                          </a:solidFill>
                          <a:effectLst/>
                          <a:latin typeface="Times New Roman" pitchFamily="18" charset="0"/>
                        </a:rPr>
                        <a:t>353</a:t>
                      </a:r>
                    </a:p>
                  </a:txBody>
                  <a:tcPr marL="7300" marR="7300" marT="7301"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accent1"/>
                    </a:solidFill>
                  </a:tcPr>
                </a:tc>
              </a:tr>
              <a:tr h="190525">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00000"/>
                          </a:solidFill>
                          <a:effectLst/>
                          <a:latin typeface="Times New Roman" pitchFamily="18" charset="0"/>
                        </a:rPr>
                        <a:t>7. Знаменская</a:t>
                      </a:r>
                    </a:p>
                  </a:txBody>
                  <a:tcPr marL="7300" marR="7300" marT="7301"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00000"/>
                          </a:solidFill>
                          <a:effectLst/>
                          <a:latin typeface="Times New Roman" pitchFamily="18" charset="0"/>
                        </a:rPr>
                        <a:t>6,692</a:t>
                      </a:r>
                    </a:p>
                  </a:txBody>
                  <a:tcPr marL="7300" marR="7300" marT="7301"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00000"/>
                          </a:solidFill>
                          <a:effectLst/>
                          <a:latin typeface="Times New Roman" pitchFamily="18" charset="0"/>
                        </a:rPr>
                        <a:t>169</a:t>
                      </a:r>
                    </a:p>
                  </a:txBody>
                  <a:tcPr marL="7300" marR="7300" marT="7301"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00000"/>
                          </a:solidFill>
                          <a:effectLst/>
                          <a:latin typeface="Times New Roman" pitchFamily="18" charset="0"/>
                        </a:rPr>
                        <a:t>169</a:t>
                      </a:r>
                    </a:p>
                  </a:txBody>
                  <a:tcPr marL="7300" marR="7300" marT="7301"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00000"/>
                          </a:solidFill>
                          <a:effectLst/>
                          <a:latin typeface="Times New Roman" pitchFamily="18" charset="0"/>
                        </a:rPr>
                        <a:t>169</a:t>
                      </a:r>
                    </a:p>
                  </a:txBody>
                  <a:tcPr marL="7300" marR="7300" marT="7301"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accent1"/>
                    </a:solidFill>
                  </a:tcPr>
                </a:tc>
              </a:tr>
              <a:tr h="190525">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00000"/>
                          </a:solidFill>
                          <a:effectLst/>
                          <a:latin typeface="Times New Roman" pitchFamily="18" charset="0"/>
                        </a:rPr>
                        <a:t>8. </a:t>
                      </a:r>
                      <a:r>
                        <a:rPr kumimoji="0" lang="ru-RU" sz="1200" b="1" i="0" u="none" strike="noStrike" cap="none" normalizeH="0" baseline="0" dirty="0" err="1" smtClean="0">
                          <a:ln>
                            <a:noFill/>
                          </a:ln>
                          <a:solidFill>
                            <a:srgbClr val="000000"/>
                          </a:solidFill>
                          <a:effectLst/>
                          <a:latin typeface="Times New Roman" pitchFamily="18" charset="0"/>
                        </a:rPr>
                        <a:t>Дубская</a:t>
                      </a:r>
                      <a:endParaRPr kumimoji="0" lang="ru-RU" sz="1200" b="1" i="0" u="none" strike="noStrike" cap="none" normalizeH="0" baseline="0" dirty="0" smtClean="0">
                        <a:ln>
                          <a:noFill/>
                        </a:ln>
                        <a:solidFill>
                          <a:srgbClr val="000000"/>
                        </a:solidFill>
                        <a:effectLst/>
                        <a:latin typeface="Times New Roman" pitchFamily="18" charset="0"/>
                      </a:endParaRPr>
                    </a:p>
                  </a:txBody>
                  <a:tcPr marL="7300" marR="7300" marT="7301"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00000"/>
                          </a:solidFill>
                          <a:effectLst/>
                          <a:latin typeface="Times New Roman" pitchFamily="18" charset="0"/>
                        </a:rPr>
                        <a:t>31,342</a:t>
                      </a:r>
                    </a:p>
                  </a:txBody>
                  <a:tcPr marL="7300" marR="7300" marT="7301"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00000"/>
                          </a:solidFill>
                          <a:effectLst/>
                          <a:latin typeface="Times New Roman" pitchFamily="18" charset="0"/>
                        </a:rPr>
                        <a:t>792</a:t>
                      </a:r>
                    </a:p>
                  </a:txBody>
                  <a:tcPr marL="7300" marR="7300" marT="7301"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00000"/>
                          </a:solidFill>
                          <a:effectLst/>
                          <a:latin typeface="Times New Roman" pitchFamily="18" charset="0"/>
                        </a:rPr>
                        <a:t>792</a:t>
                      </a:r>
                    </a:p>
                  </a:txBody>
                  <a:tcPr marL="7300" marR="7300" marT="7301"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00000"/>
                          </a:solidFill>
                          <a:effectLst/>
                          <a:latin typeface="Times New Roman" pitchFamily="18" charset="0"/>
                        </a:rPr>
                        <a:t>792</a:t>
                      </a:r>
                    </a:p>
                  </a:txBody>
                  <a:tcPr marL="7300" marR="7300" marT="7301"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accent1"/>
                    </a:solidFill>
                  </a:tcPr>
                </a:tc>
              </a:tr>
              <a:tr h="190525">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00000"/>
                          </a:solidFill>
                          <a:effectLst/>
                          <a:latin typeface="Times New Roman" pitchFamily="18" charset="0"/>
                        </a:rPr>
                        <a:t>9. </a:t>
                      </a:r>
                      <a:r>
                        <a:rPr kumimoji="0" lang="ru-RU" sz="1200" b="1" i="0" u="none" strike="noStrike" cap="none" normalizeH="0" baseline="0" dirty="0" err="1" smtClean="0">
                          <a:ln>
                            <a:noFill/>
                          </a:ln>
                          <a:solidFill>
                            <a:srgbClr val="000000"/>
                          </a:solidFill>
                          <a:effectLst/>
                          <a:latin typeface="Times New Roman" pitchFamily="18" charset="0"/>
                        </a:rPr>
                        <a:t>Ницинская</a:t>
                      </a:r>
                      <a:endParaRPr kumimoji="0" lang="ru-RU" sz="1200" b="1" i="0" u="none" strike="noStrike" cap="none" normalizeH="0" baseline="0" dirty="0" smtClean="0">
                        <a:ln>
                          <a:noFill/>
                        </a:ln>
                        <a:solidFill>
                          <a:srgbClr val="000000"/>
                        </a:solidFill>
                        <a:effectLst/>
                        <a:latin typeface="Times New Roman" pitchFamily="18" charset="0"/>
                      </a:endParaRPr>
                    </a:p>
                  </a:txBody>
                  <a:tcPr marL="7300" marR="7300" marT="7301"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00000"/>
                          </a:solidFill>
                          <a:effectLst/>
                          <a:latin typeface="Times New Roman" pitchFamily="18" charset="0"/>
                        </a:rPr>
                        <a:t>11,301</a:t>
                      </a:r>
                    </a:p>
                  </a:txBody>
                  <a:tcPr marL="7300" marR="7300" marT="7301"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00000"/>
                          </a:solidFill>
                          <a:effectLst/>
                          <a:latin typeface="Times New Roman" pitchFamily="18" charset="0"/>
                        </a:rPr>
                        <a:t>285</a:t>
                      </a:r>
                    </a:p>
                  </a:txBody>
                  <a:tcPr marL="7300" marR="7300" marT="7301"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00000"/>
                          </a:solidFill>
                          <a:effectLst/>
                          <a:latin typeface="Times New Roman" pitchFamily="18" charset="0"/>
                        </a:rPr>
                        <a:t>285</a:t>
                      </a:r>
                    </a:p>
                  </a:txBody>
                  <a:tcPr marL="7300" marR="7300" marT="7301"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00000"/>
                          </a:solidFill>
                          <a:effectLst/>
                          <a:latin typeface="Times New Roman" pitchFamily="18" charset="0"/>
                        </a:rPr>
                        <a:t>285</a:t>
                      </a:r>
                    </a:p>
                  </a:txBody>
                  <a:tcPr marL="7300" marR="7300" marT="7301"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accent1"/>
                    </a:solidFill>
                  </a:tcPr>
                </a:tc>
              </a:tr>
              <a:tr h="190525">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00000"/>
                          </a:solidFill>
                          <a:effectLst/>
                          <a:latin typeface="Times New Roman" pitchFamily="18" charset="0"/>
                        </a:rPr>
                        <a:t>10. </a:t>
                      </a:r>
                      <a:r>
                        <a:rPr kumimoji="0" lang="ru-RU" sz="1200" b="1" i="0" u="none" strike="noStrike" cap="none" normalizeH="0" baseline="0" dirty="0" err="1" smtClean="0">
                          <a:ln>
                            <a:noFill/>
                          </a:ln>
                          <a:solidFill>
                            <a:srgbClr val="000000"/>
                          </a:solidFill>
                          <a:effectLst/>
                          <a:latin typeface="Times New Roman" pitchFamily="18" charset="0"/>
                        </a:rPr>
                        <a:t>Новгородовская</a:t>
                      </a:r>
                      <a:endParaRPr kumimoji="0" lang="ru-RU" sz="1200" b="1" i="0" u="none" strike="noStrike" cap="none" normalizeH="0" baseline="0" dirty="0" smtClean="0">
                        <a:ln>
                          <a:noFill/>
                        </a:ln>
                        <a:solidFill>
                          <a:srgbClr val="000000"/>
                        </a:solidFill>
                        <a:effectLst/>
                        <a:latin typeface="Times New Roman" pitchFamily="18" charset="0"/>
                      </a:endParaRPr>
                    </a:p>
                  </a:txBody>
                  <a:tcPr marL="7300" marR="7300" marT="7301"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00000"/>
                          </a:solidFill>
                          <a:effectLst/>
                          <a:latin typeface="Times New Roman" pitchFamily="18" charset="0"/>
                        </a:rPr>
                        <a:t>9,160</a:t>
                      </a:r>
                    </a:p>
                  </a:txBody>
                  <a:tcPr marL="7300" marR="7300" marT="7301"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00000"/>
                          </a:solidFill>
                          <a:effectLst/>
                          <a:latin typeface="Times New Roman" pitchFamily="18" charset="0"/>
                        </a:rPr>
                        <a:t>231</a:t>
                      </a:r>
                    </a:p>
                  </a:txBody>
                  <a:tcPr marL="7300" marR="7300" marT="7301"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00000"/>
                          </a:solidFill>
                          <a:effectLst/>
                          <a:latin typeface="Times New Roman" pitchFamily="18" charset="0"/>
                        </a:rPr>
                        <a:t>231</a:t>
                      </a:r>
                    </a:p>
                  </a:txBody>
                  <a:tcPr marL="7300" marR="7300" marT="7301"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00000"/>
                          </a:solidFill>
                          <a:effectLst/>
                          <a:latin typeface="Times New Roman" pitchFamily="18" charset="0"/>
                        </a:rPr>
                        <a:t>231</a:t>
                      </a:r>
                    </a:p>
                  </a:txBody>
                  <a:tcPr marL="7300" marR="7300" marT="7301"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accent1"/>
                    </a:solidFill>
                  </a:tcPr>
                </a:tc>
              </a:tr>
              <a:tr h="190525">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00000"/>
                          </a:solidFill>
                          <a:effectLst/>
                          <a:latin typeface="Times New Roman" pitchFamily="18" charset="0"/>
                        </a:rPr>
                        <a:t>11. </a:t>
                      </a:r>
                      <a:r>
                        <a:rPr kumimoji="0" lang="ru-RU" sz="1200" b="1" i="0" u="none" strike="noStrike" cap="none" normalizeH="0" baseline="0" dirty="0" err="1" smtClean="0">
                          <a:ln>
                            <a:noFill/>
                          </a:ln>
                          <a:solidFill>
                            <a:srgbClr val="000000"/>
                          </a:solidFill>
                          <a:effectLst/>
                          <a:latin typeface="Times New Roman" pitchFamily="18" charset="0"/>
                        </a:rPr>
                        <a:t>Осинцевская</a:t>
                      </a:r>
                      <a:endParaRPr kumimoji="0" lang="ru-RU" sz="1200" b="1" i="0" u="none" strike="noStrike" cap="none" normalizeH="0" baseline="0" dirty="0" smtClean="0">
                        <a:ln>
                          <a:noFill/>
                        </a:ln>
                        <a:solidFill>
                          <a:srgbClr val="000000"/>
                        </a:solidFill>
                        <a:effectLst/>
                        <a:latin typeface="Times New Roman" pitchFamily="18" charset="0"/>
                      </a:endParaRPr>
                    </a:p>
                  </a:txBody>
                  <a:tcPr marL="7300" marR="7300" marT="7301"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00000"/>
                          </a:solidFill>
                          <a:effectLst/>
                          <a:latin typeface="Times New Roman" pitchFamily="18" charset="0"/>
                        </a:rPr>
                        <a:t>15,374</a:t>
                      </a:r>
                    </a:p>
                  </a:txBody>
                  <a:tcPr marL="7300" marR="7300" marT="7301"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00000"/>
                          </a:solidFill>
                          <a:effectLst/>
                          <a:latin typeface="Times New Roman" pitchFamily="18" charset="0"/>
                        </a:rPr>
                        <a:t>388</a:t>
                      </a:r>
                    </a:p>
                  </a:txBody>
                  <a:tcPr marL="7300" marR="7300" marT="7301"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00000"/>
                          </a:solidFill>
                          <a:effectLst/>
                          <a:latin typeface="Times New Roman" pitchFamily="18" charset="0"/>
                        </a:rPr>
                        <a:t>388</a:t>
                      </a:r>
                    </a:p>
                  </a:txBody>
                  <a:tcPr marL="7300" marR="7300" marT="7301"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00000"/>
                          </a:solidFill>
                          <a:effectLst/>
                          <a:latin typeface="Times New Roman" pitchFamily="18" charset="0"/>
                        </a:rPr>
                        <a:t>388</a:t>
                      </a:r>
                    </a:p>
                  </a:txBody>
                  <a:tcPr marL="7300" marR="7300" marT="7301"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accent1"/>
                    </a:solidFill>
                  </a:tcPr>
                </a:tc>
              </a:tr>
              <a:tr h="190525">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00000"/>
                          </a:solidFill>
                          <a:effectLst/>
                          <a:latin typeface="Times New Roman" pitchFamily="18" charset="0"/>
                        </a:rPr>
                        <a:t>12. </a:t>
                      </a:r>
                      <a:r>
                        <a:rPr kumimoji="0" lang="ru-RU" sz="1200" b="1" i="0" u="none" strike="noStrike" cap="none" normalizeH="0" baseline="0" dirty="0" err="1" smtClean="0">
                          <a:ln>
                            <a:noFill/>
                          </a:ln>
                          <a:solidFill>
                            <a:srgbClr val="000000"/>
                          </a:solidFill>
                          <a:effectLst/>
                          <a:latin typeface="Times New Roman" pitchFamily="18" charset="0"/>
                        </a:rPr>
                        <a:t>Речкаловская</a:t>
                      </a:r>
                      <a:endParaRPr kumimoji="0" lang="ru-RU" sz="1200" b="1" i="0" u="none" strike="noStrike" cap="none" normalizeH="0" baseline="0" dirty="0" smtClean="0">
                        <a:ln>
                          <a:noFill/>
                        </a:ln>
                        <a:solidFill>
                          <a:srgbClr val="000000"/>
                        </a:solidFill>
                        <a:effectLst/>
                        <a:latin typeface="Times New Roman" pitchFamily="18" charset="0"/>
                      </a:endParaRPr>
                    </a:p>
                  </a:txBody>
                  <a:tcPr marL="7300" marR="7300" marT="7301"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00000"/>
                          </a:solidFill>
                          <a:effectLst/>
                          <a:latin typeface="Times New Roman" pitchFamily="18" charset="0"/>
                        </a:rPr>
                        <a:t>10,872</a:t>
                      </a:r>
                    </a:p>
                  </a:txBody>
                  <a:tcPr marL="7300" marR="7300" marT="7301"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00000"/>
                          </a:solidFill>
                          <a:effectLst/>
                          <a:latin typeface="Times New Roman" pitchFamily="18" charset="0"/>
                        </a:rPr>
                        <a:t>275</a:t>
                      </a:r>
                    </a:p>
                  </a:txBody>
                  <a:tcPr marL="7300" marR="7300" marT="7301"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00000"/>
                          </a:solidFill>
                          <a:effectLst/>
                          <a:latin typeface="Times New Roman" pitchFamily="18" charset="0"/>
                        </a:rPr>
                        <a:t>275</a:t>
                      </a:r>
                    </a:p>
                  </a:txBody>
                  <a:tcPr marL="7300" marR="7300" marT="7301"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00000"/>
                          </a:solidFill>
                          <a:effectLst/>
                          <a:latin typeface="Times New Roman" pitchFamily="18" charset="0"/>
                        </a:rPr>
                        <a:t>275</a:t>
                      </a:r>
                    </a:p>
                  </a:txBody>
                  <a:tcPr marL="7300" marR="7300" marT="7301"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accent1"/>
                    </a:solidFill>
                  </a:tcPr>
                </a:tc>
              </a:tr>
              <a:tr h="190525">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00000"/>
                          </a:solidFill>
                          <a:effectLst/>
                          <a:latin typeface="Times New Roman" pitchFamily="18" charset="0"/>
                        </a:rPr>
                        <a:t>13. </a:t>
                      </a:r>
                      <a:r>
                        <a:rPr kumimoji="0" lang="ru-RU" sz="1200" b="1" i="0" u="none" strike="noStrike" cap="none" normalizeH="0" baseline="0" dirty="0" err="1" smtClean="0">
                          <a:ln>
                            <a:noFill/>
                          </a:ln>
                          <a:solidFill>
                            <a:srgbClr val="000000"/>
                          </a:solidFill>
                          <a:effectLst/>
                          <a:latin typeface="Times New Roman" pitchFamily="18" charset="0"/>
                        </a:rPr>
                        <a:t>Рудновская</a:t>
                      </a:r>
                      <a:endParaRPr kumimoji="0" lang="ru-RU" sz="1200" b="1" i="0" u="none" strike="noStrike" cap="none" normalizeH="0" baseline="0" dirty="0" smtClean="0">
                        <a:ln>
                          <a:noFill/>
                        </a:ln>
                        <a:solidFill>
                          <a:srgbClr val="000000"/>
                        </a:solidFill>
                        <a:effectLst/>
                        <a:latin typeface="Times New Roman" pitchFamily="18" charset="0"/>
                      </a:endParaRPr>
                    </a:p>
                  </a:txBody>
                  <a:tcPr marL="7300" marR="7300" marT="7301"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00000"/>
                          </a:solidFill>
                          <a:effectLst/>
                          <a:latin typeface="Times New Roman" pitchFamily="18" charset="0"/>
                        </a:rPr>
                        <a:t>10,900</a:t>
                      </a:r>
                    </a:p>
                  </a:txBody>
                  <a:tcPr marL="7300" marR="7300" marT="7301"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00000"/>
                          </a:solidFill>
                          <a:effectLst/>
                          <a:latin typeface="Times New Roman" pitchFamily="18" charset="0"/>
                        </a:rPr>
                        <a:t>275</a:t>
                      </a:r>
                    </a:p>
                  </a:txBody>
                  <a:tcPr marL="7300" marR="7300" marT="7301"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00000"/>
                          </a:solidFill>
                          <a:effectLst/>
                          <a:latin typeface="Times New Roman" pitchFamily="18" charset="0"/>
                        </a:rPr>
                        <a:t>275</a:t>
                      </a:r>
                    </a:p>
                  </a:txBody>
                  <a:tcPr marL="7300" marR="7300" marT="7301"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00000"/>
                          </a:solidFill>
                          <a:effectLst/>
                          <a:latin typeface="Times New Roman" pitchFamily="18" charset="0"/>
                        </a:rPr>
                        <a:t>275</a:t>
                      </a:r>
                    </a:p>
                  </a:txBody>
                  <a:tcPr marL="7300" marR="7300" marT="7301"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accent1"/>
                    </a:solidFill>
                  </a:tcPr>
                </a:tc>
              </a:tr>
              <a:tr h="190525">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00000"/>
                          </a:solidFill>
                          <a:effectLst/>
                          <a:latin typeface="Times New Roman" pitchFamily="18" charset="0"/>
                        </a:rPr>
                        <a:t>14. </a:t>
                      </a:r>
                      <a:r>
                        <a:rPr kumimoji="0" lang="ru-RU" sz="1200" b="1" i="0" u="none" strike="noStrike" cap="none" normalizeH="0" baseline="0" dirty="0" err="1" smtClean="0">
                          <a:ln>
                            <a:noFill/>
                          </a:ln>
                          <a:solidFill>
                            <a:srgbClr val="000000"/>
                          </a:solidFill>
                          <a:effectLst/>
                          <a:latin typeface="Times New Roman" pitchFamily="18" charset="0"/>
                        </a:rPr>
                        <a:t>Стриганская</a:t>
                      </a:r>
                      <a:endParaRPr kumimoji="0" lang="ru-RU" sz="1200" b="1" i="0" u="none" strike="noStrike" cap="none" normalizeH="0" baseline="0" dirty="0" smtClean="0">
                        <a:ln>
                          <a:noFill/>
                        </a:ln>
                        <a:solidFill>
                          <a:srgbClr val="000000"/>
                        </a:solidFill>
                        <a:effectLst/>
                        <a:latin typeface="Times New Roman" pitchFamily="18" charset="0"/>
                      </a:endParaRPr>
                    </a:p>
                  </a:txBody>
                  <a:tcPr marL="7300" marR="7300" marT="7301"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00000"/>
                          </a:solidFill>
                          <a:effectLst/>
                          <a:latin typeface="Times New Roman" pitchFamily="18" charset="0"/>
                        </a:rPr>
                        <a:t>24,576</a:t>
                      </a:r>
                    </a:p>
                  </a:txBody>
                  <a:tcPr marL="7300" marR="7300" marT="7301"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00000"/>
                          </a:solidFill>
                          <a:effectLst/>
                          <a:latin typeface="Times New Roman" pitchFamily="18" charset="0"/>
                        </a:rPr>
                        <a:t>621</a:t>
                      </a:r>
                    </a:p>
                  </a:txBody>
                  <a:tcPr marL="7300" marR="7300" marT="7301"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00000"/>
                          </a:solidFill>
                          <a:effectLst/>
                          <a:latin typeface="Times New Roman" pitchFamily="18" charset="0"/>
                        </a:rPr>
                        <a:t>621</a:t>
                      </a:r>
                    </a:p>
                  </a:txBody>
                  <a:tcPr marL="7300" marR="7300" marT="7301"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00000"/>
                          </a:solidFill>
                          <a:effectLst/>
                          <a:latin typeface="Times New Roman" pitchFamily="18" charset="0"/>
                        </a:rPr>
                        <a:t>621</a:t>
                      </a:r>
                    </a:p>
                  </a:txBody>
                  <a:tcPr marL="7300" marR="7300" marT="7301"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accent1"/>
                    </a:solidFill>
                  </a:tcPr>
                </a:tc>
              </a:tr>
              <a:tr h="190525">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00000"/>
                          </a:solidFill>
                          <a:effectLst/>
                          <a:latin typeface="Times New Roman" pitchFamily="18" charset="0"/>
                        </a:rPr>
                        <a:t>15. </a:t>
                      </a:r>
                      <a:r>
                        <a:rPr kumimoji="0" lang="ru-RU" sz="1200" b="1" i="0" u="none" strike="noStrike" cap="none" normalizeH="0" baseline="0" dirty="0" err="1" smtClean="0">
                          <a:ln>
                            <a:noFill/>
                          </a:ln>
                          <a:solidFill>
                            <a:srgbClr val="000000"/>
                          </a:solidFill>
                          <a:effectLst/>
                          <a:latin typeface="Times New Roman" pitchFamily="18" charset="0"/>
                        </a:rPr>
                        <a:t>Ретневская</a:t>
                      </a:r>
                      <a:endParaRPr kumimoji="0" lang="ru-RU" sz="1200" b="1" i="0" u="none" strike="noStrike" cap="none" normalizeH="0" baseline="0" dirty="0" smtClean="0">
                        <a:ln>
                          <a:noFill/>
                        </a:ln>
                        <a:solidFill>
                          <a:srgbClr val="000000"/>
                        </a:solidFill>
                        <a:effectLst/>
                        <a:latin typeface="Times New Roman" pitchFamily="18" charset="0"/>
                      </a:endParaRPr>
                    </a:p>
                  </a:txBody>
                  <a:tcPr marL="7300" marR="7300" marT="7301"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00000"/>
                          </a:solidFill>
                          <a:effectLst/>
                          <a:latin typeface="Times New Roman" pitchFamily="18" charset="0"/>
                        </a:rPr>
                        <a:t>15,114</a:t>
                      </a:r>
                    </a:p>
                  </a:txBody>
                  <a:tcPr marL="7300" marR="7300" marT="7301"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00000"/>
                          </a:solidFill>
                          <a:effectLst/>
                          <a:latin typeface="Times New Roman" pitchFamily="18" charset="0"/>
                        </a:rPr>
                        <a:t>382</a:t>
                      </a:r>
                    </a:p>
                  </a:txBody>
                  <a:tcPr marL="7300" marR="7300" marT="7301"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00000"/>
                          </a:solidFill>
                          <a:effectLst/>
                          <a:latin typeface="Times New Roman" pitchFamily="18" charset="0"/>
                        </a:rPr>
                        <a:t>382</a:t>
                      </a:r>
                    </a:p>
                  </a:txBody>
                  <a:tcPr marL="7300" marR="7300" marT="7301"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00000"/>
                          </a:solidFill>
                          <a:effectLst/>
                          <a:latin typeface="Times New Roman" pitchFamily="18" charset="0"/>
                        </a:rPr>
                        <a:t>382</a:t>
                      </a:r>
                    </a:p>
                  </a:txBody>
                  <a:tcPr marL="7300" marR="7300" marT="7301"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accent1"/>
                    </a:solidFill>
                  </a:tcPr>
                </a:tc>
              </a:tr>
              <a:tr h="190525">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00000"/>
                          </a:solidFill>
                          <a:effectLst/>
                          <a:latin typeface="Times New Roman" pitchFamily="18" charset="0"/>
                        </a:rPr>
                        <a:t>16. </a:t>
                      </a:r>
                      <a:r>
                        <a:rPr kumimoji="0" lang="ru-RU" sz="1200" b="1" i="0" u="none" strike="noStrike" cap="none" normalizeH="0" baseline="0" dirty="0" err="1" smtClean="0">
                          <a:ln>
                            <a:noFill/>
                          </a:ln>
                          <a:solidFill>
                            <a:srgbClr val="000000"/>
                          </a:solidFill>
                          <a:effectLst/>
                          <a:latin typeface="Times New Roman" pitchFamily="18" charset="0"/>
                        </a:rPr>
                        <a:t>Харловская</a:t>
                      </a:r>
                      <a:endParaRPr kumimoji="0" lang="ru-RU" sz="1200" b="1" i="0" u="none" strike="noStrike" cap="none" normalizeH="0" baseline="0" dirty="0" smtClean="0">
                        <a:ln>
                          <a:noFill/>
                        </a:ln>
                        <a:solidFill>
                          <a:srgbClr val="000000"/>
                        </a:solidFill>
                        <a:effectLst/>
                        <a:latin typeface="Times New Roman" pitchFamily="18" charset="0"/>
                      </a:endParaRPr>
                    </a:p>
                  </a:txBody>
                  <a:tcPr marL="7300" marR="7300" marT="7301"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00000"/>
                          </a:solidFill>
                          <a:effectLst/>
                          <a:latin typeface="Times New Roman" pitchFamily="18" charset="0"/>
                        </a:rPr>
                        <a:t>23,027</a:t>
                      </a:r>
                    </a:p>
                  </a:txBody>
                  <a:tcPr marL="7300" marR="7300" marT="7301"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00000"/>
                          </a:solidFill>
                          <a:effectLst/>
                          <a:latin typeface="Times New Roman" pitchFamily="18" charset="0"/>
                        </a:rPr>
                        <a:t>582</a:t>
                      </a:r>
                    </a:p>
                  </a:txBody>
                  <a:tcPr marL="7300" marR="7300" marT="7301"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00000"/>
                          </a:solidFill>
                          <a:effectLst/>
                          <a:latin typeface="Times New Roman" pitchFamily="18" charset="0"/>
                        </a:rPr>
                        <a:t>582</a:t>
                      </a:r>
                    </a:p>
                  </a:txBody>
                  <a:tcPr marL="7300" marR="7300" marT="7301"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00000"/>
                          </a:solidFill>
                          <a:effectLst/>
                          <a:latin typeface="Times New Roman" pitchFamily="18" charset="0"/>
                        </a:rPr>
                        <a:t>582</a:t>
                      </a:r>
                    </a:p>
                  </a:txBody>
                  <a:tcPr marL="7300" marR="7300" marT="7301"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accent1"/>
                    </a:solidFill>
                  </a:tcPr>
                </a:tc>
              </a:tr>
              <a:tr h="190525">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00000"/>
                          </a:solidFill>
                          <a:effectLst/>
                          <a:latin typeface="Times New Roman" pitchFamily="18" charset="0"/>
                        </a:rPr>
                        <a:t>17. </a:t>
                      </a:r>
                      <a:r>
                        <a:rPr kumimoji="0" lang="ru-RU" sz="1200" b="1" i="0" u="none" strike="noStrike" cap="none" normalizeH="0" baseline="0" dirty="0" err="1" smtClean="0">
                          <a:ln>
                            <a:noFill/>
                          </a:ln>
                          <a:solidFill>
                            <a:srgbClr val="000000"/>
                          </a:solidFill>
                          <a:effectLst/>
                          <a:latin typeface="Times New Roman" pitchFamily="18" charset="0"/>
                        </a:rPr>
                        <a:t>Черновская</a:t>
                      </a:r>
                      <a:endParaRPr kumimoji="0" lang="ru-RU" sz="1200" b="1" i="0" u="none" strike="noStrike" cap="none" normalizeH="0" baseline="0" dirty="0" smtClean="0">
                        <a:ln>
                          <a:noFill/>
                        </a:ln>
                        <a:solidFill>
                          <a:srgbClr val="000000"/>
                        </a:solidFill>
                        <a:effectLst/>
                        <a:latin typeface="Times New Roman" pitchFamily="18" charset="0"/>
                      </a:endParaRPr>
                    </a:p>
                  </a:txBody>
                  <a:tcPr marL="7300" marR="7300" marT="7301"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00000"/>
                          </a:solidFill>
                          <a:effectLst/>
                          <a:latin typeface="Times New Roman" pitchFamily="18" charset="0"/>
                        </a:rPr>
                        <a:t>27,697</a:t>
                      </a:r>
                    </a:p>
                  </a:txBody>
                  <a:tcPr marL="7300" marR="7300" marT="7301"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00000"/>
                          </a:solidFill>
                          <a:effectLst/>
                          <a:latin typeface="Times New Roman" pitchFamily="18" charset="0"/>
                        </a:rPr>
                        <a:t>699</a:t>
                      </a:r>
                    </a:p>
                  </a:txBody>
                  <a:tcPr marL="7300" marR="7300" marT="7301"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00000"/>
                          </a:solidFill>
                          <a:effectLst/>
                          <a:latin typeface="Times New Roman" pitchFamily="18" charset="0"/>
                        </a:rPr>
                        <a:t>699</a:t>
                      </a:r>
                    </a:p>
                  </a:txBody>
                  <a:tcPr marL="7300" marR="7300" marT="7301"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00000"/>
                          </a:solidFill>
                          <a:effectLst/>
                          <a:latin typeface="Times New Roman" pitchFamily="18" charset="0"/>
                        </a:rPr>
                        <a:t>699</a:t>
                      </a:r>
                    </a:p>
                  </a:txBody>
                  <a:tcPr marL="7300" marR="7300" marT="7301"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accent1"/>
                    </a:solidFill>
                  </a:tcPr>
                </a:tc>
              </a:tr>
              <a:tr h="190525">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00000"/>
                          </a:solidFill>
                          <a:effectLst/>
                          <a:latin typeface="Times New Roman" pitchFamily="18" charset="0"/>
                        </a:rPr>
                        <a:t>18. </a:t>
                      </a:r>
                      <a:r>
                        <a:rPr kumimoji="0" lang="ru-RU" sz="1200" b="1" i="0" u="none" strike="noStrike" cap="none" normalizeH="0" baseline="0" dirty="0" err="1" smtClean="0">
                          <a:ln>
                            <a:noFill/>
                          </a:ln>
                          <a:solidFill>
                            <a:srgbClr val="000000"/>
                          </a:solidFill>
                          <a:effectLst/>
                          <a:latin typeface="Times New Roman" pitchFamily="18" charset="0"/>
                        </a:rPr>
                        <a:t>Киргинская</a:t>
                      </a:r>
                      <a:endParaRPr kumimoji="0" lang="ru-RU" sz="1200" b="1" i="0" u="none" strike="noStrike" cap="none" normalizeH="0" baseline="0" dirty="0" smtClean="0">
                        <a:ln>
                          <a:noFill/>
                        </a:ln>
                        <a:solidFill>
                          <a:srgbClr val="000000"/>
                        </a:solidFill>
                        <a:effectLst/>
                        <a:latin typeface="Times New Roman" pitchFamily="18" charset="0"/>
                      </a:endParaRPr>
                    </a:p>
                  </a:txBody>
                  <a:tcPr marL="7300" marR="7300" marT="7301"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00000"/>
                          </a:solidFill>
                          <a:effectLst/>
                          <a:latin typeface="Times New Roman" pitchFamily="18" charset="0"/>
                        </a:rPr>
                        <a:t>9,302</a:t>
                      </a:r>
                    </a:p>
                  </a:txBody>
                  <a:tcPr marL="7300" marR="7300" marT="7301"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00000"/>
                          </a:solidFill>
                          <a:effectLst/>
                          <a:latin typeface="Times New Roman" pitchFamily="18" charset="0"/>
                        </a:rPr>
                        <a:t>235</a:t>
                      </a:r>
                    </a:p>
                  </a:txBody>
                  <a:tcPr marL="7300" marR="7300" marT="7301"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00000"/>
                          </a:solidFill>
                          <a:effectLst/>
                          <a:latin typeface="Times New Roman" pitchFamily="18" charset="0"/>
                        </a:rPr>
                        <a:t>235</a:t>
                      </a:r>
                    </a:p>
                  </a:txBody>
                  <a:tcPr marL="7300" marR="7300" marT="7301"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00000"/>
                          </a:solidFill>
                          <a:effectLst/>
                          <a:latin typeface="Times New Roman" pitchFamily="18" charset="0"/>
                        </a:rPr>
                        <a:t>235</a:t>
                      </a:r>
                    </a:p>
                  </a:txBody>
                  <a:tcPr marL="7300" marR="7300" marT="7301"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accent1"/>
                    </a:solidFill>
                  </a:tcPr>
                </a:tc>
              </a:tr>
              <a:tr h="190525">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00000"/>
                          </a:solidFill>
                          <a:effectLst/>
                          <a:latin typeface="Times New Roman" pitchFamily="18" charset="0"/>
                        </a:rPr>
                        <a:t>19. Пионерская</a:t>
                      </a:r>
                    </a:p>
                  </a:txBody>
                  <a:tcPr marL="7300" marR="7300" marT="7301"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00000"/>
                          </a:solidFill>
                          <a:effectLst/>
                          <a:latin typeface="Times New Roman" pitchFamily="18" charset="0"/>
                        </a:rPr>
                        <a:t>12,690</a:t>
                      </a:r>
                    </a:p>
                  </a:txBody>
                  <a:tcPr marL="7300" marR="7300" marT="7301"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00000"/>
                          </a:solidFill>
                          <a:effectLst/>
                          <a:latin typeface="Times New Roman" pitchFamily="18" charset="0"/>
                        </a:rPr>
                        <a:t>321</a:t>
                      </a:r>
                    </a:p>
                  </a:txBody>
                  <a:tcPr marL="7300" marR="7300" marT="7301"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00000"/>
                          </a:solidFill>
                          <a:effectLst/>
                          <a:latin typeface="Times New Roman" pitchFamily="18" charset="0"/>
                        </a:rPr>
                        <a:t>321</a:t>
                      </a:r>
                    </a:p>
                  </a:txBody>
                  <a:tcPr marL="7300" marR="7300" marT="7301"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00000"/>
                          </a:solidFill>
                          <a:effectLst/>
                          <a:latin typeface="Times New Roman" pitchFamily="18" charset="0"/>
                        </a:rPr>
                        <a:t>321</a:t>
                      </a:r>
                    </a:p>
                  </a:txBody>
                  <a:tcPr marL="7300" marR="7300" marT="7301"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accent1"/>
                    </a:solidFill>
                  </a:tcPr>
                </a:tc>
              </a:tr>
              <a:tr h="190525">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00000"/>
                          </a:solidFill>
                          <a:effectLst/>
                          <a:latin typeface="Times New Roman" pitchFamily="18" charset="0"/>
                        </a:rPr>
                        <a:t>20. </a:t>
                      </a:r>
                      <a:r>
                        <a:rPr kumimoji="0" lang="ru-RU" sz="1200" b="1" i="0" u="none" strike="noStrike" cap="none" normalizeH="0" baseline="0" dirty="0" err="1" smtClean="0">
                          <a:ln>
                            <a:noFill/>
                          </a:ln>
                          <a:solidFill>
                            <a:srgbClr val="000000"/>
                          </a:solidFill>
                          <a:effectLst/>
                          <a:latin typeface="Times New Roman" pitchFamily="18" charset="0"/>
                        </a:rPr>
                        <a:t>Пьянковская</a:t>
                      </a:r>
                      <a:endParaRPr kumimoji="0" lang="ru-RU" sz="1200" b="1" i="0" u="none" strike="noStrike" cap="none" normalizeH="0" baseline="0" dirty="0" smtClean="0">
                        <a:ln>
                          <a:noFill/>
                        </a:ln>
                        <a:solidFill>
                          <a:srgbClr val="000000"/>
                        </a:solidFill>
                        <a:effectLst/>
                        <a:latin typeface="Times New Roman" pitchFamily="18" charset="0"/>
                      </a:endParaRPr>
                    </a:p>
                  </a:txBody>
                  <a:tcPr marL="7300" marR="7300" marT="7301"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00000"/>
                          </a:solidFill>
                          <a:effectLst/>
                          <a:latin typeface="Times New Roman" pitchFamily="18" charset="0"/>
                        </a:rPr>
                        <a:t>15,149</a:t>
                      </a:r>
                    </a:p>
                  </a:txBody>
                  <a:tcPr marL="7300" marR="7300" marT="7301"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00000"/>
                          </a:solidFill>
                          <a:effectLst/>
                          <a:latin typeface="Times New Roman" pitchFamily="18" charset="0"/>
                        </a:rPr>
                        <a:t>383</a:t>
                      </a:r>
                    </a:p>
                  </a:txBody>
                  <a:tcPr marL="7300" marR="7300" marT="7301"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00000"/>
                          </a:solidFill>
                          <a:effectLst/>
                          <a:latin typeface="Times New Roman" pitchFamily="18" charset="0"/>
                        </a:rPr>
                        <a:t>383</a:t>
                      </a:r>
                    </a:p>
                  </a:txBody>
                  <a:tcPr marL="7300" marR="7300" marT="7301"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00000"/>
                          </a:solidFill>
                          <a:effectLst/>
                          <a:latin typeface="Times New Roman" pitchFamily="18" charset="0"/>
                        </a:rPr>
                        <a:t>383</a:t>
                      </a:r>
                    </a:p>
                  </a:txBody>
                  <a:tcPr marL="7300" marR="7300" marT="7301"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242920">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00000"/>
                          </a:solidFill>
                          <a:effectLst/>
                          <a:latin typeface="Times New Roman" pitchFamily="18" charset="0"/>
                        </a:rPr>
                        <a:t>21. </a:t>
                      </a:r>
                      <a:r>
                        <a:rPr kumimoji="0" lang="ru-RU" sz="1200" b="1" i="0" u="none" strike="noStrike" cap="none" normalizeH="0" baseline="0" dirty="0" err="1" smtClean="0">
                          <a:ln>
                            <a:noFill/>
                          </a:ln>
                          <a:solidFill>
                            <a:srgbClr val="000000"/>
                          </a:solidFill>
                          <a:effectLst/>
                          <a:latin typeface="Times New Roman" pitchFamily="18" charset="0"/>
                        </a:rPr>
                        <a:t>Зайковская</a:t>
                      </a:r>
                      <a:endParaRPr kumimoji="0" lang="ru-RU" sz="1200" b="1" i="0" u="none" strike="noStrike" cap="none" normalizeH="0" baseline="0" dirty="0" smtClean="0">
                        <a:ln>
                          <a:noFill/>
                        </a:ln>
                        <a:solidFill>
                          <a:srgbClr val="000000"/>
                        </a:solidFill>
                        <a:effectLst/>
                        <a:latin typeface="Times New Roman" pitchFamily="18" charset="0"/>
                      </a:endParaRPr>
                    </a:p>
                  </a:txBody>
                  <a:tcPr marL="7300" marR="7300" marT="7301"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00000"/>
                          </a:solidFill>
                          <a:effectLst/>
                          <a:latin typeface="Times New Roman" pitchFamily="18" charset="0"/>
                        </a:rPr>
                        <a:t>22,020</a:t>
                      </a:r>
                    </a:p>
                  </a:txBody>
                  <a:tcPr marL="7300" marR="7300" marT="7301"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00000"/>
                          </a:solidFill>
                          <a:effectLst/>
                          <a:latin typeface="Times New Roman" pitchFamily="18" charset="0"/>
                        </a:rPr>
                        <a:t>556</a:t>
                      </a:r>
                    </a:p>
                  </a:txBody>
                  <a:tcPr marL="7300" marR="7300" marT="7301"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00000"/>
                          </a:solidFill>
                          <a:effectLst/>
                          <a:latin typeface="Times New Roman" pitchFamily="18" charset="0"/>
                        </a:rPr>
                        <a:t>556</a:t>
                      </a:r>
                    </a:p>
                  </a:txBody>
                  <a:tcPr marL="7300" marR="7300" marT="7301"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00000"/>
                          </a:solidFill>
                          <a:effectLst/>
                          <a:latin typeface="Times New Roman" pitchFamily="18" charset="0"/>
                        </a:rPr>
                        <a:t>556</a:t>
                      </a:r>
                    </a:p>
                  </a:txBody>
                  <a:tcPr marL="7300" marR="7300" marT="7301"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225455">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00000"/>
                          </a:solidFill>
                          <a:effectLst/>
                          <a:latin typeface="Times New Roman" pitchFamily="18" charset="0"/>
                        </a:rPr>
                        <a:t>ИТОГО:</a:t>
                      </a:r>
                    </a:p>
                  </a:txBody>
                  <a:tcPr marL="7300" marR="7300" marT="7301"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00000"/>
                          </a:solidFill>
                          <a:effectLst/>
                          <a:latin typeface="Times New Roman" pitchFamily="18" charset="0"/>
                        </a:rPr>
                        <a:t>378,086</a:t>
                      </a:r>
                    </a:p>
                  </a:txBody>
                  <a:tcPr marL="7300" marR="7300" marT="7301"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00000"/>
                          </a:solidFill>
                          <a:effectLst/>
                          <a:latin typeface="Times New Roman" pitchFamily="18" charset="0"/>
                        </a:rPr>
                        <a:t>9 550,0</a:t>
                      </a:r>
                    </a:p>
                  </a:txBody>
                  <a:tcPr marL="7300" marR="7300" marT="7301"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00000"/>
                          </a:solidFill>
                          <a:effectLst/>
                          <a:latin typeface="Times New Roman" pitchFamily="18" charset="0"/>
                        </a:rPr>
                        <a:t>9 550,0</a:t>
                      </a:r>
                    </a:p>
                  </a:txBody>
                  <a:tcPr marL="7300" marR="7300" marT="7301"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00000"/>
                          </a:solidFill>
                          <a:effectLst/>
                          <a:latin typeface="Times New Roman" pitchFamily="18" charset="0"/>
                        </a:rPr>
                        <a:t>9 550,0</a:t>
                      </a:r>
                    </a:p>
                  </a:txBody>
                  <a:tcPr marL="7300" marR="7300" marT="7301"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2"/>
          <p:cNvSpPr>
            <a:spLocks noGrp="1" noChangeArrowheads="1"/>
          </p:cNvSpPr>
          <p:nvPr>
            <p:ph type="title"/>
          </p:nvPr>
        </p:nvSpPr>
        <p:spPr>
          <a:xfrm>
            <a:off x="468313" y="80963"/>
            <a:ext cx="8229600" cy="431800"/>
          </a:xfrm>
        </p:spPr>
        <p:txBody>
          <a:bodyPr/>
          <a:lstStyle/>
          <a:p>
            <a:pPr eaLnBrk="1" hangingPunct="1"/>
            <a:r>
              <a:rPr lang="ru-RU" sz="2000" b="1" smtClean="0">
                <a:solidFill>
                  <a:srgbClr val="000099"/>
                </a:solidFill>
                <a:latin typeface="Times New Roman" pitchFamily="18" charset="0"/>
              </a:rPr>
              <a:t>Бюджет Ирбитского МО на 2015 год </a:t>
            </a:r>
            <a:br>
              <a:rPr lang="ru-RU" sz="2000" b="1" smtClean="0">
                <a:solidFill>
                  <a:srgbClr val="000099"/>
                </a:solidFill>
                <a:latin typeface="Times New Roman" pitchFamily="18" charset="0"/>
              </a:rPr>
            </a:br>
            <a:r>
              <a:rPr lang="ru-RU" sz="2000" b="1" smtClean="0">
                <a:solidFill>
                  <a:srgbClr val="000099"/>
                </a:solidFill>
                <a:latin typeface="Times New Roman" pitchFamily="18" charset="0"/>
              </a:rPr>
              <a:t>и плановый период 2016-2017годы</a:t>
            </a:r>
            <a:endParaRPr lang="ru-RU" sz="1400" b="1" i="1" smtClean="0">
              <a:solidFill>
                <a:srgbClr val="000099"/>
              </a:solidFill>
              <a:latin typeface="Times New Roman" pitchFamily="18" charset="0"/>
            </a:endParaRPr>
          </a:p>
        </p:txBody>
      </p:sp>
      <p:sp>
        <p:nvSpPr>
          <p:cNvPr id="61442" name="Скругленный прямоугольник 34"/>
          <p:cNvSpPr>
            <a:spLocks noChangeArrowheads="1"/>
          </p:cNvSpPr>
          <p:nvPr/>
        </p:nvSpPr>
        <p:spPr bwMode="auto">
          <a:xfrm>
            <a:off x="215900" y="692150"/>
            <a:ext cx="8712200" cy="720725"/>
          </a:xfrm>
          <a:prstGeom prst="roundRect">
            <a:avLst>
              <a:gd name="adj" fmla="val 16667"/>
            </a:avLst>
          </a:prstGeom>
          <a:gradFill rotWithShape="0">
            <a:gsLst>
              <a:gs pos="0">
                <a:srgbClr val="CCFFCC"/>
              </a:gs>
              <a:gs pos="100000">
                <a:srgbClr val="F6FFF6"/>
              </a:gs>
            </a:gsLst>
            <a:path path="shape">
              <a:fillToRect l="50000" t="50000" r="50000" b="50000"/>
            </a:path>
          </a:gradFill>
          <a:ln w="9525" algn="ctr">
            <a:solidFill>
              <a:srgbClr val="669900"/>
            </a:solidFill>
            <a:round/>
            <a:headEnd/>
            <a:tailEnd/>
          </a:ln>
        </p:spPr>
        <p:txBody>
          <a:bodyPr/>
          <a:lstStyle/>
          <a:p>
            <a:pPr algn="ctr"/>
            <a:r>
              <a:rPr lang="ru-RU" sz="1400" b="1">
                <a:solidFill>
                  <a:srgbClr val="00602B"/>
                </a:solidFill>
                <a:latin typeface="Times New Roman" pitchFamily="18" charset="0"/>
                <a:cs typeface="Times New Roman" pitchFamily="18" charset="0"/>
              </a:rPr>
              <a:t>Муниципальная программа</a:t>
            </a:r>
          </a:p>
          <a:p>
            <a:pPr algn="ctr"/>
            <a:r>
              <a:rPr lang="ru-RU" sz="1400" b="1">
                <a:solidFill>
                  <a:srgbClr val="00602B"/>
                </a:solidFill>
                <a:latin typeface="Times New Roman" pitchFamily="18" charset="0"/>
                <a:cs typeface="Times New Roman" pitchFamily="18" charset="0"/>
              </a:rPr>
              <a:t>«Обеспечение общественной безопасности  населения Ирбитского муниципального образования</a:t>
            </a:r>
          </a:p>
          <a:p>
            <a:pPr algn="ctr"/>
            <a:r>
              <a:rPr lang="ru-RU" sz="1400" b="1">
                <a:solidFill>
                  <a:srgbClr val="00602B"/>
                </a:solidFill>
                <a:latin typeface="Times New Roman" pitchFamily="18" charset="0"/>
                <a:cs typeface="Times New Roman" pitchFamily="18" charset="0"/>
              </a:rPr>
              <a:t>на 2014 -2017годы»</a:t>
            </a:r>
          </a:p>
        </p:txBody>
      </p:sp>
      <p:sp>
        <p:nvSpPr>
          <p:cNvPr id="61443" name="Скругленный прямоугольник 34"/>
          <p:cNvSpPr>
            <a:spLocks noChangeArrowheads="1"/>
          </p:cNvSpPr>
          <p:nvPr/>
        </p:nvSpPr>
        <p:spPr bwMode="auto">
          <a:xfrm>
            <a:off x="107950" y="1517650"/>
            <a:ext cx="2708275" cy="3063875"/>
          </a:xfrm>
          <a:prstGeom prst="roundRect">
            <a:avLst>
              <a:gd name="adj" fmla="val 16667"/>
            </a:avLst>
          </a:prstGeom>
          <a:gradFill rotWithShape="0">
            <a:gsLst>
              <a:gs pos="0">
                <a:srgbClr val="CCFFCC"/>
              </a:gs>
              <a:gs pos="100000">
                <a:srgbClr val="F6FFF6"/>
              </a:gs>
            </a:gsLst>
            <a:path path="shape">
              <a:fillToRect l="50000" t="50000" r="50000" b="50000"/>
            </a:path>
          </a:gradFill>
          <a:ln w="9525" algn="ctr">
            <a:solidFill>
              <a:srgbClr val="669900"/>
            </a:solidFill>
            <a:round/>
            <a:headEnd/>
            <a:tailEnd/>
          </a:ln>
        </p:spPr>
        <p:txBody>
          <a:bodyPr/>
          <a:lstStyle/>
          <a:p>
            <a:pPr algn="ctr"/>
            <a:r>
              <a:rPr lang="ru-RU" sz="1000" b="1">
                <a:solidFill>
                  <a:srgbClr val="004C22"/>
                </a:solidFill>
                <a:latin typeface="Times New Roman" pitchFamily="18" charset="0"/>
                <a:cs typeface="Times New Roman" pitchFamily="18" charset="0"/>
              </a:rPr>
              <a:t>Мероприятия Подпрограммы 1 «Обеспечение первичных мер пожарной безопасности на территории Ирбитского муниципального образования»</a:t>
            </a:r>
          </a:p>
          <a:p>
            <a:r>
              <a:rPr lang="ru-RU" sz="1000" b="1">
                <a:solidFill>
                  <a:srgbClr val="002060"/>
                </a:solidFill>
                <a:latin typeface="Times New Roman" pitchFamily="18" charset="0"/>
                <a:cs typeface="Times New Roman" pitchFamily="18" charset="0"/>
              </a:rPr>
              <a:t>1.Приобретени памяток населению на противопожарную тематику</a:t>
            </a:r>
          </a:p>
          <a:p>
            <a:r>
              <a:rPr lang="ru-RU" sz="1000" b="1">
                <a:solidFill>
                  <a:srgbClr val="002060"/>
                </a:solidFill>
                <a:latin typeface="Times New Roman" pitchFamily="18" charset="0"/>
                <a:cs typeface="Times New Roman" pitchFamily="18" charset="0"/>
              </a:rPr>
              <a:t>2. Субсидия на поддержку добровольной пожарной охраны</a:t>
            </a:r>
          </a:p>
          <a:p>
            <a:r>
              <a:rPr lang="ru-RU" sz="1000" b="1">
                <a:solidFill>
                  <a:srgbClr val="002060"/>
                </a:solidFill>
                <a:latin typeface="Times New Roman" pitchFamily="18" charset="0"/>
                <a:cs typeface="Times New Roman" pitchFamily="18" charset="0"/>
              </a:rPr>
              <a:t>3. Оборудование  и ремонт подъездов с площадками (пирсами) с твердым покрытием для установки пожарных  автомобилей и забора воды.</a:t>
            </a:r>
          </a:p>
          <a:p>
            <a:r>
              <a:rPr lang="ru-RU" sz="1000" b="1">
                <a:solidFill>
                  <a:srgbClr val="002060"/>
                </a:solidFill>
                <a:latin typeface="Times New Roman" pitchFamily="18" charset="0"/>
                <a:cs typeface="Times New Roman" pitchFamily="18" charset="0"/>
              </a:rPr>
              <a:t>4.Обеспечение  функционирования первичных средств пожаротушения</a:t>
            </a:r>
          </a:p>
          <a:p>
            <a:pPr algn="ctr"/>
            <a:r>
              <a:rPr lang="ru-RU" sz="1000" b="1">
                <a:solidFill>
                  <a:srgbClr val="002060"/>
                </a:solidFill>
                <a:latin typeface="Times New Roman" pitchFamily="18" charset="0"/>
                <a:cs typeface="Times New Roman" pitchFamily="18" charset="0"/>
              </a:rPr>
              <a:t>2015 год –3 782, 0тыс. руб.</a:t>
            </a:r>
          </a:p>
          <a:p>
            <a:pPr algn="ctr"/>
            <a:r>
              <a:rPr lang="ru-RU" sz="1000" b="1">
                <a:solidFill>
                  <a:srgbClr val="002060"/>
                </a:solidFill>
                <a:latin typeface="Times New Roman" pitchFamily="18" charset="0"/>
                <a:cs typeface="Times New Roman" pitchFamily="18" charset="0"/>
              </a:rPr>
              <a:t>2016 год –3 782,0 тыс. руб.</a:t>
            </a:r>
          </a:p>
          <a:p>
            <a:pPr algn="ctr"/>
            <a:r>
              <a:rPr lang="ru-RU" sz="1000" b="1">
                <a:solidFill>
                  <a:srgbClr val="002060"/>
                </a:solidFill>
                <a:latin typeface="Times New Roman" pitchFamily="18" charset="0"/>
                <a:cs typeface="Times New Roman" pitchFamily="18" charset="0"/>
              </a:rPr>
              <a:t>2017 год -3 782,0 тыс. руб.</a:t>
            </a:r>
          </a:p>
          <a:p>
            <a:endParaRPr lang="ru-RU" sz="1000" b="1">
              <a:solidFill>
                <a:srgbClr val="002060"/>
              </a:solidFill>
              <a:latin typeface="Times New Roman" pitchFamily="18" charset="0"/>
              <a:cs typeface="Times New Roman" pitchFamily="18" charset="0"/>
            </a:endParaRPr>
          </a:p>
          <a:p>
            <a:endParaRPr lang="ru-RU" sz="1000" b="1">
              <a:solidFill>
                <a:srgbClr val="002060"/>
              </a:solidFill>
              <a:latin typeface="Times New Roman" pitchFamily="18" charset="0"/>
              <a:cs typeface="Times New Roman" pitchFamily="18" charset="0"/>
            </a:endParaRPr>
          </a:p>
          <a:p>
            <a:endParaRPr lang="ru-RU" sz="1000" b="1">
              <a:solidFill>
                <a:srgbClr val="002060"/>
              </a:solidFill>
              <a:latin typeface="Times New Roman" pitchFamily="18" charset="0"/>
              <a:cs typeface="Times New Roman" pitchFamily="18" charset="0"/>
            </a:endParaRPr>
          </a:p>
        </p:txBody>
      </p:sp>
      <p:sp>
        <p:nvSpPr>
          <p:cNvPr id="61444" name="Скругленный прямоугольник 34"/>
          <p:cNvSpPr>
            <a:spLocks noChangeArrowheads="1"/>
          </p:cNvSpPr>
          <p:nvPr/>
        </p:nvSpPr>
        <p:spPr bwMode="auto">
          <a:xfrm>
            <a:off x="6870700" y="1689100"/>
            <a:ext cx="2201863" cy="2892425"/>
          </a:xfrm>
          <a:prstGeom prst="roundRect">
            <a:avLst>
              <a:gd name="adj" fmla="val 16667"/>
            </a:avLst>
          </a:prstGeom>
          <a:gradFill rotWithShape="0">
            <a:gsLst>
              <a:gs pos="0">
                <a:srgbClr val="CCFFCC"/>
              </a:gs>
              <a:gs pos="100000">
                <a:srgbClr val="F6FFF6"/>
              </a:gs>
            </a:gsLst>
            <a:path path="shape">
              <a:fillToRect l="50000" t="50000" r="50000" b="50000"/>
            </a:path>
          </a:gradFill>
          <a:ln w="9525" algn="ctr">
            <a:solidFill>
              <a:srgbClr val="669900"/>
            </a:solidFill>
            <a:round/>
            <a:headEnd/>
            <a:tailEnd/>
          </a:ln>
        </p:spPr>
        <p:txBody>
          <a:bodyPr/>
          <a:lstStyle/>
          <a:p>
            <a:pPr algn="ctr"/>
            <a:r>
              <a:rPr lang="ru-RU" sz="1000" b="1">
                <a:solidFill>
                  <a:srgbClr val="004C22"/>
                </a:solidFill>
                <a:latin typeface="Times New Roman" pitchFamily="18" charset="0"/>
                <a:cs typeface="Times New Roman" pitchFamily="18" charset="0"/>
              </a:rPr>
              <a:t>Мероприятия Подпрограммы  3 «Обеспечение безопасности на водных объектах»</a:t>
            </a:r>
          </a:p>
          <a:p>
            <a:pPr algn="just"/>
            <a:r>
              <a:rPr lang="ru-RU" sz="1000" b="1">
                <a:solidFill>
                  <a:srgbClr val="002060"/>
                </a:solidFill>
                <a:latin typeface="Times New Roman" pitchFamily="18" charset="0"/>
                <a:cs typeface="Times New Roman" pitchFamily="18" charset="0"/>
              </a:rPr>
              <a:t>1. Проведение предпаводковых мероприятий по обработке  и очистка головной части водосброса ГТС.</a:t>
            </a:r>
          </a:p>
          <a:p>
            <a:pPr algn="just"/>
            <a:r>
              <a:rPr lang="ru-RU" sz="1000" b="1">
                <a:solidFill>
                  <a:srgbClr val="002060"/>
                </a:solidFill>
                <a:latin typeface="Times New Roman" pitchFamily="18" charset="0"/>
                <a:cs typeface="Times New Roman" pitchFamily="18" charset="0"/>
              </a:rPr>
              <a:t>2.Проведение послепаводкового обследования ГТС</a:t>
            </a:r>
          </a:p>
          <a:p>
            <a:pPr algn="just"/>
            <a:r>
              <a:rPr lang="ru-RU" sz="1000" b="1">
                <a:solidFill>
                  <a:srgbClr val="002060"/>
                </a:solidFill>
                <a:latin typeface="Times New Roman" pitchFamily="18" charset="0"/>
                <a:cs typeface="Times New Roman" pitchFamily="18" charset="0"/>
              </a:rPr>
              <a:t>3. Поддержание в работоспособном состоянии ГТС, страховка ГТС</a:t>
            </a:r>
          </a:p>
          <a:p>
            <a:pPr algn="just"/>
            <a:endParaRPr lang="ru-RU" sz="1000" b="1">
              <a:solidFill>
                <a:srgbClr val="002060"/>
              </a:solidFill>
              <a:latin typeface="Times New Roman" pitchFamily="18" charset="0"/>
              <a:cs typeface="Times New Roman" pitchFamily="18" charset="0"/>
            </a:endParaRPr>
          </a:p>
          <a:p>
            <a:pPr algn="ctr"/>
            <a:r>
              <a:rPr lang="ru-RU" sz="1000" b="1">
                <a:solidFill>
                  <a:srgbClr val="002060"/>
                </a:solidFill>
                <a:latin typeface="Times New Roman" pitchFamily="18" charset="0"/>
                <a:cs typeface="Times New Roman" pitchFamily="18" charset="0"/>
              </a:rPr>
              <a:t>2015 год –389,67 тыс. руб.</a:t>
            </a:r>
          </a:p>
          <a:p>
            <a:pPr algn="ctr"/>
            <a:r>
              <a:rPr lang="ru-RU" sz="1000" b="1">
                <a:solidFill>
                  <a:srgbClr val="002060"/>
                </a:solidFill>
                <a:latin typeface="Times New Roman" pitchFamily="18" charset="0"/>
                <a:cs typeface="Times New Roman" pitchFamily="18" charset="0"/>
              </a:rPr>
              <a:t>2016 год –389,67 тыс. руб.</a:t>
            </a:r>
          </a:p>
          <a:p>
            <a:pPr algn="ctr"/>
            <a:r>
              <a:rPr lang="ru-RU" sz="1000" b="1">
                <a:solidFill>
                  <a:srgbClr val="002060"/>
                </a:solidFill>
                <a:latin typeface="Times New Roman" pitchFamily="18" charset="0"/>
                <a:cs typeface="Times New Roman" pitchFamily="18" charset="0"/>
              </a:rPr>
              <a:t>2017 год -389,67 тыс. руб.</a:t>
            </a:r>
          </a:p>
          <a:p>
            <a:pPr algn="ctr"/>
            <a:endParaRPr lang="ru-RU" sz="1000" b="1">
              <a:solidFill>
                <a:srgbClr val="002060"/>
              </a:solidFill>
              <a:latin typeface="Times New Roman" pitchFamily="18" charset="0"/>
              <a:cs typeface="Times New Roman" pitchFamily="18" charset="0"/>
            </a:endParaRPr>
          </a:p>
          <a:p>
            <a:endParaRPr lang="ru-RU" sz="1200" b="1">
              <a:solidFill>
                <a:srgbClr val="0000FF"/>
              </a:solidFill>
              <a:latin typeface="Times New Roman" pitchFamily="18" charset="0"/>
              <a:cs typeface="Times New Roman" pitchFamily="18" charset="0"/>
            </a:endParaRPr>
          </a:p>
        </p:txBody>
      </p:sp>
      <p:sp>
        <p:nvSpPr>
          <p:cNvPr id="61445" name="Скругленный прямоугольник 34"/>
          <p:cNvSpPr>
            <a:spLocks noChangeArrowheads="1"/>
          </p:cNvSpPr>
          <p:nvPr/>
        </p:nvSpPr>
        <p:spPr bwMode="auto">
          <a:xfrm>
            <a:off x="107950" y="4724400"/>
            <a:ext cx="5040313" cy="1981200"/>
          </a:xfrm>
          <a:prstGeom prst="roundRect">
            <a:avLst>
              <a:gd name="adj" fmla="val 16667"/>
            </a:avLst>
          </a:prstGeom>
          <a:gradFill rotWithShape="0">
            <a:gsLst>
              <a:gs pos="0">
                <a:srgbClr val="CCFFCC"/>
              </a:gs>
              <a:gs pos="100000">
                <a:srgbClr val="F6FFF6"/>
              </a:gs>
            </a:gsLst>
            <a:path path="shape">
              <a:fillToRect l="50000" t="50000" r="50000" b="50000"/>
            </a:path>
          </a:gradFill>
          <a:ln w="9525" algn="ctr">
            <a:solidFill>
              <a:srgbClr val="669900"/>
            </a:solidFill>
            <a:round/>
            <a:headEnd/>
            <a:tailEnd/>
          </a:ln>
        </p:spPr>
        <p:txBody>
          <a:bodyPr/>
          <a:lstStyle/>
          <a:p>
            <a:pPr algn="ctr"/>
            <a:r>
              <a:rPr lang="ru-RU" sz="1000" b="1">
                <a:solidFill>
                  <a:srgbClr val="002060"/>
                </a:solidFill>
                <a:latin typeface="Times New Roman" pitchFamily="18" charset="0"/>
                <a:cs typeface="Times New Roman" pitchFamily="18" charset="0"/>
              </a:rPr>
              <a:t>Мероприятия Подпрограммы  4 «Профилактика терроризма и экстремизма»</a:t>
            </a:r>
          </a:p>
          <a:p>
            <a:r>
              <a:rPr lang="ru-RU" sz="1000" b="1">
                <a:solidFill>
                  <a:srgbClr val="00602B"/>
                </a:solidFill>
                <a:latin typeface="Times New Roman" pitchFamily="18" charset="0"/>
                <a:cs typeface="Times New Roman" pitchFamily="18" charset="0"/>
              </a:rPr>
              <a:t>1.Пропаганда в средствах массовой информации о деятельности муниципальных общественных организаций по противодействию экстремизму.</a:t>
            </a:r>
          </a:p>
          <a:p>
            <a:r>
              <a:rPr lang="ru-RU" sz="1000" b="1">
                <a:solidFill>
                  <a:srgbClr val="00602B"/>
                </a:solidFill>
                <a:latin typeface="Times New Roman" pitchFamily="18" charset="0"/>
                <a:cs typeface="Times New Roman" pitchFamily="18" charset="0"/>
              </a:rPr>
              <a:t>2.Приобретение, изготовление памяток, буклетов, листовок по действиям населения по предотвращению, при  угрозе и совершении террористического акта.</a:t>
            </a:r>
          </a:p>
          <a:p>
            <a:r>
              <a:rPr lang="ru-RU" sz="1000" b="1">
                <a:solidFill>
                  <a:srgbClr val="00602B"/>
                </a:solidFill>
                <a:latin typeface="Times New Roman" pitchFamily="18" charset="0"/>
                <a:cs typeface="Times New Roman" pitchFamily="18" charset="0"/>
              </a:rPr>
              <a:t>3.Установка видеокамер в местах массового пребывания граждан на объектах образования и культуры</a:t>
            </a:r>
          </a:p>
          <a:p>
            <a:pPr algn="ctr"/>
            <a:r>
              <a:rPr lang="ru-RU" sz="1000" b="1">
                <a:solidFill>
                  <a:srgbClr val="00602B"/>
                </a:solidFill>
                <a:latin typeface="Times New Roman" pitchFamily="18" charset="0"/>
                <a:cs typeface="Times New Roman" pitchFamily="18" charset="0"/>
              </a:rPr>
              <a:t>2015 год –265,71 тыс. руб.</a:t>
            </a:r>
          </a:p>
          <a:p>
            <a:pPr algn="ctr"/>
            <a:r>
              <a:rPr lang="ru-RU" sz="1000" b="1">
                <a:solidFill>
                  <a:srgbClr val="00602B"/>
                </a:solidFill>
                <a:latin typeface="Times New Roman" pitchFamily="18" charset="0"/>
                <a:cs typeface="Times New Roman" pitchFamily="18" charset="0"/>
              </a:rPr>
              <a:t>2016 год –265,71тыс. руб.</a:t>
            </a:r>
          </a:p>
          <a:p>
            <a:pPr algn="ctr"/>
            <a:r>
              <a:rPr lang="ru-RU" sz="1000" b="1">
                <a:solidFill>
                  <a:srgbClr val="00602B"/>
                </a:solidFill>
                <a:latin typeface="Times New Roman" pitchFamily="18" charset="0"/>
                <a:cs typeface="Times New Roman" pitchFamily="18" charset="0"/>
              </a:rPr>
              <a:t>2017 год -265,71тыс. руб.</a:t>
            </a:r>
          </a:p>
          <a:p>
            <a:pPr algn="ctr"/>
            <a:endParaRPr lang="ru-RU" sz="1000" b="1">
              <a:solidFill>
                <a:srgbClr val="0000FF"/>
              </a:solidFill>
              <a:latin typeface="Times New Roman" pitchFamily="18" charset="0"/>
              <a:cs typeface="Times New Roman" pitchFamily="18" charset="0"/>
            </a:endParaRPr>
          </a:p>
        </p:txBody>
      </p:sp>
      <p:sp>
        <p:nvSpPr>
          <p:cNvPr id="61446" name="Скругленный прямоугольник 34"/>
          <p:cNvSpPr>
            <a:spLocks noChangeArrowheads="1"/>
          </p:cNvSpPr>
          <p:nvPr/>
        </p:nvSpPr>
        <p:spPr bwMode="auto">
          <a:xfrm>
            <a:off x="5256213" y="4724400"/>
            <a:ext cx="3816350" cy="1981200"/>
          </a:xfrm>
          <a:prstGeom prst="roundRect">
            <a:avLst>
              <a:gd name="adj" fmla="val 16667"/>
            </a:avLst>
          </a:prstGeom>
          <a:gradFill rotWithShape="0">
            <a:gsLst>
              <a:gs pos="0">
                <a:srgbClr val="CCFFCC"/>
              </a:gs>
              <a:gs pos="100000">
                <a:srgbClr val="F6FFF6"/>
              </a:gs>
            </a:gsLst>
            <a:path path="shape">
              <a:fillToRect l="50000" t="50000" r="50000" b="50000"/>
            </a:path>
          </a:gradFill>
          <a:ln w="9525" algn="ctr">
            <a:solidFill>
              <a:srgbClr val="669900"/>
            </a:solidFill>
            <a:round/>
            <a:headEnd/>
            <a:tailEnd/>
          </a:ln>
        </p:spPr>
        <p:txBody>
          <a:bodyPr/>
          <a:lstStyle/>
          <a:p>
            <a:pPr algn="ctr"/>
            <a:r>
              <a:rPr lang="ru-RU" sz="1000" b="1">
                <a:solidFill>
                  <a:srgbClr val="002060"/>
                </a:solidFill>
                <a:latin typeface="Times New Roman" pitchFamily="18" charset="0"/>
                <a:cs typeface="Times New Roman" pitchFamily="18" charset="0"/>
              </a:rPr>
              <a:t>Мероприятия Подпрограммы  5 «Профилактика правонарушений, обеспечение деятельности добровольных народных дружин»</a:t>
            </a:r>
          </a:p>
          <a:p>
            <a:r>
              <a:rPr lang="ru-RU" sz="1000" b="1">
                <a:solidFill>
                  <a:srgbClr val="00602B"/>
                </a:solidFill>
                <a:latin typeface="Times New Roman" pitchFamily="18" charset="0"/>
                <a:cs typeface="Times New Roman" pitchFamily="18" charset="0"/>
              </a:rPr>
              <a:t>1. Поощрение членов добровольных народных дружин за обеспечение общественного порядка</a:t>
            </a:r>
          </a:p>
          <a:p>
            <a:r>
              <a:rPr lang="ru-RU" sz="1000" b="1">
                <a:solidFill>
                  <a:srgbClr val="00602B"/>
                </a:solidFill>
                <a:latin typeface="Times New Roman" pitchFamily="18" charset="0"/>
                <a:cs typeface="Times New Roman" pitchFamily="18" charset="0"/>
              </a:rPr>
              <a:t>2.Информирование граждан о деятельности правоохранительных органов и добровольных народных дружин</a:t>
            </a:r>
          </a:p>
          <a:p>
            <a:pPr algn="ctr"/>
            <a:r>
              <a:rPr lang="ru-RU" sz="1000" b="1">
                <a:solidFill>
                  <a:srgbClr val="00602B"/>
                </a:solidFill>
                <a:latin typeface="Times New Roman" pitchFamily="18" charset="0"/>
                <a:cs typeface="Times New Roman" pitchFamily="18" charset="0"/>
              </a:rPr>
              <a:t>2015 год –283 тыс. руб.</a:t>
            </a:r>
          </a:p>
          <a:p>
            <a:pPr algn="ctr"/>
            <a:r>
              <a:rPr lang="ru-RU" sz="1000" b="1">
                <a:solidFill>
                  <a:srgbClr val="00602B"/>
                </a:solidFill>
                <a:latin typeface="Times New Roman" pitchFamily="18" charset="0"/>
                <a:cs typeface="Times New Roman" pitchFamily="18" charset="0"/>
              </a:rPr>
              <a:t>2016 год –283 тыс. руб.</a:t>
            </a:r>
          </a:p>
          <a:p>
            <a:pPr algn="ctr"/>
            <a:r>
              <a:rPr lang="ru-RU" sz="1000" b="1">
                <a:solidFill>
                  <a:srgbClr val="00602B"/>
                </a:solidFill>
                <a:latin typeface="Times New Roman" pitchFamily="18" charset="0"/>
                <a:cs typeface="Times New Roman" pitchFamily="18" charset="0"/>
              </a:rPr>
              <a:t>2017 год -283 тыс. руб.</a:t>
            </a:r>
          </a:p>
          <a:p>
            <a:endParaRPr lang="ru-RU" sz="1000" b="1">
              <a:solidFill>
                <a:srgbClr val="00602B"/>
              </a:solidFill>
              <a:latin typeface="Times New Roman" pitchFamily="18" charset="0"/>
              <a:cs typeface="Times New Roman" pitchFamily="18" charset="0"/>
            </a:endParaRPr>
          </a:p>
          <a:p>
            <a:pPr algn="ctr"/>
            <a:endParaRPr lang="ru-RU" sz="1200" b="1">
              <a:solidFill>
                <a:srgbClr val="0000FF"/>
              </a:solidFill>
              <a:latin typeface="Times New Roman" pitchFamily="18" charset="0"/>
              <a:cs typeface="Times New Roman" pitchFamily="18" charset="0"/>
            </a:endParaRPr>
          </a:p>
          <a:p>
            <a:pPr algn="ctr"/>
            <a:endParaRPr lang="ru-RU" sz="1200" b="1">
              <a:solidFill>
                <a:srgbClr val="0000FF"/>
              </a:solidFill>
              <a:latin typeface="Times New Roman" pitchFamily="18" charset="0"/>
              <a:cs typeface="Times New Roman" pitchFamily="18" charset="0"/>
            </a:endParaRPr>
          </a:p>
        </p:txBody>
      </p:sp>
      <p:sp>
        <p:nvSpPr>
          <p:cNvPr id="61447" name="Стрелка вниз 2"/>
          <p:cNvSpPr>
            <a:spLocks noChangeArrowheads="1"/>
          </p:cNvSpPr>
          <p:nvPr/>
        </p:nvSpPr>
        <p:spPr bwMode="auto">
          <a:xfrm>
            <a:off x="1223963" y="1412875"/>
            <a:ext cx="484187" cy="209550"/>
          </a:xfrm>
          <a:prstGeom prst="downArrow">
            <a:avLst>
              <a:gd name="adj1" fmla="val 50000"/>
              <a:gd name="adj2" fmla="val 50000"/>
            </a:avLst>
          </a:prstGeom>
          <a:gradFill rotWithShape="1">
            <a:gsLst>
              <a:gs pos="0">
                <a:srgbClr val="CCFFFF"/>
              </a:gs>
              <a:gs pos="100000">
                <a:srgbClr val="B7E5E5"/>
              </a:gs>
            </a:gsLst>
            <a:path path="rect">
              <a:fillToRect l="50000" t="50000" r="50000" b="50000"/>
            </a:path>
          </a:gradFill>
          <a:ln w="9525" algn="ctr">
            <a:solidFill>
              <a:schemeClr val="tx1"/>
            </a:solidFill>
            <a:round/>
            <a:headEnd/>
            <a:tailEnd/>
          </a:ln>
        </p:spPr>
        <p:txBody>
          <a:bodyPr/>
          <a:lstStyle/>
          <a:p>
            <a:endParaRPr lang="ru-RU"/>
          </a:p>
        </p:txBody>
      </p:sp>
      <p:sp>
        <p:nvSpPr>
          <p:cNvPr id="61448" name="Стрелка вниз 18"/>
          <p:cNvSpPr>
            <a:spLocks noChangeArrowheads="1"/>
          </p:cNvSpPr>
          <p:nvPr/>
        </p:nvSpPr>
        <p:spPr bwMode="auto">
          <a:xfrm>
            <a:off x="7596188" y="1412875"/>
            <a:ext cx="485775" cy="360363"/>
          </a:xfrm>
          <a:prstGeom prst="downArrow">
            <a:avLst>
              <a:gd name="adj1" fmla="val 50000"/>
              <a:gd name="adj2" fmla="val 50000"/>
            </a:avLst>
          </a:prstGeom>
          <a:gradFill rotWithShape="1">
            <a:gsLst>
              <a:gs pos="0">
                <a:srgbClr val="CCFFFF"/>
              </a:gs>
              <a:gs pos="100000">
                <a:srgbClr val="B7E5E5"/>
              </a:gs>
            </a:gsLst>
            <a:path path="rect">
              <a:fillToRect l="50000" t="50000" r="50000" b="50000"/>
            </a:path>
          </a:gradFill>
          <a:ln w="9525" algn="ctr">
            <a:solidFill>
              <a:schemeClr val="tx1"/>
            </a:solidFill>
            <a:round/>
            <a:headEnd/>
            <a:tailEnd/>
          </a:ln>
        </p:spPr>
        <p:txBody>
          <a:bodyPr/>
          <a:lstStyle/>
          <a:p>
            <a:endParaRPr lang="ru-RU"/>
          </a:p>
        </p:txBody>
      </p:sp>
      <p:sp>
        <p:nvSpPr>
          <p:cNvPr id="61449" name="Стрелка вниз 3"/>
          <p:cNvSpPr>
            <a:spLocks noChangeArrowheads="1"/>
          </p:cNvSpPr>
          <p:nvPr/>
        </p:nvSpPr>
        <p:spPr bwMode="auto">
          <a:xfrm>
            <a:off x="2816225" y="1414463"/>
            <a:ext cx="146050" cy="3309937"/>
          </a:xfrm>
          <a:prstGeom prst="downArrow">
            <a:avLst>
              <a:gd name="adj1" fmla="val 50000"/>
              <a:gd name="adj2" fmla="val 50048"/>
            </a:avLst>
          </a:prstGeom>
          <a:gradFill rotWithShape="1">
            <a:gsLst>
              <a:gs pos="0">
                <a:srgbClr val="CCFFFF"/>
              </a:gs>
              <a:gs pos="100000">
                <a:srgbClr val="B7E5E5"/>
              </a:gs>
            </a:gsLst>
            <a:path path="rect">
              <a:fillToRect l="50000" t="50000" r="50000" b="50000"/>
            </a:path>
          </a:gradFill>
          <a:ln w="9525" algn="ctr">
            <a:solidFill>
              <a:schemeClr val="tx1"/>
            </a:solidFill>
            <a:round/>
            <a:headEnd/>
            <a:tailEnd/>
          </a:ln>
        </p:spPr>
        <p:txBody>
          <a:bodyPr/>
          <a:lstStyle/>
          <a:p>
            <a:endParaRPr lang="ru-RU"/>
          </a:p>
        </p:txBody>
      </p:sp>
      <p:sp>
        <p:nvSpPr>
          <p:cNvPr id="61450" name="Стрелка вниз 4"/>
          <p:cNvSpPr>
            <a:spLocks noChangeArrowheads="1"/>
          </p:cNvSpPr>
          <p:nvPr/>
        </p:nvSpPr>
        <p:spPr bwMode="auto">
          <a:xfrm>
            <a:off x="6732588" y="1412875"/>
            <a:ext cx="138112" cy="3311525"/>
          </a:xfrm>
          <a:prstGeom prst="downArrow">
            <a:avLst>
              <a:gd name="adj1" fmla="val 50000"/>
              <a:gd name="adj2" fmla="val 50063"/>
            </a:avLst>
          </a:prstGeom>
          <a:gradFill rotWithShape="1">
            <a:gsLst>
              <a:gs pos="0">
                <a:srgbClr val="CCFFFF"/>
              </a:gs>
              <a:gs pos="100000">
                <a:srgbClr val="B7E5E5"/>
              </a:gs>
            </a:gsLst>
            <a:path path="rect">
              <a:fillToRect l="50000" t="50000" r="50000" b="50000"/>
            </a:path>
          </a:gradFill>
          <a:ln w="9525" algn="ctr">
            <a:solidFill>
              <a:schemeClr val="tx1"/>
            </a:solidFill>
            <a:round/>
            <a:headEnd/>
            <a:tailEnd/>
          </a:ln>
        </p:spPr>
        <p:txBody>
          <a:bodyPr/>
          <a:lstStyle/>
          <a:p>
            <a:endParaRPr lang="ru-RU"/>
          </a:p>
        </p:txBody>
      </p:sp>
      <p:sp>
        <p:nvSpPr>
          <p:cNvPr id="61451" name="Скругленный прямоугольник 34"/>
          <p:cNvSpPr>
            <a:spLocks noChangeArrowheads="1"/>
          </p:cNvSpPr>
          <p:nvPr/>
        </p:nvSpPr>
        <p:spPr bwMode="auto">
          <a:xfrm>
            <a:off x="2968625" y="1414463"/>
            <a:ext cx="3698875" cy="3309937"/>
          </a:xfrm>
          <a:prstGeom prst="roundRect">
            <a:avLst>
              <a:gd name="adj" fmla="val 16667"/>
            </a:avLst>
          </a:prstGeom>
          <a:gradFill rotWithShape="0">
            <a:gsLst>
              <a:gs pos="0">
                <a:srgbClr val="CCFFCC"/>
              </a:gs>
              <a:gs pos="100000">
                <a:srgbClr val="F6FFF6"/>
              </a:gs>
            </a:gsLst>
            <a:path path="shape">
              <a:fillToRect l="50000" t="50000" r="50000" b="50000"/>
            </a:path>
          </a:gradFill>
          <a:ln w="9525" algn="ctr">
            <a:solidFill>
              <a:srgbClr val="669900"/>
            </a:solidFill>
            <a:round/>
            <a:headEnd/>
            <a:tailEnd/>
          </a:ln>
        </p:spPr>
        <p:txBody>
          <a:bodyPr/>
          <a:lstStyle/>
          <a:p>
            <a:pPr algn="ctr"/>
            <a:r>
              <a:rPr lang="ru-RU" sz="1000" b="1">
                <a:solidFill>
                  <a:srgbClr val="002060"/>
                </a:solidFill>
                <a:latin typeface="Times New Roman" pitchFamily="18" charset="0"/>
                <a:cs typeface="Times New Roman" pitchFamily="18" charset="0"/>
              </a:rPr>
              <a:t>Мероприятия Подпрограммы  2 «Обеспечение мероприятий по гражданской обороне, предупреждению и ликвидации чрезвычайных ситуаций природного и техногенного характера на территории Ирбитского муниципального образования»</a:t>
            </a:r>
          </a:p>
          <a:p>
            <a:pPr algn="just"/>
            <a:r>
              <a:rPr lang="ru-RU" sz="1000" b="1">
                <a:solidFill>
                  <a:srgbClr val="00602B"/>
                </a:solidFill>
                <a:latin typeface="Times New Roman" pitchFamily="18" charset="0"/>
                <a:cs typeface="Times New Roman" pitchFamily="18" charset="0"/>
              </a:rPr>
              <a:t>1.Проведение аварийно-восстановительных  и сезонных работ по ликвидации ЧС природного и техногенного характера</a:t>
            </a:r>
          </a:p>
          <a:p>
            <a:pPr algn="just"/>
            <a:r>
              <a:rPr lang="ru-RU" sz="1000" b="1">
                <a:solidFill>
                  <a:srgbClr val="00602B"/>
                </a:solidFill>
                <a:latin typeface="Times New Roman" pitchFamily="18" charset="0"/>
                <a:cs typeface="Times New Roman" pitchFamily="18" charset="0"/>
              </a:rPr>
              <a:t>2. Приобретение систем оповещения населения </a:t>
            </a:r>
          </a:p>
          <a:p>
            <a:pPr algn="just"/>
            <a:r>
              <a:rPr lang="ru-RU" sz="1000" b="1">
                <a:solidFill>
                  <a:srgbClr val="00602B"/>
                </a:solidFill>
                <a:latin typeface="Times New Roman" pitchFamily="18" charset="0"/>
                <a:cs typeface="Times New Roman" pitchFamily="18" charset="0"/>
              </a:rPr>
              <a:t>3. Закупка средств радиационной, химической и биологической разведки и контроля </a:t>
            </a:r>
          </a:p>
          <a:p>
            <a:pPr algn="just"/>
            <a:r>
              <a:rPr lang="ru-RU" sz="1000" b="1">
                <a:solidFill>
                  <a:srgbClr val="00602B"/>
                </a:solidFill>
                <a:latin typeface="Times New Roman" pitchFamily="18" charset="0"/>
                <a:cs typeface="Times New Roman" pitchFamily="18" charset="0"/>
              </a:rPr>
              <a:t>4. Размещение информации  в СМИ , приобретение методической литературы</a:t>
            </a:r>
          </a:p>
          <a:p>
            <a:pPr algn="just"/>
            <a:r>
              <a:rPr lang="ru-RU" sz="1000" b="1">
                <a:solidFill>
                  <a:srgbClr val="00602B"/>
                </a:solidFill>
                <a:latin typeface="Times New Roman" pitchFamily="18" charset="0"/>
                <a:cs typeface="Times New Roman" pitchFamily="18" charset="0"/>
              </a:rPr>
              <a:t>5.Обеспечение деятельности ЕДДС</a:t>
            </a:r>
          </a:p>
          <a:p>
            <a:pPr algn="just"/>
            <a:r>
              <a:rPr lang="ru-RU" sz="1000" b="1">
                <a:solidFill>
                  <a:srgbClr val="00602B"/>
                </a:solidFill>
                <a:latin typeface="Times New Roman" pitchFamily="18" charset="0"/>
                <a:cs typeface="Times New Roman" pitchFamily="18" charset="0"/>
              </a:rPr>
              <a:t>6. Оборудование передвижного пункта управления для работы в особый период и при ЧС</a:t>
            </a:r>
          </a:p>
          <a:p>
            <a:pPr algn="ctr"/>
            <a:r>
              <a:rPr lang="ru-RU" sz="1000" b="1">
                <a:solidFill>
                  <a:srgbClr val="00602B"/>
                </a:solidFill>
                <a:latin typeface="Times New Roman" pitchFamily="18" charset="0"/>
                <a:cs typeface="Times New Roman" pitchFamily="18" charset="0"/>
              </a:rPr>
              <a:t>2015 год –2 866,6 тыс. руб.</a:t>
            </a:r>
          </a:p>
          <a:p>
            <a:pPr algn="ctr"/>
            <a:r>
              <a:rPr lang="ru-RU" sz="1000" b="1">
                <a:solidFill>
                  <a:srgbClr val="00602B"/>
                </a:solidFill>
                <a:latin typeface="Times New Roman" pitchFamily="18" charset="0"/>
                <a:cs typeface="Times New Roman" pitchFamily="18" charset="0"/>
              </a:rPr>
              <a:t>2016 год –2 880,4 тыс. руб.</a:t>
            </a:r>
          </a:p>
          <a:p>
            <a:pPr algn="ctr"/>
            <a:r>
              <a:rPr lang="ru-RU" sz="1000" b="1">
                <a:solidFill>
                  <a:srgbClr val="00602B"/>
                </a:solidFill>
                <a:latin typeface="Times New Roman" pitchFamily="18" charset="0"/>
                <a:cs typeface="Times New Roman" pitchFamily="18" charset="0"/>
              </a:rPr>
              <a:t>2017 год -2 899,4 тыс. руб.</a:t>
            </a:r>
          </a:p>
          <a:p>
            <a:pPr algn="ctr"/>
            <a:endParaRPr lang="ru-RU" sz="1200" b="1">
              <a:solidFill>
                <a:srgbClr val="0000FF"/>
              </a:solidFill>
              <a:latin typeface="Times New Roman" pitchFamily="18" charset="0"/>
              <a:cs typeface="Times New Roman" pitchFamily="18" charset="0"/>
            </a:endParaRPr>
          </a:p>
        </p:txBody>
      </p:sp>
      <p:sp>
        <p:nvSpPr>
          <p:cNvPr id="61452" name="Стрелка вниз 2"/>
          <p:cNvSpPr>
            <a:spLocks noChangeArrowheads="1"/>
          </p:cNvSpPr>
          <p:nvPr/>
        </p:nvSpPr>
        <p:spPr bwMode="auto">
          <a:xfrm>
            <a:off x="4427538" y="1412875"/>
            <a:ext cx="720725" cy="209550"/>
          </a:xfrm>
          <a:prstGeom prst="downArrow">
            <a:avLst>
              <a:gd name="adj1" fmla="val 50000"/>
              <a:gd name="adj2" fmla="val 50000"/>
            </a:avLst>
          </a:prstGeom>
          <a:gradFill rotWithShape="1">
            <a:gsLst>
              <a:gs pos="0">
                <a:srgbClr val="CCFFFF"/>
              </a:gs>
              <a:gs pos="100000">
                <a:srgbClr val="B7E5E5"/>
              </a:gs>
            </a:gsLst>
            <a:path path="rect">
              <a:fillToRect l="50000" t="50000" r="50000" b="50000"/>
            </a:path>
          </a:gradFill>
          <a:ln w="9525" algn="ctr">
            <a:solidFill>
              <a:schemeClr val="tx1"/>
            </a:solidFill>
            <a:round/>
            <a:headEnd/>
            <a:tailEnd/>
          </a:ln>
        </p:spPr>
        <p:txBody>
          <a:bodyPr/>
          <a:lstStyle/>
          <a:p>
            <a:endParaRPr lang="ru-RU"/>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2"/>
          <p:cNvSpPr>
            <a:spLocks noGrp="1" noChangeArrowheads="1"/>
          </p:cNvSpPr>
          <p:nvPr>
            <p:ph type="title" idx="4294967295"/>
          </p:nvPr>
        </p:nvSpPr>
        <p:spPr>
          <a:xfrm>
            <a:off x="468313" y="188913"/>
            <a:ext cx="8229600" cy="395287"/>
          </a:xfrm>
        </p:spPr>
        <p:txBody>
          <a:bodyPr/>
          <a:lstStyle/>
          <a:p>
            <a:pPr eaLnBrk="1" hangingPunct="1"/>
            <a:r>
              <a:rPr lang="ru-RU" sz="2000" b="1" smtClean="0">
                <a:solidFill>
                  <a:srgbClr val="000099"/>
                </a:solidFill>
                <a:latin typeface="Times New Roman" pitchFamily="18" charset="0"/>
              </a:rPr>
              <a:t>Бюджет Ирбитского МО на 2015 год </a:t>
            </a:r>
            <a:br>
              <a:rPr lang="ru-RU" sz="2000" b="1" smtClean="0">
                <a:solidFill>
                  <a:srgbClr val="000099"/>
                </a:solidFill>
                <a:latin typeface="Times New Roman" pitchFamily="18" charset="0"/>
              </a:rPr>
            </a:br>
            <a:r>
              <a:rPr lang="ru-RU" sz="2000" b="1" smtClean="0">
                <a:solidFill>
                  <a:srgbClr val="000099"/>
                </a:solidFill>
                <a:latin typeface="Times New Roman" pitchFamily="18" charset="0"/>
              </a:rPr>
              <a:t>и плановый период 2016-2017 годы</a:t>
            </a:r>
            <a:endParaRPr lang="ru-RU" sz="1400" b="1" i="1" smtClean="0">
              <a:solidFill>
                <a:srgbClr val="000099"/>
              </a:solidFill>
              <a:latin typeface="Times New Roman" pitchFamily="18" charset="0"/>
            </a:endParaRPr>
          </a:p>
        </p:txBody>
      </p:sp>
      <p:sp>
        <p:nvSpPr>
          <p:cNvPr id="62466" name="Скругленный прямоугольник 34"/>
          <p:cNvSpPr>
            <a:spLocks noChangeArrowheads="1"/>
          </p:cNvSpPr>
          <p:nvPr/>
        </p:nvSpPr>
        <p:spPr bwMode="auto">
          <a:xfrm>
            <a:off x="215900" y="692150"/>
            <a:ext cx="8712200" cy="1081088"/>
          </a:xfrm>
          <a:prstGeom prst="roundRect">
            <a:avLst>
              <a:gd name="adj" fmla="val 16667"/>
            </a:avLst>
          </a:prstGeom>
          <a:gradFill rotWithShape="0">
            <a:gsLst>
              <a:gs pos="0">
                <a:srgbClr val="CCFFCC"/>
              </a:gs>
              <a:gs pos="100000">
                <a:srgbClr val="F6FFF6"/>
              </a:gs>
            </a:gsLst>
            <a:path path="shape">
              <a:fillToRect l="50000" t="50000" r="50000" b="50000"/>
            </a:path>
          </a:gradFill>
          <a:ln w="9525" algn="ctr">
            <a:solidFill>
              <a:srgbClr val="669900"/>
            </a:solidFill>
            <a:round/>
            <a:headEnd/>
            <a:tailEnd/>
          </a:ln>
        </p:spPr>
        <p:txBody>
          <a:bodyPr/>
          <a:lstStyle/>
          <a:p>
            <a:pPr algn="ctr"/>
            <a:r>
              <a:rPr lang="ru-RU" sz="1600" b="1">
                <a:solidFill>
                  <a:srgbClr val="00602B"/>
                </a:solidFill>
                <a:latin typeface="Times New Roman" pitchFamily="18" charset="0"/>
              </a:rPr>
              <a:t>Подпрограмма1 «Обеспечение первичных мер пожарной безопасности на территории Ирбитского муниципального образования»</a:t>
            </a:r>
          </a:p>
          <a:p>
            <a:r>
              <a:rPr lang="ru-RU" sz="1400" b="1">
                <a:solidFill>
                  <a:schemeClr val="accent2"/>
                </a:solidFill>
                <a:latin typeface="Times New Roman" pitchFamily="18" charset="0"/>
              </a:rPr>
              <a:t>Цель: Создание надлежащей противопожарной защиты населения на территории Ирбитского муниципального образования</a:t>
            </a:r>
          </a:p>
          <a:p>
            <a:pPr algn="ctr"/>
            <a:endParaRPr lang="ru-RU" b="1">
              <a:solidFill>
                <a:srgbClr val="00602B"/>
              </a:solidFill>
              <a:latin typeface="Times New Roman" pitchFamily="18" charset="0"/>
            </a:endParaRPr>
          </a:p>
          <a:p>
            <a:endParaRPr lang="ru-RU" b="1">
              <a:solidFill>
                <a:srgbClr val="00602B"/>
              </a:solidFill>
              <a:latin typeface="Times New Roman" pitchFamily="18" charset="0"/>
            </a:endParaRPr>
          </a:p>
        </p:txBody>
      </p:sp>
      <p:sp>
        <p:nvSpPr>
          <p:cNvPr id="62467" name="Овал 1"/>
          <p:cNvSpPr>
            <a:spLocks noChangeArrowheads="1"/>
          </p:cNvSpPr>
          <p:nvPr/>
        </p:nvSpPr>
        <p:spPr bwMode="auto">
          <a:xfrm>
            <a:off x="3492500" y="2276475"/>
            <a:ext cx="2374900" cy="500063"/>
          </a:xfrm>
          <a:prstGeom prst="ellipse">
            <a:avLst/>
          </a:prstGeom>
          <a:gradFill rotWithShape="1">
            <a:gsLst>
              <a:gs pos="0">
                <a:srgbClr val="CCFFFF"/>
              </a:gs>
              <a:gs pos="100000">
                <a:srgbClr val="B7E5E5"/>
              </a:gs>
            </a:gsLst>
            <a:path path="rect">
              <a:fillToRect l="50000" t="50000" r="50000" b="50000"/>
            </a:path>
          </a:gradFill>
          <a:ln w="9525" algn="ctr">
            <a:solidFill>
              <a:schemeClr val="tx1"/>
            </a:solidFill>
            <a:round/>
            <a:headEnd/>
            <a:tailEnd/>
          </a:ln>
        </p:spPr>
        <p:txBody>
          <a:bodyPr/>
          <a:lstStyle/>
          <a:p>
            <a:pPr algn="ctr"/>
            <a:r>
              <a:rPr lang="ru-RU" sz="1400" b="1">
                <a:solidFill>
                  <a:srgbClr val="333333"/>
                </a:solidFill>
                <a:latin typeface="Georgia" pitchFamily="18" charset="0"/>
              </a:rPr>
              <a:t>Мероприятия</a:t>
            </a:r>
          </a:p>
        </p:txBody>
      </p:sp>
      <p:sp>
        <p:nvSpPr>
          <p:cNvPr id="62468" name="Овал 9"/>
          <p:cNvSpPr>
            <a:spLocks noChangeArrowheads="1"/>
          </p:cNvSpPr>
          <p:nvPr/>
        </p:nvSpPr>
        <p:spPr bwMode="auto">
          <a:xfrm>
            <a:off x="6216650" y="5049838"/>
            <a:ext cx="2855913" cy="1636712"/>
          </a:xfrm>
          <a:prstGeom prst="ellipse">
            <a:avLst/>
          </a:prstGeom>
          <a:gradFill rotWithShape="1">
            <a:gsLst>
              <a:gs pos="0">
                <a:srgbClr val="CCFFFF"/>
              </a:gs>
              <a:gs pos="100000">
                <a:srgbClr val="B7E5E5"/>
              </a:gs>
            </a:gsLst>
            <a:path path="rect">
              <a:fillToRect l="50000" t="50000" r="50000" b="50000"/>
            </a:path>
          </a:gradFill>
          <a:ln w="9525" algn="ctr">
            <a:solidFill>
              <a:schemeClr val="tx1"/>
            </a:solidFill>
            <a:round/>
            <a:headEnd/>
            <a:tailEnd/>
          </a:ln>
        </p:spPr>
        <p:txBody>
          <a:bodyPr/>
          <a:lstStyle/>
          <a:p>
            <a:pPr algn="ctr"/>
            <a:r>
              <a:rPr lang="ru-RU" sz="1200" b="1" i="1">
                <a:solidFill>
                  <a:srgbClr val="000000"/>
                </a:solidFill>
                <a:latin typeface="Times New Roman" pitchFamily="18" charset="0"/>
                <a:cs typeface="Times New Roman" pitchFamily="18" charset="0"/>
              </a:rPr>
              <a:t>Противопожарная пропаганда через  СМИ и приобретение памяток для населения</a:t>
            </a:r>
          </a:p>
          <a:p>
            <a:pPr algn="ctr"/>
            <a:r>
              <a:rPr lang="ru-RU" sz="1200" b="1">
                <a:solidFill>
                  <a:srgbClr val="0000FF"/>
                </a:solidFill>
                <a:latin typeface="Times New Roman" pitchFamily="18" charset="0"/>
                <a:cs typeface="Times New Roman" pitchFamily="18" charset="0"/>
              </a:rPr>
              <a:t>2015 год – 10,0 тыс. руб.</a:t>
            </a:r>
          </a:p>
          <a:p>
            <a:pPr algn="ctr"/>
            <a:r>
              <a:rPr lang="ru-RU" sz="1200" b="1">
                <a:solidFill>
                  <a:srgbClr val="0000FF"/>
                </a:solidFill>
                <a:latin typeface="Times New Roman" pitchFamily="18" charset="0"/>
                <a:cs typeface="Times New Roman" pitchFamily="18" charset="0"/>
              </a:rPr>
              <a:t>2016 год – 10,0 тыс. руб.</a:t>
            </a:r>
          </a:p>
          <a:p>
            <a:pPr algn="ctr"/>
            <a:r>
              <a:rPr lang="ru-RU" sz="1200" b="1">
                <a:solidFill>
                  <a:srgbClr val="0000FF"/>
                </a:solidFill>
                <a:latin typeface="Times New Roman" pitchFamily="18" charset="0"/>
                <a:cs typeface="Times New Roman" pitchFamily="18" charset="0"/>
              </a:rPr>
              <a:t>2017 год –10,0 тыс. руб.</a:t>
            </a:r>
            <a:endParaRPr lang="ru-RU" sz="1200" b="1" i="1">
              <a:solidFill>
                <a:srgbClr val="000000"/>
              </a:solidFill>
              <a:latin typeface="Times New Roman" pitchFamily="18" charset="0"/>
              <a:cs typeface="Times New Roman" pitchFamily="18" charset="0"/>
            </a:endParaRPr>
          </a:p>
          <a:p>
            <a:pPr algn="ctr"/>
            <a:endParaRPr lang="ru-RU" sz="1200" b="1" i="1">
              <a:solidFill>
                <a:srgbClr val="000000"/>
              </a:solidFill>
              <a:latin typeface="Times New Roman" pitchFamily="18" charset="0"/>
              <a:cs typeface="Times New Roman" pitchFamily="18" charset="0"/>
            </a:endParaRPr>
          </a:p>
          <a:p>
            <a:pPr algn="ctr"/>
            <a:endParaRPr lang="ru-RU" sz="1200" b="1">
              <a:solidFill>
                <a:srgbClr val="0000FF"/>
              </a:solidFill>
              <a:latin typeface="Times New Roman" pitchFamily="18" charset="0"/>
              <a:cs typeface="Times New Roman" pitchFamily="18" charset="0"/>
            </a:endParaRPr>
          </a:p>
        </p:txBody>
      </p:sp>
      <p:sp>
        <p:nvSpPr>
          <p:cNvPr id="62469" name="Овал 24"/>
          <p:cNvSpPr>
            <a:spLocks noChangeArrowheads="1"/>
          </p:cNvSpPr>
          <p:nvPr/>
        </p:nvSpPr>
        <p:spPr bwMode="auto">
          <a:xfrm>
            <a:off x="6156325" y="1844675"/>
            <a:ext cx="2879725" cy="1979613"/>
          </a:xfrm>
          <a:prstGeom prst="ellipse">
            <a:avLst/>
          </a:prstGeom>
          <a:gradFill rotWithShape="1">
            <a:gsLst>
              <a:gs pos="0">
                <a:srgbClr val="CCFFFF"/>
              </a:gs>
              <a:gs pos="100000">
                <a:srgbClr val="B7E5E5"/>
              </a:gs>
            </a:gsLst>
            <a:path path="rect">
              <a:fillToRect l="50000" t="50000" r="50000" b="50000"/>
            </a:path>
          </a:gradFill>
          <a:ln w="9525" algn="ctr">
            <a:solidFill>
              <a:schemeClr val="tx1"/>
            </a:solidFill>
            <a:round/>
            <a:headEnd/>
            <a:tailEnd/>
          </a:ln>
        </p:spPr>
        <p:txBody>
          <a:bodyPr/>
          <a:lstStyle/>
          <a:p>
            <a:pPr algn="ctr"/>
            <a:r>
              <a:rPr lang="ru-RU" sz="1200" b="1" i="1">
                <a:solidFill>
                  <a:srgbClr val="000000"/>
                </a:solidFill>
                <a:latin typeface="Times New Roman" pitchFamily="18" charset="0"/>
                <a:cs typeface="Times New Roman" pitchFamily="18" charset="0"/>
              </a:rPr>
              <a:t>Создание вокруг населенных пунктов противопожарных минерализованных защитных полос (по т/а)</a:t>
            </a:r>
          </a:p>
          <a:p>
            <a:pPr algn="ctr"/>
            <a:r>
              <a:rPr lang="ru-RU" sz="1200" b="1">
                <a:solidFill>
                  <a:srgbClr val="0000FF"/>
                </a:solidFill>
                <a:latin typeface="Times New Roman" pitchFamily="18" charset="0"/>
                <a:cs typeface="Times New Roman" pitchFamily="18" charset="0"/>
              </a:rPr>
              <a:t>2015 год – 300,0 тыс. руб. 2016 год – 300,0 тыс. руб. 2017 год – 300,0 тыс. руб. </a:t>
            </a:r>
          </a:p>
        </p:txBody>
      </p:sp>
      <p:sp>
        <p:nvSpPr>
          <p:cNvPr id="62470" name="Овал 25"/>
          <p:cNvSpPr>
            <a:spLocks noChangeArrowheads="1"/>
          </p:cNvSpPr>
          <p:nvPr/>
        </p:nvSpPr>
        <p:spPr bwMode="auto">
          <a:xfrm>
            <a:off x="2951163" y="4868863"/>
            <a:ext cx="3265487" cy="1908175"/>
          </a:xfrm>
          <a:prstGeom prst="ellipse">
            <a:avLst/>
          </a:prstGeom>
          <a:gradFill rotWithShape="1">
            <a:gsLst>
              <a:gs pos="0">
                <a:srgbClr val="CCFFFF"/>
              </a:gs>
              <a:gs pos="100000">
                <a:srgbClr val="B7E5E5"/>
              </a:gs>
            </a:gsLst>
            <a:path path="rect">
              <a:fillToRect l="50000" t="50000" r="50000" b="50000"/>
            </a:path>
          </a:gradFill>
          <a:ln w="9525" algn="ctr">
            <a:solidFill>
              <a:schemeClr val="tx1"/>
            </a:solidFill>
            <a:round/>
            <a:headEnd/>
            <a:tailEnd/>
          </a:ln>
        </p:spPr>
        <p:txBody>
          <a:bodyPr/>
          <a:lstStyle/>
          <a:p>
            <a:pPr algn="ctr"/>
            <a:r>
              <a:rPr lang="ru-RU" sz="1200" b="1" i="1">
                <a:solidFill>
                  <a:srgbClr val="000000"/>
                </a:solidFill>
                <a:latin typeface="Times New Roman" pitchFamily="18" charset="0"/>
                <a:cs typeface="Times New Roman" pitchFamily="18" charset="0"/>
              </a:rPr>
              <a:t>Оснащение и обслуживание территорий первичными средствами тушения пожаров и противопожарным инвентарем.</a:t>
            </a:r>
            <a:r>
              <a:rPr lang="ru-RU" sz="1200" b="1">
                <a:solidFill>
                  <a:srgbClr val="0000FF"/>
                </a:solidFill>
                <a:latin typeface="Times New Roman" pitchFamily="18" charset="0"/>
                <a:cs typeface="Times New Roman" pitchFamily="18" charset="0"/>
              </a:rPr>
              <a:t> </a:t>
            </a:r>
          </a:p>
          <a:p>
            <a:pPr algn="ctr"/>
            <a:r>
              <a:rPr lang="ru-RU" sz="1200" b="1">
                <a:solidFill>
                  <a:srgbClr val="0000FF"/>
                </a:solidFill>
                <a:latin typeface="Times New Roman" pitchFamily="18" charset="0"/>
                <a:cs typeface="Times New Roman" pitchFamily="18" charset="0"/>
              </a:rPr>
              <a:t>2015 год – 30,0 тыс. руб.</a:t>
            </a:r>
          </a:p>
          <a:p>
            <a:pPr algn="ctr"/>
            <a:r>
              <a:rPr lang="ru-RU" sz="1200" b="1">
                <a:solidFill>
                  <a:srgbClr val="0000FF"/>
                </a:solidFill>
                <a:latin typeface="Times New Roman" pitchFamily="18" charset="0"/>
                <a:cs typeface="Times New Roman" pitchFamily="18" charset="0"/>
              </a:rPr>
              <a:t>2016 год – 30,0 тыс. руб.</a:t>
            </a:r>
          </a:p>
          <a:p>
            <a:pPr algn="ctr"/>
            <a:r>
              <a:rPr lang="ru-RU" sz="1200" b="1">
                <a:solidFill>
                  <a:srgbClr val="0000FF"/>
                </a:solidFill>
                <a:latin typeface="Times New Roman" pitchFamily="18" charset="0"/>
                <a:cs typeface="Times New Roman" pitchFamily="18" charset="0"/>
              </a:rPr>
              <a:t>2017 год –30,0 тыс. руб.</a:t>
            </a:r>
            <a:endParaRPr lang="ru-RU" sz="1200" b="1" i="1">
              <a:solidFill>
                <a:srgbClr val="000000"/>
              </a:solidFill>
              <a:latin typeface="Times New Roman" pitchFamily="18" charset="0"/>
              <a:cs typeface="Times New Roman" pitchFamily="18" charset="0"/>
            </a:endParaRPr>
          </a:p>
          <a:p>
            <a:pPr algn="ctr"/>
            <a:endParaRPr lang="ru-RU" sz="1200" b="1" i="1">
              <a:solidFill>
                <a:srgbClr val="000000"/>
              </a:solidFill>
              <a:latin typeface="Times New Roman" pitchFamily="18" charset="0"/>
              <a:cs typeface="Times New Roman" pitchFamily="18" charset="0"/>
            </a:endParaRPr>
          </a:p>
        </p:txBody>
      </p:sp>
      <p:sp>
        <p:nvSpPr>
          <p:cNvPr id="62471" name="Овал 26"/>
          <p:cNvSpPr>
            <a:spLocks noChangeArrowheads="1"/>
          </p:cNvSpPr>
          <p:nvPr/>
        </p:nvSpPr>
        <p:spPr bwMode="auto">
          <a:xfrm>
            <a:off x="142875" y="1871663"/>
            <a:ext cx="2867025" cy="1809750"/>
          </a:xfrm>
          <a:prstGeom prst="ellipse">
            <a:avLst/>
          </a:prstGeom>
          <a:gradFill rotWithShape="1">
            <a:gsLst>
              <a:gs pos="0">
                <a:srgbClr val="CCFFFF"/>
              </a:gs>
              <a:gs pos="100000">
                <a:srgbClr val="B7E5E5"/>
              </a:gs>
            </a:gsLst>
            <a:path path="rect">
              <a:fillToRect l="50000" t="50000" r="50000" b="50000"/>
            </a:path>
          </a:gradFill>
          <a:ln w="9525" algn="ctr">
            <a:solidFill>
              <a:schemeClr val="tx1"/>
            </a:solidFill>
            <a:round/>
            <a:headEnd/>
            <a:tailEnd/>
          </a:ln>
        </p:spPr>
        <p:txBody>
          <a:bodyPr/>
          <a:lstStyle/>
          <a:p>
            <a:pPr algn="ctr"/>
            <a:r>
              <a:rPr lang="ru-RU" sz="1200" b="1" i="1">
                <a:solidFill>
                  <a:srgbClr val="000000"/>
                </a:solidFill>
                <a:latin typeface="Times New Roman" pitchFamily="18" charset="0"/>
                <a:cs typeface="Times New Roman" pitchFamily="18" charset="0"/>
              </a:rPr>
              <a:t>Субсидия на поддержку добровольной пожарной охраны.</a:t>
            </a:r>
          </a:p>
          <a:p>
            <a:pPr algn="ctr"/>
            <a:r>
              <a:rPr lang="ru-RU" sz="1200" b="1">
                <a:solidFill>
                  <a:srgbClr val="0000FF"/>
                </a:solidFill>
                <a:latin typeface="Times New Roman" pitchFamily="18" charset="0"/>
                <a:cs typeface="Times New Roman" pitchFamily="18" charset="0"/>
              </a:rPr>
              <a:t>2015 год –3 132,0 тыс. руб.</a:t>
            </a:r>
          </a:p>
          <a:p>
            <a:pPr algn="ctr"/>
            <a:r>
              <a:rPr lang="ru-RU" sz="1200" b="1">
                <a:solidFill>
                  <a:srgbClr val="0000FF"/>
                </a:solidFill>
                <a:latin typeface="Times New Roman" pitchFamily="18" charset="0"/>
                <a:cs typeface="Times New Roman" pitchFamily="18" charset="0"/>
              </a:rPr>
              <a:t>2016 год –3 132,0 тыс. руб.</a:t>
            </a:r>
          </a:p>
          <a:p>
            <a:pPr algn="ctr"/>
            <a:r>
              <a:rPr lang="ru-RU" sz="1200" b="1">
                <a:solidFill>
                  <a:srgbClr val="0000FF"/>
                </a:solidFill>
                <a:latin typeface="Times New Roman" pitchFamily="18" charset="0"/>
                <a:cs typeface="Times New Roman" pitchFamily="18" charset="0"/>
              </a:rPr>
              <a:t>2017 год -3 132,0 тыс. руб.</a:t>
            </a:r>
          </a:p>
        </p:txBody>
      </p:sp>
      <p:sp>
        <p:nvSpPr>
          <p:cNvPr id="62472" name="Овал 17"/>
          <p:cNvSpPr>
            <a:spLocks noChangeArrowheads="1"/>
          </p:cNvSpPr>
          <p:nvPr/>
        </p:nvSpPr>
        <p:spPr bwMode="auto">
          <a:xfrm>
            <a:off x="71438" y="4868863"/>
            <a:ext cx="2790825" cy="1817687"/>
          </a:xfrm>
          <a:prstGeom prst="ellipse">
            <a:avLst/>
          </a:prstGeom>
          <a:gradFill rotWithShape="1">
            <a:gsLst>
              <a:gs pos="0">
                <a:srgbClr val="CCFFFF"/>
              </a:gs>
              <a:gs pos="100000">
                <a:srgbClr val="B7E5E5"/>
              </a:gs>
            </a:gsLst>
            <a:path path="rect">
              <a:fillToRect l="50000" t="50000" r="50000" b="50000"/>
            </a:path>
          </a:gradFill>
          <a:ln w="9525" algn="ctr">
            <a:solidFill>
              <a:schemeClr val="tx1"/>
            </a:solidFill>
            <a:round/>
            <a:headEnd/>
            <a:tailEnd/>
          </a:ln>
        </p:spPr>
        <p:txBody>
          <a:bodyPr/>
          <a:lstStyle/>
          <a:p>
            <a:pPr algn="ctr"/>
            <a:r>
              <a:rPr lang="ru-RU" sz="1200" b="1" i="1">
                <a:solidFill>
                  <a:srgbClr val="000000"/>
                </a:solidFill>
                <a:latin typeface="Times New Roman" pitchFamily="18" charset="0"/>
                <a:cs typeface="Times New Roman" pitchFamily="18" charset="0"/>
              </a:rPr>
              <a:t>Обеспечение функционирования первичных средств пожаротушения (по т/а)</a:t>
            </a:r>
          </a:p>
          <a:p>
            <a:pPr algn="ctr"/>
            <a:r>
              <a:rPr lang="ru-RU" sz="1200" b="1">
                <a:solidFill>
                  <a:srgbClr val="0000FF"/>
                </a:solidFill>
                <a:latin typeface="Times New Roman" pitchFamily="18" charset="0"/>
                <a:cs typeface="Times New Roman" pitchFamily="18" charset="0"/>
              </a:rPr>
              <a:t>2015 год – 30,0 тыс. руб.</a:t>
            </a:r>
          </a:p>
          <a:p>
            <a:pPr algn="ctr"/>
            <a:r>
              <a:rPr lang="ru-RU" sz="1200" b="1">
                <a:solidFill>
                  <a:srgbClr val="0000FF"/>
                </a:solidFill>
                <a:latin typeface="Times New Roman" pitchFamily="18" charset="0"/>
                <a:cs typeface="Times New Roman" pitchFamily="18" charset="0"/>
              </a:rPr>
              <a:t>2016 год –30,0 тыс. руб.</a:t>
            </a:r>
          </a:p>
          <a:p>
            <a:pPr algn="ctr"/>
            <a:r>
              <a:rPr lang="ru-RU" sz="1200" b="1">
                <a:solidFill>
                  <a:srgbClr val="0000FF"/>
                </a:solidFill>
                <a:latin typeface="Times New Roman" pitchFamily="18" charset="0"/>
                <a:cs typeface="Times New Roman" pitchFamily="18" charset="0"/>
              </a:rPr>
              <a:t>2017 год –30,0 тыс. руб.</a:t>
            </a:r>
            <a:endParaRPr lang="ru-RU" sz="1200" b="1" i="1">
              <a:solidFill>
                <a:srgbClr val="000000"/>
              </a:solidFill>
              <a:latin typeface="Times New Roman" pitchFamily="18" charset="0"/>
              <a:cs typeface="Times New Roman" pitchFamily="18" charset="0"/>
            </a:endParaRPr>
          </a:p>
          <a:p>
            <a:pPr algn="ctr"/>
            <a:endParaRPr lang="ru-RU" sz="1200" b="1" i="1">
              <a:solidFill>
                <a:srgbClr val="000000"/>
              </a:solidFill>
              <a:latin typeface="Times New Roman" pitchFamily="18" charset="0"/>
              <a:cs typeface="Times New Roman" pitchFamily="18" charset="0"/>
            </a:endParaRPr>
          </a:p>
        </p:txBody>
      </p:sp>
      <p:cxnSp>
        <p:nvCxnSpPr>
          <p:cNvPr id="62473" name="Прямая со стрелкой 4"/>
          <p:cNvCxnSpPr>
            <a:cxnSpLocks noChangeShapeType="1"/>
            <a:stCxn id="62467" idx="2"/>
          </p:cNvCxnSpPr>
          <p:nvPr/>
        </p:nvCxnSpPr>
        <p:spPr bwMode="auto">
          <a:xfrm flipH="1" flipV="1">
            <a:off x="2951163" y="2525713"/>
            <a:ext cx="541337" cy="0"/>
          </a:xfrm>
          <a:prstGeom prst="straightConnector1">
            <a:avLst/>
          </a:prstGeom>
          <a:noFill/>
          <a:ln w="9525" algn="ctr">
            <a:solidFill>
              <a:schemeClr val="tx1"/>
            </a:solidFill>
            <a:round/>
            <a:headEnd/>
            <a:tailEnd type="arrow" w="med" len="med"/>
          </a:ln>
        </p:spPr>
      </p:cxnSp>
      <p:cxnSp>
        <p:nvCxnSpPr>
          <p:cNvPr id="62474" name="Прямая со стрелкой 7"/>
          <p:cNvCxnSpPr>
            <a:cxnSpLocks noChangeShapeType="1"/>
            <a:stCxn id="62467" idx="6"/>
          </p:cNvCxnSpPr>
          <p:nvPr/>
        </p:nvCxnSpPr>
        <p:spPr bwMode="auto">
          <a:xfrm>
            <a:off x="5867400" y="2525713"/>
            <a:ext cx="487363" cy="0"/>
          </a:xfrm>
          <a:prstGeom prst="straightConnector1">
            <a:avLst/>
          </a:prstGeom>
          <a:noFill/>
          <a:ln w="9525" algn="ctr">
            <a:solidFill>
              <a:schemeClr val="tx1"/>
            </a:solidFill>
            <a:round/>
            <a:headEnd/>
            <a:tailEnd type="arrow" w="med" len="med"/>
          </a:ln>
        </p:spPr>
      </p:cxnSp>
      <p:cxnSp>
        <p:nvCxnSpPr>
          <p:cNvPr id="62475" name="Прямая со стрелкой 11"/>
          <p:cNvCxnSpPr>
            <a:cxnSpLocks noChangeShapeType="1"/>
          </p:cNvCxnSpPr>
          <p:nvPr/>
        </p:nvCxnSpPr>
        <p:spPr bwMode="auto">
          <a:xfrm flipH="1">
            <a:off x="3563938" y="2765425"/>
            <a:ext cx="612775" cy="915988"/>
          </a:xfrm>
          <a:prstGeom prst="straightConnector1">
            <a:avLst/>
          </a:prstGeom>
          <a:noFill/>
          <a:ln w="9525" algn="ctr">
            <a:solidFill>
              <a:schemeClr val="tx1"/>
            </a:solidFill>
            <a:round/>
            <a:headEnd/>
            <a:tailEnd type="arrow" w="med" len="med"/>
          </a:ln>
        </p:spPr>
      </p:cxnSp>
      <p:cxnSp>
        <p:nvCxnSpPr>
          <p:cNvPr id="62476" name="Прямая со стрелкой 14"/>
          <p:cNvCxnSpPr>
            <a:cxnSpLocks noChangeShapeType="1"/>
          </p:cNvCxnSpPr>
          <p:nvPr/>
        </p:nvCxnSpPr>
        <p:spPr bwMode="auto">
          <a:xfrm>
            <a:off x="5148263" y="2765425"/>
            <a:ext cx="468312" cy="915988"/>
          </a:xfrm>
          <a:prstGeom prst="straightConnector1">
            <a:avLst/>
          </a:prstGeom>
          <a:noFill/>
          <a:ln w="9525" algn="ctr">
            <a:solidFill>
              <a:schemeClr val="tx1"/>
            </a:solidFill>
            <a:round/>
            <a:headEnd/>
            <a:tailEnd type="arrow" w="med" len="med"/>
          </a:ln>
        </p:spPr>
      </p:cxnSp>
      <p:cxnSp>
        <p:nvCxnSpPr>
          <p:cNvPr id="62477" name="Прямая со стрелкой 20"/>
          <p:cNvCxnSpPr>
            <a:cxnSpLocks noChangeShapeType="1"/>
            <a:stCxn id="62467" idx="4"/>
          </p:cNvCxnSpPr>
          <p:nvPr/>
        </p:nvCxnSpPr>
        <p:spPr bwMode="auto">
          <a:xfrm>
            <a:off x="4679950" y="2776538"/>
            <a:ext cx="0" cy="2092325"/>
          </a:xfrm>
          <a:prstGeom prst="straightConnector1">
            <a:avLst/>
          </a:prstGeom>
          <a:noFill/>
          <a:ln w="9525" algn="ctr">
            <a:solidFill>
              <a:schemeClr val="tx1"/>
            </a:solidFill>
            <a:round/>
            <a:headEnd/>
            <a:tailEnd type="arrow" w="med" len="med"/>
          </a:ln>
        </p:spPr>
      </p:cxnSp>
      <p:cxnSp>
        <p:nvCxnSpPr>
          <p:cNvPr id="62478" name="Прямая со стрелкой 23"/>
          <p:cNvCxnSpPr>
            <a:cxnSpLocks noChangeShapeType="1"/>
            <a:stCxn id="62467" idx="3"/>
          </p:cNvCxnSpPr>
          <p:nvPr/>
        </p:nvCxnSpPr>
        <p:spPr bwMode="auto">
          <a:xfrm flipH="1">
            <a:off x="2087563" y="2703513"/>
            <a:ext cx="1752600" cy="2238375"/>
          </a:xfrm>
          <a:prstGeom prst="straightConnector1">
            <a:avLst/>
          </a:prstGeom>
          <a:noFill/>
          <a:ln w="9525" algn="ctr">
            <a:solidFill>
              <a:schemeClr val="tx1"/>
            </a:solidFill>
            <a:round/>
            <a:headEnd/>
            <a:tailEnd type="arrow" w="med" len="med"/>
          </a:ln>
        </p:spPr>
      </p:cxnSp>
      <p:sp>
        <p:nvSpPr>
          <p:cNvPr id="62479" name="Овал 22"/>
          <p:cNvSpPr>
            <a:spLocks noChangeArrowheads="1"/>
          </p:cNvSpPr>
          <p:nvPr/>
        </p:nvSpPr>
        <p:spPr bwMode="auto">
          <a:xfrm>
            <a:off x="1439863" y="3627438"/>
            <a:ext cx="2844800" cy="1241425"/>
          </a:xfrm>
          <a:prstGeom prst="ellipse">
            <a:avLst/>
          </a:prstGeom>
          <a:gradFill rotWithShape="1">
            <a:gsLst>
              <a:gs pos="0">
                <a:srgbClr val="CCFFFF"/>
              </a:gs>
              <a:gs pos="100000">
                <a:srgbClr val="B7E5E5"/>
              </a:gs>
            </a:gsLst>
            <a:path path="rect">
              <a:fillToRect l="50000" t="50000" r="50000" b="50000"/>
            </a:path>
          </a:gradFill>
          <a:ln w="9525" algn="ctr">
            <a:solidFill>
              <a:schemeClr val="tx1"/>
            </a:solidFill>
            <a:round/>
            <a:headEnd/>
            <a:tailEnd/>
          </a:ln>
        </p:spPr>
        <p:txBody>
          <a:bodyPr/>
          <a:lstStyle/>
          <a:p>
            <a:pPr algn="ctr"/>
            <a:r>
              <a:rPr lang="ru-RU" sz="1200" b="1" i="1">
                <a:solidFill>
                  <a:srgbClr val="000000"/>
                </a:solidFill>
                <a:latin typeface="Times New Roman" pitchFamily="18" charset="0"/>
                <a:cs typeface="Times New Roman" pitchFamily="18" charset="0"/>
              </a:rPr>
              <a:t>Ремонт пирсов</a:t>
            </a:r>
          </a:p>
          <a:p>
            <a:pPr algn="ctr"/>
            <a:endParaRPr lang="ru-RU" sz="1200" b="1" i="1">
              <a:solidFill>
                <a:srgbClr val="000000"/>
              </a:solidFill>
              <a:latin typeface="Times New Roman" pitchFamily="18" charset="0"/>
              <a:cs typeface="Times New Roman" pitchFamily="18" charset="0"/>
            </a:endParaRPr>
          </a:p>
          <a:p>
            <a:pPr algn="ctr"/>
            <a:r>
              <a:rPr lang="ru-RU" sz="1200" b="1">
                <a:solidFill>
                  <a:srgbClr val="0000FF"/>
                </a:solidFill>
                <a:latin typeface="Times New Roman" pitchFamily="18" charset="0"/>
                <a:cs typeface="Times New Roman" pitchFamily="18" charset="0"/>
              </a:rPr>
              <a:t>2015 год – 120,0 тыс. руб.</a:t>
            </a:r>
          </a:p>
          <a:p>
            <a:pPr algn="ctr"/>
            <a:r>
              <a:rPr lang="ru-RU" sz="1200" b="1">
                <a:solidFill>
                  <a:srgbClr val="0000FF"/>
                </a:solidFill>
                <a:latin typeface="Times New Roman" pitchFamily="18" charset="0"/>
                <a:cs typeface="Times New Roman" pitchFamily="18" charset="0"/>
              </a:rPr>
              <a:t>2016 год – 120,0 тыс. руб.</a:t>
            </a:r>
          </a:p>
          <a:p>
            <a:pPr algn="ctr"/>
            <a:r>
              <a:rPr lang="ru-RU" sz="1200" b="1">
                <a:solidFill>
                  <a:srgbClr val="0000FF"/>
                </a:solidFill>
                <a:latin typeface="Times New Roman" pitchFamily="18" charset="0"/>
                <a:cs typeface="Times New Roman" pitchFamily="18" charset="0"/>
              </a:rPr>
              <a:t>2017 год –120,0 тыс. руб.</a:t>
            </a:r>
            <a:endParaRPr lang="ru-RU" sz="1200" b="1" i="1">
              <a:solidFill>
                <a:srgbClr val="000000"/>
              </a:solidFill>
              <a:latin typeface="Times New Roman" pitchFamily="18" charset="0"/>
              <a:cs typeface="Times New Roman" pitchFamily="18" charset="0"/>
            </a:endParaRPr>
          </a:p>
        </p:txBody>
      </p:sp>
      <p:cxnSp>
        <p:nvCxnSpPr>
          <p:cNvPr id="62480" name="Прямая со стрелкой 28"/>
          <p:cNvCxnSpPr>
            <a:cxnSpLocks noChangeShapeType="1"/>
          </p:cNvCxnSpPr>
          <p:nvPr/>
        </p:nvCxnSpPr>
        <p:spPr bwMode="auto">
          <a:xfrm>
            <a:off x="5519738" y="2681288"/>
            <a:ext cx="1608137" cy="2368550"/>
          </a:xfrm>
          <a:prstGeom prst="straightConnector1">
            <a:avLst/>
          </a:prstGeom>
          <a:noFill/>
          <a:ln w="9525" algn="ctr">
            <a:solidFill>
              <a:schemeClr val="tx1"/>
            </a:solidFill>
            <a:round/>
            <a:headEnd/>
            <a:tailEnd type="arrow" w="med" len="med"/>
          </a:ln>
        </p:spPr>
      </p:cxnSp>
      <p:sp>
        <p:nvSpPr>
          <p:cNvPr id="62481" name="Овал 18"/>
          <p:cNvSpPr>
            <a:spLocks noChangeArrowheads="1"/>
          </p:cNvSpPr>
          <p:nvPr/>
        </p:nvSpPr>
        <p:spPr bwMode="auto">
          <a:xfrm>
            <a:off x="4751388" y="3681413"/>
            <a:ext cx="2808287" cy="1241425"/>
          </a:xfrm>
          <a:prstGeom prst="ellipse">
            <a:avLst/>
          </a:prstGeom>
          <a:gradFill rotWithShape="1">
            <a:gsLst>
              <a:gs pos="0">
                <a:srgbClr val="CCFFFF"/>
              </a:gs>
              <a:gs pos="100000">
                <a:srgbClr val="B7E5E5"/>
              </a:gs>
            </a:gsLst>
            <a:path path="rect">
              <a:fillToRect l="50000" t="50000" r="50000" b="50000"/>
            </a:path>
          </a:gradFill>
          <a:ln w="9525" algn="ctr">
            <a:solidFill>
              <a:schemeClr val="tx1"/>
            </a:solidFill>
            <a:round/>
            <a:headEnd/>
            <a:tailEnd/>
          </a:ln>
        </p:spPr>
        <p:txBody>
          <a:bodyPr/>
          <a:lstStyle/>
          <a:p>
            <a:pPr algn="ctr"/>
            <a:r>
              <a:rPr lang="ru-RU" sz="1200" b="1" i="1">
                <a:solidFill>
                  <a:srgbClr val="000000"/>
                </a:solidFill>
                <a:latin typeface="Times New Roman" pitchFamily="18" charset="0"/>
                <a:cs typeface="Times New Roman" pitchFamily="18" charset="0"/>
              </a:rPr>
              <a:t>Оборудование подъездов с пирсами</a:t>
            </a:r>
          </a:p>
          <a:p>
            <a:pPr algn="ctr"/>
            <a:r>
              <a:rPr lang="ru-RU" sz="1200" b="1">
                <a:solidFill>
                  <a:srgbClr val="0000FF"/>
                </a:solidFill>
                <a:latin typeface="Times New Roman" pitchFamily="18" charset="0"/>
                <a:cs typeface="Times New Roman" pitchFamily="18" charset="0"/>
              </a:rPr>
              <a:t>2015 год – 160,0 тыс. руб.</a:t>
            </a:r>
          </a:p>
          <a:p>
            <a:pPr algn="ctr"/>
            <a:r>
              <a:rPr lang="ru-RU" sz="1200" b="1">
                <a:solidFill>
                  <a:srgbClr val="0000FF"/>
                </a:solidFill>
                <a:latin typeface="Times New Roman" pitchFamily="18" charset="0"/>
                <a:cs typeface="Times New Roman" pitchFamily="18" charset="0"/>
              </a:rPr>
              <a:t>2016 год – 160,0 тыс. Руб.</a:t>
            </a:r>
          </a:p>
          <a:p>
            <a:pPr algn="ctr"/>
            <a:r>
              <a:rPr lang="ru-RU" sz="1200" b="1">
                <a:solidFill>
                  <a:srgbClr val="0000FF"/>
                </a:solidFill>
                <a:latin typeface="Times New Roman" pitchFamily="18" charset="0"/>
                <a:cs typeface="Times New Roman" pitchFamily="18" charset="0"/>
              </a:rPr>
              <a:t>2017 год –160,0 тыс. руб.</a:t>
            </a:r>
            <a:endParaRPr lang="ru-RU" sz="1200" b="1" i="1">
              <a:solidFill>
                <a:srgbClr val="00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Rectangle 2"/>
          <p:cNvSpPr>
            <a:spLocks noGrp="1" noChangeArrowheads="1"/>
          </p:cNvSpPr>
          <p:nvPr>
            <p:ph type="title"/>
          </p:nvPr>
        </p:nvSpPr>
        <p:spPr>
          <a:xfrm>
            <a:off x="468313" y="80963"/>
            <a:ext cx="8229600" cy="431800"/>
          </a:xfrm>
        </p:spPr>
        <p:txBody>
          <a:bodyPr/>
          <a:lstStyle/>
          <a:p>
            <a:pPr eaLnBrk="1" hangingPunct="1"/>
            <a:r>
              <a:rPr lang="ru-RU" sz="2000" b="1" smtClean="0">
                <a:solidFill>
                  <a:srgbClr val="000099"/>
                </a:solidFill>
                <a:latin typeface="Times New Roman" pitchFamily="18" charset="0"/>
              </a:rPr>
              <a:t>Бюджет Ирбитского МО на 2015 год </a:t>
            </a:r>
            <a:br>
              <a:rPr lang="ru-RU" sz="2000" b="1" smtClean="0">
                <a:solidFill>
                  <a:srgbClr val="000099"/>
                </a:solidFill>
                <a:latin typeface="Times New Roman" pitchFamily="18" charset="0"/>
              </a:rPr>
            </a:br>
            <a:r>
              <a:rPr lang="ru-RU" sz="2000" b="1" smtClean="0">
                <a:solidFill>
                  <a:srgbClr val="000099"/>
                </a:solidFill>
                <a:latin typeface="Times New Roman" pitchFamily="18" charset="0"/>
              </a:rPr>
              <a:t>и плановый период 2016-2017годы</a:t>
            </a:r>
            <a:endParaRPr lang="ru-RU" sz="1400" b="1" i="1" smtClean="0">
              <a:solidFill>
                <a:srgbClr val="000099"/>
              </a:solidFill>
              <a:latin typeface="Times New Roman" pitchFamily="18" charset="0"/>
            </a:endParaRPr>
          </a:p>
        </p:txBody>
      </p:sp>
      <p:sp>
        <p:nvSpPr>
          <p:cNvPr id="63490" name="Скругленный прямоугольник 34"/>
          <p:cNvSpPr>
            <a:spLocks noChangeArrowheads="1"/>
          </p:cNvSpPr>
          <p:nvPr/>
        </p:nvSpPr>
        <p:spPr bwMode="auto">
          <a:xfrm>
            <a:off x="215900" y="692150"/>
            <a:ext cx="8712200" cy="720725"/>
          </a:xfrm>
          <a:prstGeom prst="roundRect">
            <a:avLst>
              <a:gd name="adj" fmla="val 16667"/>
            </a:avLst>
          </a:prstGeom>
          <a:gradFill rotWithShape="0">
            <a:gsLst>
              <a:gs pos="0">
                <a:srgbClr val="CCFFCC"/>
              </a:gs>
              <a:gs pos="100000">
                <a:srgbClr val="F6FFF6"/>
              </a:gs>
            </a:gsLst>
            <a:path path="shape">
              <a:fillToRect l="50000" t="50000" r="50000" b="50000"/>
            </a:path>
          </a:gradFill>
          <a:ln w="9525" algn="ctr">
            <a:solidFill>
              <a:srgbClr val="669900"/>
            </a:solidFill>
            <a:round/>
            <a:headEnd/>
            <a:tailEnd/>
          </a:ln>
        </p:spPr>
        <p:txBody>
          <a:bodyPr/>
          <a:lstStyle/>
          <a:p>
            <a:pPr algn="ctr"/>
            <a:r>
              <a:rPr lang="ru-RU" sz="1400" b="1">
                <a:solidFill>
                  <a:srgbClr val="00602B"/>
                </a:solidFill>
                <a:latin typeface="Times New Roman" pitchFamily="18" charset="0"/>
                <a:cs typeface="Times New Roman" pitchFamily="18" charset="0"/>
              </a:rPr>
              <a:t>Муниципальная программа</a:t>
            </a:r>
          </a:p>
          <a:p>
            <a:pPr algn="ctr"/>
            <a:r>
              <a:rPr lang="ru-RU" sz="1400" b="1">
                <a:solidFill>
                  <a:srgbClr val="00602B"/>
                </a:solidFill>
                <a:latin typeface="Times New Roman" pitchFamily="18" charset="0"/>
                <a:cs typeface="Times New Roman" pitchFamily="18" charset="0"/>
              </a:rPr>
              <a:t>«Повышение эффективности управления муниципальными финансами Ирбитского муниципального образования на период до 2018 года»</a:t>
            </a:r>
          </a:p>
        </p:txBody>
      </p:sp>
      <p:sp>
        <p:nvSpPr>
          <p:cNvPr id="63491" name="Скругленный прямоугольник 34"/>
          <p:cNvSpPr>
            <a:spLocks noChangeArrowheads="1"/>
          </p:cNvSpPr>
          <p:nvPr/>
        </p:nvSpPr>
        <p:spPr bwMode="auto">
          <a:xfrm>
            <a:off x="107950" y="1517650"/>
            <a:ext cx="2708275" cy="1946275"/>
          </a:xfrm>
          <a:prstGeom prst="roundRect">
            <a:avLst>
              <a:gd name="adj" fmla="val 16667"/>
            </a:avLst>
          </a:prstGeom>
          <a:gradFill rotWithShape="0">
            <a:gsLst>
              <a:gs pos="0">
                <a:srgbClr val="CCFFCC"/>
              </a:gs>
              <a:gs pos="100000">
                <a:srgbClr val="F6FFF6"/>
              </a:gs>
            </a:gsLst>
            <a:path path="shape">
              <a:fillToRect l="50000" t="50000" r="50000" b="50000"/>
            </a:path>
          </a:gradFill>
          <a:ln w="9525" algn="ctr">
            <a:solidFill>
              <a:srgbClr val="669900"/>
            </a:solidFill>
            <a:round/>
            <a:headEnd/>
            <a:tailEnd/>
          </a:ln>
        </p:spPr>
        <p:txBody>
          <a:bodyPr/>
          <a:lstStyle/>
          <a:p>
            <a:pPr algn="ctr"/>
            <a:r>
              <a:rPr lang="ru-RU" sz="1200" b="1">
                <a:solidFill>
                  <a:srgbClr val="004C22"/>
                </a:solidFill>
                <a:latin typeface="Times New Roman" pitchFamily="18" charset="0"/>
                <a:cs typeface="Times New Roman" pitchFamily="18" charset="0"/>
              </a:rPr>
              <a:t>Мероприятия Подпрограммы 1 «Повышение финансовой самостоятельности местного бюджета»</a:t>
            </a:r>
          </a:p>
          <a:p>
            <a:pPr algn="ctr"/>
            <a:endParaRPr lang="ru-RU" sz="1000" b="1">
              <a:solidFill>
                <a:srgbClr val="004C22"/>
              </a:solidFill>
              <a:latin typeface="Times New Roman" pitchFamily="18" charset="0"/>
              <a:cs typeface="Times New Roman" pitchFamily="18" charset="0"/>
            </a:endParaRPr>
          </a:p>
          <a:p>
            <a:endParaRPr lang="ru-RU" sz="1000" b="1">
              <a:solidFill>
                <a:srgbClr val="002060"/>
              </a:solidFill>
              <a:latin typeface="Times New Roman" pitchFamily="18" charset="0"/>
              <a:cs typeface="Times New Roman" pitchFamily="18" charset="0"/>
            </a:endParaRPr>
          </a:p>
          <a:p>
            <a:endParaRPr lang="ru-RU" sz="1000" b="1">
              <a:solidFill>
                <a:srgbClr val="002060"/>
              </a:solidFill>
              <a:latin typeface="Times New Roman" pitchFamily="18" charset="0"/>
              <a:cs typeface="Times New Roman" pitchFamily="18" charset="0"/>
            </a:endParaRPr>
          </a:p>
          <a:p>
            <a:endParaRPr lang="ru-RU" sz="1000" b="1">
              <a:solidFill>
                <a:srgbClr val="002060"/>
              </a:solidFill>
              <a:latin typeface="Times New Roman" pitchFamily="18" charset="0"/>
              <a:cs typeface="Times New Roman" pitchFamily="18" charset="0"/>
            </a:endParaRPr>
          </a:p>
        </p:txBody>
      </p:sp>
      <p:sp>
        <p:nvSpPr>
          <p:cNvPr id="63492" name="Скругленный прямоугольник 34"/>
          <p:cNvSpPr>
            <a:spLocks noChangeArrowheads="1"/>
          </p:cNvSpPr>
          <p:nvPr/>
        </p:nvSpPr>
        <p:spPr bwMode="auto">
          <a:xfrm>
            <a:off x="6870700" y="1689100"/>
            <a:ext cx="2201863" cy="1774825"/>
          </a:xfrm>
          <a:prstGeom prst="roundRect">
            <a:avLst>
              <a:gd name="adj" fmla="val 16667"/>
            </a:avLst>
          </a:prstGeom>
          <a:gradFill rotWithShape="0">
            <a:gsLst>
              <a:gs pos="0">
                <a:srgbClr val="CCFFCC"/>
              </a:gs>
              <a:gs pos="100000">
                <a:srgbClr val="F6FFF6"/>
              </a:gs>
            </a:gsLst>
            <a:path path="shape">
              <a:fillToRect l="50000" t="50000" r="50000" b="50000"/>
            </a:path>
          </a:gradFill>
          <a:ln w="9525" algn="ctr">
            <a:solidFill>
              <a:srgbClr val="669900"/>
            </a:solidFill>
            <a:round/>
            <a:headEnd/>
            <a:tailEnd/>
          </a:ln>
        </p:spPr>
        <p:txBody>
          <a:bodyPr/>
          <a:lstStyle/>
          <a:p>
            <a:pPr algn="ctr"/>
            <a:r>
              <a:rPr lang="ru-RU" sz="1200" b="1">
                <a:solidFill>
                  <a:srgbClr val="004C22"/>
                </a:solidFill>
                <a:latin typeface="Times New Roman" pitchFamily="18" charset="0"/>
                <a:cs typeface="Times New Roman" pitchFamily="18" charset="0"/>
              </a:rPr>
              <a:t>Мероприятия Подпрограммы  3 «Управление муниципальным долгом»</a:t>
            </a:r>
          </a:p>
          <a:p>
            <a:pPr algn="ctr"/>
            <a:endParaRPr lang="ru-RU" sz="1200" b="1">
              <a:solidFill>
                <a:srgbClr val="002060"/>
              </a:solidFill>
              <a:latin typeface="Times New Roman" pitchFamily="18" charset="0"/>
              <a:cs typeface="Times New Roman" pitchFamily="18" charset="0"/>
            </a:endParaRPr>
          </a:p>
          <a:p>
            <a:pPr algn="ctr"/>
            <a:r>
              <a:rPr lang="ru-RU" sz="1200" b="1">
                <a:solidFill>
                  <a:srgbClr val="002060"/>
                </a:solidFill>
                <a:latin typeface="Times New Roman" pitchFamily="18" charset="0"/>
                <a:cs typeface="Times New Roman" pitchFamily="18" charset="0"/>
              </a:rPr>
              <a:t>2015 год – 26,8 тыс. руб.</a:t>
            </a:r>
          </a:p>
          <a:p>
            <a:pPr algn="ctr"/>
            <a:r>
              <a:rPr lang="ru-RU" sz="1200" b="1">
                <a:solidFill>
                  <a:srgbClr val="002060"/>
                </a:solidFill>
                <a:latin typeface="Times New Roman" pitchFamily="18" charset="0"/>
                <a:cs typeface="Times New Roman" pitchFamily="18" charset="0"/>
              </a:rPr>
              <a:t>2016 год – 26,8 тыс. руб.</a:t>
            </a:r>
          </a:p>
          <a:p>
            <a:pPr algn="ctr"/>
            <a:r>
              <a:rPr lang="ru-RU" sz="1200" b="1">
                <a:solidFill>
                  <a:srgbClr val="002060"/>
                </a:solidFill>
                <a:latin typeface="Times New Roman" pitchFamily="18" charset="0"/>
                <a:cs typeface="Times New Roman" pitchFamily="18" charset="0"/>
              </a:rPr>
              <a:t>2017 год – 26,8 тыс. руб.</a:t>
            </a:r>
          </a:p>
          <a:p>
            <a:endParaRPr lang="ru-RU" sz="1200" b="1">
              <a:solidFill>
                <a:srgbClr val="0000FF"/>
              </a:solidFill>
              <a:latin typeface="Times New Roman" pitchFamily="18" charset="0"/>
              <a:cs typeface="Times New Roman" pitchFamily="18" charset="0"/>
            </a:endParaRPr>
          </a:p>
        </p:txBody>
      </p:sp>
      <p:sp>
        <p:nvSpPr>
          <p:cNvPr id="63493" name="Скругленный прямоугольник 34"/>
          <p:cNvSpPr>
            <a:spLocks noChangeArrowheads="1"/>
          </p:cNvSpPr>
          <p:nvPr/>
        </p:nvSpPr>
        <p:spPr bwMode="auto">
          <a:xfrm>
            <a:off x="168275" y="3824288"/>
            <a:ext cx="5040313" cy="1981200"/>
          </a:xfrm>
          <a:prstGeom prst="roundRect">
            <a:avLst>
              <a:gd name="adj" fmla="val 16667"/>
            </a:avLst>
          </a:prstGeom>
          <a:gradFill rotWithShape="0">
            <a:gsLst>
              <a:gs pos="0">
                <a:srgbClr val="CCFFCC"/>
              </a:gs>
              <a:gs pos="100000">
                <a:srgbClr val="F6FFF6"/>
              </a:gs>
            </a:gsLst>
            <a:path path="shape">
              <a:fillToRect l="50000" t="50000" r="50000" b="50000"/>
            </a:path>
          </a:gradFill>
          <a:ln w="9525" algn="ctr">
            <a:solidFill>
              <a:srgbClr val="669900"/>
            </a:solidFill>
            <a:round/>
            <a:headEnd/>
            <a:tailEnd/>
          </a:ln>
        </p:spPr>
        <p:txBody>
          <a:bodyPr/>
          <a:lstStyle/>
          <a:p>
            <a:pPr algn="ctr"/>
            <a:r>
              <a:rPr lang="ru-RU" sz="1200" b="1">
                <a:solidFill>
                  <a:srgbClr val="002060"/>
                </a:solidFill>
                <a:latin typeface="Times New Roman" pitchFamily="18" charset="0"/>
                <a:cs typeface="Times New Roman" pitchFamily="18" charset="0"/>
              </a:rPr>
              <a:t>Мероприятия Подпрограммы  4 «Обеспечение реализации муниципальной программы «Повышение эффективности управления муниципальными финансами Ирбитского муниципального образования на период до 2018 года»</a:t>
            </a:r>
          </a:p>
          <a:p>
            <a:pPr algn="ctr"/>
            <a:endParaRPr lang="ru-RU" sz="1200" b="1">
              <a:solidFill>
                <a:srgbClr val="002060"/>
              </a:solidFill>
              <a:latin typeface="Times New Roman" pitchFamily="18" charset="0"/>
              <a:cs typeface="Times New Roman" pitchFamily="18" charset="0"/>
            </a:endParaRPr>
          </a:p>
          <a:p>
            <a:pPr algn="ctr"/>
            <a:r>
              <a:rPr lang="ru-RU" sz="1200" b="1">
                <a:solidFill>
                  <a:srgbClr val="002060"/>
                </a:solidFill>
                <a:latin typeface="Times New Roman" pitchFamily="18" charset="0"/>
                <a:cs typeface="Times New Roman" pitchFamily="18" charset="0"/>
              </a:rPr>
              <a:t>2015 год – 10 634,3 тыс. руб.</a:t>
            </a:r>
          </a:p>
          <a:p>
            <a:pPr algn="ctr"/>
            <a:r>
              <a:rPr lang="ru-RU" sz="1200" b="1">
                <a:solidFill>
                  <a:srgbClr val="002060"/>
                </a:solidFill>
                <a:latin typeface="Times New Roman" pitchFamily="18" charset="0"/>
                <a:cs typeface="Times New Roman" pitchFamily="18" charset="0"/>
              </a:rPr>
              <a:t>2016 год – 10 634,3 тыс. руб.</a:t>
            </a:r>
          </a:p>
          <a:p>
            <a:pPr algn="ctr"/>
            <a:r>
              <a:rPr lang="ru-RU" sz="1200" b="1">
                <a:solidFill>
                  <a:srgbClr val="002060"/>
                </a:solidFill>
                <a:latin typeface="Times New Roman" pitchFamily="18" charset="0"/>
                <a:cs typeface="Times New Roman" pitchFamily="18" charset="0"/>
              </a:rPr>
              <a:t>2017 год – 10 634,3 тыс. руб.</a:t>
            </a:r>
          </a:p>
          <a:p>
            <a:pPr algn="ctr"/>
            <a:endParaRPr lang="ru-RU" sz="1000" b="1">
              <a:solidFill>
                <a:srgbClr val="002060"/>
              </a:solidFill>
              <a:latin typeface="Times New Roman" pitchFamily="18" charset="0"/>
              <a:cs typeface="Times New Roman" pitchFamily="18" charset="0"/>
            </a:endParaRPr>
          </a:p>
          <a:p>
            <a:pPr algn="ctr"/>
            <a:endParaRPr lang="ru-RU" sz="1000" b="1">
              <a:solidFill>
                <a:srgbClr val="0000FF"/>
              </a:solidFill>
              <a:latin typeface="Times New Roman" pitchFamily="18" charset="0"/>
              <a:cs typeface="Times New Roman" pitchFamily="18" charset="0"/>
            </a:endParaRPr>
          </a:p>
        </p:txBody>
      </p:sp>
      <p:sp>
        <p:nvSpPr>
          <p:cNvPr id="63494" name="Скругленный прямоугольник 34"/>
          <p:cNvSpPr>
            <a:spLocks noChangeArrowheads="1"/>
          </p:cNvSpPr>
          <p:nvPr/>
        </p:nvSpPr>
        <p:spPr bwMode="auto">
          <a:xfrm>
            <a:off x="5221288" y="3824288"/>
            <a:ext cx="3816350" cy="1981200"/>
          </a:xfrm>
          <a:prstGeom prst="roundRect">
            <a:avLst>
              <a:gd name="adj" fmla="val 16667"/>
            </a:avLst>
          </a:prstGeom>
          <a:gradFill rotWithShape="0">
            <a:gsLst>
              <a:gs pos="0">
                <a:srgbClr val="CCFFCC"/>
              </a:gs>
              <a:gs pos="100000">
                <a:srgbClr val="F6FFF6"/>
              </a:gs>
            </a:gsLst>
            <a:path path="shape">
              <a:fillToRect l="50000" t="50000" r="50000" b="50000"/>
            </a:path>
          </a:gradFill>
          <a:ln w="9525" algn="ctr">
            <a:solidFill>
              <a:srgbClr val="669900"/>
            </a:solidFill>
            <a:round/>
            <a:headEnd/>
            <a:tailEnd/>
          </a:ln>
        </p:spPr>
        <p:txBody>
          <a:bodyPr/>
          <a:lstStyle/>
          <a:p>
            <a:pPr algn="ctr"/>
            <a:r>
              <a:rPr lang="ru-RU" sz="1200" b="1">
                <a:solidFill>
                  <a:srgbClr val="002060"/>
                </a:solidFill>
                <a:latin typeface="Times New Roman" pitchFamily="18" charset="0"/>
                <a:cs typeface="Times New Roman" pitchFamily="18" charset="0"/>
              </a:rPr>
              <a:t>Мероприятия Подпрограммы  5 «Совершенствование программных, информационно-технических ресурсов и телекоммуникационной инфраструктуры, обеспечивающей управление финансами»</a:t>
            </a:r>
          </a:p>
          <a:p>
            <a:endParaRPr lang="ru-RU" sz="1200" b="1">
              <a:solidFill>
                <a:srgbClr val="00602B"/>
              </a:solidFill>
              <a:latin typeface="Times New Roman" pitchFamily="18" charset="0"/>
              <a:cs typeface="Times New Roman" pitchFamily="18" charset="0"/>
            </a:endParaRPr>
          </a:p>
          <a:p>
            <a:pPr algn="ctr"/>
            <a:r>
              <a:rPr lang="ru-RU" sz="1200" b="1">
                <a:solidFill>
                  <a:srgbClr val="002060"/>
                </a:solidFill>
                <a:latin typeface="Times New Roman" pitchFamily="18" charset="0"/>
                <a:cs typeface="Times New Roman" pitchFamily="18" charset="0"/>
              </a:rPr>
              <a:t>2015 год – 1 658,1 тыс. руб.</a:t>
            </a:r>
          </a:p>
          <a:p>
            <a:pPr algn="ctr"/>
            <a:r>
              <a:rPr lang="ru-RU" sz="1200" b="1">
                <a:solidFill>
                  <a:srgbClr val="002060"/>
                </a:solidFill>
                <a:latin typeface="Times New Roman" pitchFamily="18" charset="0"/>
                <a:cs typeface="Times New Roman" pitchFamily="18" charset="0"/>
              </a:rPr>
              <a:t>2016 год – 1 658,1 тыс. руб.</a:t>
            </a:r>
          </a:p>
          <a:p>
            <a:pPr algn="ctr"/>
            <a:r>
              <a:rPr lang="ru-RU" sz="1200" b="1">
                <a:solidFill>
                  <a:srgbClr val="002060"/>
                </a:solidFill>
                <a:latin typeface="Times New Roman" pitchFamily="18" charset="0"/>
                <a:cs typeface="Times New Roman" pitchFamily="18" charset="0"/>
              </a:rPr>
              <a:t>2017 год – 1 658,1 тыс. руб.</a:t>
            </a:r>
          </a:p>
          <a:p>
            <a:pPr algn="ctr"/>
            <a:endParaRPr lang="ru-RU" sz="1200" b="1">
              <a:solidFill>
                <a:srgbClr val="0000FF"/>
              </a:solidFill>
              <a:latin typeface="Times New Roman" pitchFamily="18" charset="0"/>
              <a:cs typeface="Times New Roman" pitchFamily="18" charset="0"/>
            </a:endParaRPr>
          </a:p>
          <a:p>
            <a:pPr algn="ctr"/>
            <a:endParaRPr lang="ru-RU" sz="1200" b="1">
              <a:solidFill>
                <a:srgbClr val="0000FF"/>
              </a:solidFill>
              <a:latin typeface="Times New Roman" pitchFamily="18" charset="0"/>
              <a:cs typeface="Times New Roman" pitchFamily="18" charset="0"/>
            </a:endParaRPr>
          </a:p>
        </p:txBody>
      </p:sp>
      <p:sp>
        <p:nvSpPr>
          <p:cNvPr id="63495" name="Стрелка вниз 2"/>
          <p:cNvSpPr>
            <a:spLocks noChangeArrowheads="1"/>
          </p:cNvSpPr>
          <p:nvPr/>
        </p:nvSpPr>
        <p:spPr bwMode="auto">
          <a:xfrm>
            <a:off x="1223963" y="1412875"/>
            <a:ext cx="484187" cy="209550"/>
          </a:xfrm>
          <a:prstGeom prst="downArrow">
            <a:avLst>
              <a:gd name="adj1" fmla="val 50000"/>
              <a:gd name="adj2" fmla="val 50000"/>
            </a:avLst>
          </a:prstGeom>
          <a:gradFill rotWithShape="1">
            <a:gsLst>
              <a:gs pos="0">
                <a:srgbClr val="CCFFFF"/>
              </a:gs>
              <a:gs pos="100000">
                <a:srgbClr val="B7E5E5"/>
              </a:gs>
            </a:gsLst>
            <a:path path="rect">
              <a:fillToRect l="50000" t="50000" r="50000" b="50000"/>
            </a:path>
          </a:gradFill>
          <a:ln w="9525" algn="ctr">
            <a:solidFill>
              <a:schemeClr val="tx1"/>
            </a:solidFill>
            <a:round/>
            <a:headEnd/>
            <a:tailEnd/>
          </a:ln>
        </p:spPr>
        <p:txBody>
          <a:bodyPr/>
          <a:lstStyle/>
          <a:p>
            <a:endParaRPr lang="ru-RU"/>
          </a:p>
        </p:txBody>
      </p:sp>
      <p:sp>
        <p:nvSpPr>
          <p:cNvPr id="63496" name="Стрелка вниз 18"/>
          <p:cNvSpPr>
            <a:spLocks noChangeArrowheads="1"/>
          </p:cNvSpPr>
          <p:nvPr/>
        </p:nvSpPr>
        <p:spPr bwMode="auto">
          <a:xfrm>
            <a:off x="7596188" y="1412875"/>
            <a:ext cx="485775" cy="360363"/>
          </a:xfrm>
          <a:prstGeom prst="downArrow">
            <a:avLst>
              <a:gd name="adj1" fmla="val 50000"/>
              <a:gd name="adj2" fmla="val 50000"/>
            </a:avLst>
          </a:prstGeom>
          <a:gradFill rotWithShape="1">
            <a:gsLst>
              <a:gs pos="0">
                <a:srgbClr val="CCFFFF"/>
              </a:gs>
              <a:gs pos="100000">
                <a:srgbClr val="B7E5E5"/>
              </a:gs>
            </a:gsLst>
            <a:path path="rect">
              <a:fillToRect l="50000" t="50000" r="50000" b="50000"/>
            </a:path>
          </a:gradFill>
          <a:ln w="9525" algn="ctr">
            <a:solidFill>
              <a:schemeClr val="tx1"/>
            </a:solidFill>
            <a:round/>
            <a:headEnd/>
            <a:tailEnd/>
          </a:ln>
        </p:spPr>
        <p:txBody>
          <a:bodyPr/>
          <a:lstStyle/>
          <a:p>
            <a:endParaRPr lang="ru-RU"/>
          </a:p>
        </p:txBody>
      </p:sp>
      <p:sp>
        <p:nvSpPr>
          <p:cNvPr id="63497" name="Стрелка вниз 3"/>
          <p:cNvSpPr>
            <a:spLocks noChangeArrowheads="1"/>
          </p:cNvSpPr>
          <p:nvPr/>
        </p:nvSpPr>
        <p:spPr bwMode="auto">
          <a:xfrm>
            <a:off x="2740025" y="1423988"/>
            <a:ext cx="206375" cy="2411412"/>
          </a:xfrm>
          <a:prstGeom prst="downArrow">
            <a:avLst>
              <a:gd name="adj1" fmla="val 50000"/>
              <a:gd name="adj2" fmla="val 49822"/>
            </a:avLst>
          </a:prstGeom>
          <a:gradFill rotWithShape="1">
            <a:gsLst>
              <a:gs pos="0">
                <a:srgbClr val="CCFFFF"/>
              </a:gs>
              <a:gs pos="100000">
                <a:srgbClr val="B7E5E5"/>
              </a:gs>
            </a:gsLst>
            <a:path path="rect">
              <a:fillToRect l="50000" t="50000" r="50000" b="50000"/>
            </a:path>
          </a:gradFill>
          <a:ln w="9525" algn="ctr">
            <a:solidFill>
              <a:schemeClr val="tx1"/>
            </a:solidFill>
            <a:round/>
            <a:headEnd/>
            <a:tailEnd/>
          </a:ln>
        </p:spPr>
        <p:txBody>
          <a:bodyPr/>
          <a:lstStyle/>
          <a:p>
            <a:endParaRPr lang="ru-RU"/>
          </a:p>
        </p:txBody>
      </p:sp>
      <p:sp>
        <p:nvSpPr>
          <p:cNvPr id="63498" name="Стрелка вниз 4"/>
          <p:cNvSpPr>
            <a:spLocks noChangeArrowheads="1"/>
          </p:cNvSpPr>
          <p:nvPr/>
        </p:nvSpPr>
        <p:spPr bwMode="auto">
          <a:xfrm>
            <a:off x="6691313" y="1412875"/>
            <a:ext cx="179387" cy="2411413"/>
          </a:xfrm>
          <a:prstGeom prst="downArrow">
            <a:avLst>
              <a:gd name="adj1" fmla="val 50000"/>
              <a:gd name="adj2" fmla="val 50285"/>
            </a:avLst>
          </a:prstGeom>
          <a:gradFill rotWithShape="1">
            <a:gsLst>
              <a:gs pos="0">
                <a:srgbClr val="CCFFFF"/>
              </a:gs>
              <a:gs pos="100000">
                <a:srgbClr val="B7E5E5"/>
              </a:gs>
            </a:gsLst>
            <a:path path="rect">
              <a:fillToRect l="50000" t="50000" r="50000" b="50000"/>
            </a:path>
          </a:gradFill>
          <a:ln w="9525" algn="ctr">
            <a:solidFill>
              <a:schemeClr val="tx1"/>
            </a:solidFill>
            <a:round/>
            <a:headEnd/>
            <a:tailEnd/>
          </a:ln>
        </p:spPr>
        <p:txBody>
          <a:bodyPr/>
          <a:lstStyle/>
          <a:p>
            <a:endParaRPr lang="ru-RU"/>
          </a:p>
        </p:txBody>
      </p:sp>
      <p:sp>
        <p:nvSpPr>
          <p:cNvPr id="63499" name="Скругленный прямоугольник 34"/>
          <p:cNvSpPr>
            <a:spLocks noChangeArrowheads="1"/>
          </p:cNvSpPr>
          <p:nvPr/>
        </p:nvSpPr>
        <p:spPr bwMode="auto">
          <a:xfrm>
            <a:off x="2938463" y="1624013"/>
            <a:ext cx="3698875" cy="1839912"/>
          </a:xfrm>
          <a:prstGeom prst="roundRect">
            <a:avLst>
              <a:gd name="adj" fmla="val 16667"/>
            </a:avLst>
          </a:prstGeom>
          <a:gradFill rotWithShape="0">
            <a:gsLst>
              <a:gs pos="0">
                <a:srgbClr val="CCFFCC"/>
              </a:gs>
              <a:gs pos="100000">
                <a:srgbClr val="F6FFF6"/>
              </a:gs>
            </a:gsLst>
            <a:path path="shape">
              <a:fillToRect l="50000" t="50000" r="50000" b="50000"/>
            </a:path>
          </a:gradFill>
          <a:ln w="9525" algn="ctr">
            <a:solidFill>
              <a:srgbClr val="669900"/>
            </a:solidFill>
            <a:round/>
            <a:headEnd/>
            <a:tailEnd/>
          </a:ln>
        </p:spPr>
        <p:txBody>
          <a:bodyPr/>
          <a:lstStyle/>
          <a:p>
            <a:pPr algn="ctr"/>
            <a:r>
              <a:rPr lang="ru-RU" sz="1200" b="1">
                <a:solidFill>
                  <a:srgbClr val="002060"/>
                </a:solidFill>
                <a:latin typeface="Times New Roman" pitchFamily="18" charset="0"/>
                <a:cs typeface="Times New Roman" pitchFamily="18" charset="0"/>
              </a:rPr>
              <a:t>Мероприятия Подпрограммы  2 «Управление бюджетным процессом и его совершенствование»</a:t>
            </a:r>
          </a:p>
          <a:p>
            <a:pPr algn="ctr"/>
            <a:endParaRPr lang="ru-RU" sz="1200" b="1">
              <a:solidFill>
                <a:srgbClr val="0000FF"/>
              </a:solidFill>
              <a:latin typeface="Times New Roman" pitchFamily="18" charset="0"/>
              <a:cs typeface="Times New Roman" pitchFamily="18" charset="0"/>
            </a:endParaRPr>
          </a:p>
        </p:txBody>
      </p:sp>
      <p:sp>
        <p:nvSpPr>
          <p:cNvPr id="63500" name="Стрелка вниз 2"/>
          <p:cNvSpPr>
            <a:spLocks noChangeArrowheads="1"/>
          </p:cNvSpPr>
          <p:nvPr/>
        </p:nvSpPr>
        <p:spPr bwMode="auto">
          <a:xfrm>
            <a:off x="4427538" y="1412875"/>
            <a:ext cx="720725" cy="209550"/>
          </a:xfrm>
          <a:prstGeom prst="downArrow">
            <a:avLst>
              <a:gd name="adj1" fmla="val 50000"/>
              <a:gd name="adj2" fmla="val 50000"/>
            </a:avLst>
          </a:prstGeom>
          <a:gradFill rotWithShape="1">
            <a:gsLst>
              <a:gs pos="0">
                <a:srgbClr val="CCFFFF"/>
              </a:gs>
              <a:gs pos="100000">
                <a:srgbClr val="B7E5E5"/>
              </a:gs>
            </a:gsLst>
            <a:path path="rect">
              <a:fillToRect l="50000" t="50000" r="50000" b="50000"/>
            </a:path>
          </a:gradFill>
          <a:ln w="9525" algn="ctr">
            <a:solidFill>
              <a:schemeClr val="tx1"/>
            </a:solidFill>
            <a:round/>
            <a:headEnd/>
            <a:tailEnd/>
          </a:ln>
        </p:spPr>
        <p:txBody>
          <a:bodyPr/>
          <a:lstStyle/>
          <a:p>
            <a:endParaRPr lang="ru-RU"/>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noChangeArrowheads="1"/>
          </p:cNvSpPr>
          <p:nvPr>
            <p:ph type="title" idx="4294967295"/>
          </p:nvPr>
        </p:nvSpPr>
        <p:spPr>
          <a:xfrm>
            <a:off x="528638" y="657225"/>
            <a:ext cx="8229600" cy="6084888"/>
          </a:xfrm>
        </p:spPr>
        <p:txBody>
          <a:bodyPr lIns="91430" tIns="45715" rIns="91430" bIns="45715"/>
          <a:lstStyle/>
          <a:p>
            <a:r>
              <a:rPr lang="ru-RU" altLang="ru-RU" sz="2000" b="1" i="1" smtClean="0">
                <a:solidFill>
                  <a:srgbClr val="000099"/>
                </a:solidFill>
                <a:latin typeface="Times New Roman" pitchFamily="18" charset="0"/>
              </a:rPr>
              <a:t> </a:t>
            </a:r>
          </a:p>
        </p:txBody>
      </p:sp>
      <p:sp>
        <p:nvSpPr>
          <p:cNvPr id="31746" name="Rectangle 3"/>
          <p:cNvSpPr>
            <a:spLocks noChangeArrowheads="1"/>
          </p:cNvSpPr>
          <p:nvPr/>
        </p:nvSpPr>
        <p:spPr bwMode="auto">
          <a:xfrm>
            <a:off x="287338" y="174625"/>
            <a:ext cx="8605837" cy="6683375"/>
          </a:xfrm>
          <a:prstGeom prst="rect">
            <a:avLst/>
          </a:prstGeom>
          <a:noFill/>
          <a:ln w="9525" algn="ctr">
            <a:noFill/>
            <a:miter lim="800000"/>
            <a:headEnd/>
            <a:tailEnd/>
          </a:ln>
        </p:spPr>
        <p:txBody>
          <a:bodyPr lIns="91430" tIns="45715" rIns="91430" bIns="45715">
            <a:spAutoFit/>
          </a:bodyPr>
          <a:lstStyle/>
          <a:p>
            <a:pPr algn="ctr"/>
            <a:r>
              <a:rPr lang="ru-RU" altLang="ru-RU" b="1"/>
              <a:t>Уважаемые жители </a:t>
            </a:r>
            <a:endParaRPr lang="ru-RU" altLang="ru-RU"/>
          </a:p>
          <a:p>
            <a:pPr algn="ctr"/>
            <a:r>
              <a:rPr lang="ru-RU" altLang="ru-RU" b="1"/>
              <a:t>Ирбитского муниципального образования!</a:t>
            </a:r>
            <a:r>
              <a:rPr lang="ru-RU" altLang="ru-RU"/>
              <a:t> </a:t>
            </a:r>
          </a:p>
          <a:p>
            <a:pPr algn="ctr"/>
            <a:endParaRPr lang="ru-RU" altLang="ru-RU"/>
          </a:p>
          <a:p>
            <a:pPr algn="ctr"/>
            <a:r>
              <a:rPr lang="ru-RU" altLang="ru-RU"/>
              <a:t>Сегодня обеспечение открытости и прозрачности бюджетного процесса является одним из ключевых направлений деятельности органов местного самоуправления Ирбитского МО. </a:t>
            </a:r>
          </a:p>
          <a:p>
            <a:pPr algn="ctr"/>
            <a:endParaRPr lang="ru-RU" altLang="ru-RU"/>
          </a:p>
          <a:p>
            <a:pPr algn="ctr"/>
            <a:r>
              <a:rPr lang="ru-RU" altLang="ru-RU"/>
              <a:t>Предлагаем вашему вниманию версию бюджета Ирбитского МО</a:t>
            </a:r>
          </a:p>
          <a:p>
            <a:pPr algn="ctr"/>
            <a:r>
              <a:rPr lang="ru-RU" altLang="ru-RU"/>
              <a:t>на 2015 год и плановый период 2016 и 2017 годы в форме презентационного материала. </a:t>
            </a:r>
          </a:p>
          <a:p>
            <a:pPr algn="ctr"/>
            <a:r>
              <a:rPr lang="ru-RU" altLang="ru-RU"/>
              <a:t>На наш взгляд, мы доступно отразили основные параметры местного бюджета на планируемый период, объемы бюджетных ассигнований по наиболее значимым расходным обязательствам, какие программы будут реализовываться и каких результатов мы хотим добиться.</a:t>
            </a:r>
          </a:p>
          <a:p>
            <a:pPr algn="ctr"/>
            <a:endParaRPr lang="ru-RU" altLang="ru-RU"/>
          </a:p>
          <a:p>
            <a:pPr algn="ctr"/>
            <a:r>
              <a:rPr lang="ru-RU" altLang="ru-RU"/>
              <a:t>Для нас важно и ценно мнение каждого гражданина как по совершенствованию бюджетного процесса, так и по формированию доходной и расходной частей бюджета.</a:t>
            </a:r>
          </a:p>
          <a:p>
            <a:endParaRPr lang="ru-RU" altLang="ru-RU"/>
          </a:p>
          <a:p>
            <a:endParaRPr lang="ru-RU" altLang="ru-RU"/>
          </a:p>
          <a:p>
            <a:endParaRPr lang="ru-RU" altLang="ru-RU"/>
          </a:p>
          <a:p>
            <a:r>
              <a:rPr lang="ru-RU" altLang="ru-RU"/>
              <a:t>С уважением, </a:t>
            </a:r>
          </a:p>
          <a:p>
            <a:r>
              <a:rPr lang="ru-RU" altLang="ru-RU"/>
              <a:t>глава администрации Ирбитского МО                                    А.В. Никифоров</a:t>
            </a:r>
          </a:p>
          <a:p>
            <a:pPr algn="ctr"/>
            <a:endParaRPr lang="ru-RU" altLang="ru-RU"/>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Номер слайда 5"/>
          <p:cNvSpPr>
            <a:spLocks noGrp="1"/>
          </p:cNvSpPr>
          <p:nvPr>
            <p:ph type="sldNum" sz="quarter" idx="12"/>
          </p:nvPr>
        </p:nvSpPr>
        <p:spPr>
          <a:noFill/>
          <a:ln>
            <a:miter lim="800000"/>
            <a:headEnd/>
            <a:tailEnd/>
          </a:ln>
        </p:spPr>
        <p:txBody>
          <a:bodyPr/>
          <a:lstStyle/>
          <a:p>
            <a:fld id="{6A4A6DC3-B38B-4305-B0E8-735B0090FC5F}" type="slidenum">
              <a:rPr lang="ru-RU" smtClean="0">
                <a:solidFill>
                  <a:srgbClr val="000000"/>
                </a:solidFill>
                <a:latin typeface="Arial" charset="0"/>
                <a:cs typeface="Arial" charset="0"/>
              </a:rPr>
              <a:pPr/>
              <a:t>5</a:t>
            </a:fld>
            <a:endParaRPr lang="ru-RU" smtClean="0">
              <a:solidFill>
                <a:srgbClr val="000000"/>
              </a:solidFill>
              <a:latin typeface="Arial" charset="0"/>
              <a:cs typeface="Arial" charset="0"/>
            </a:endParaRPr>
          </a:p>
        </p:txBody>
      </p:sp>
      <p:sp>
        <p:nvSpPr>
          <p:cNvPr id="32770" name="Скругленный прямоугольник 34"/>
          <p:cNvSpPr>
            <a:spLocks noChangeArrowheads="1"/>
          </p:cNvSpPr>
          <p:nvPr/>
        </p:nvSpPr>
        <p:spPr bwMode="auto">
          <a:xfrm>
            <a:off x="5003800" y="4330700"/>
            <a:ext cx="3916363" cy="1539875"/>
          </a:xfrm>
          <a:prstGeom prst="roundRect">
            <a:avLst>
              <a:gd name="adj" fmla="val 16667"/>
            </a:avLst>
          </a:prstGeom>
          <a:gradFill rotWithShape="0">
            <a:gsLst>
              <a:gs pos="0">
                <a:srgbClr val="FFCCCC"/>
              </a:gs>
              <a:gs pos="100000">
                <a:srgbClr val="FFFFFF"/>
              </a:gs>
            </a:gsLst>
            <a:path path="shape">
              <a:fillToRect l="50000" t="50000" r="50000" b="50000"/>
            </a:path>
          </a:gradFill>
          <a:ln w="9525" algn="ctr">
            <a:solidFill>
              <a:srgbClr val="FF3300"/>
            </a:solidFill>
            <a:round/>
            <a:headEnd/>
            <a:tailEnd/>
          </a:ln>
        </p:spPr>
        <p:txBody>
          <a:bodyPr/>
          <a:lstStyle/>
          <a:p>
            <a:pPr algn="ctr">
              <a:spcBef>
                <a:spcPct val="20000"/>
              </a:spcBef>
              <a:spcAft>
                <a:spcPts val="100"/>
              </a:spcAft>
            </a:pPr>
            <a:r>
              <a:rPr lang="ru-RU" sz="1600" b="1">
                <a:solidFill>
                  <a:srgbClr val="2D2D8A"/>
                </a:solidFill>
                <a:latin typeface="Times New Roman" pitchFamily="18" charset="0"/>
                <a:cs typeface="Times New Roman" pitchFamily="18" charset="0"/>
              </a:rPr>
              <a:t>Не программные мероприятия</a:t>
            </a:r>
          </a:p>
          <a:p>
            <a:pPr algn="ctr">
              <a:spcBef>
                <a:spcPct val="20000"/>
              </a:spcBef>
              <a:spcAft>
                <a:spcPts val="100"/>
              </a:spcAft>
            </a:pPr>
            <a:r>
              <a:rPr lang="ru-RU" sz="1600" b="1">
                <a:solidFill>
                  <a:srgbClr val="2D2D8A"/>
                </a:solidFill>
                <a:latin typeface="Times New Roman" pitchFamily="18" charset="0"/>
                <a:cs typeface="Times New Roman" pitchFamily="18" charset="0"/>
              </a:rPr>
              <a:t>2015 год – 158 751 439 тыс. руб.</a:t>
            </a:r>
          </a:p>
          <a:p>
            <a:pPr algn="ctr">
              <a:spcBef>
                <a:spcPct val="20000"/>
              </a:spcBef>
              <a:spcAft>
                <a:spcPts val="100"/>
              </a:spcAft>
            </a:pPr>
            <a:r>
              <a:rPr lang="ru-RU" sz="1600" b="1">
                <a:solidFill>
                  <a:srgbClr val="2D2D8A"/>
                </a:solidFill>
                <a:latin typeface="Times New Roman" pitchFamily="18" charset="0"/>
                <a:cs typeface="Times New Roman" pitchFamily="18" charset="0"/>
              </a:rPr>
              <a:t>2016 год – 162 286 942 тыс. руб.</a:t>
            </a:r>
          </a:p>
          <a:p>
            <a:pPr algn="ctr">
              <a:spcBef>
                <a:spcPct val="20000"/>
              </a:spcBef>
              <a:spcAft>
                <a:spcPts val="100"/>
              </a:spcAft>
            </a:pPr>
            <a:r>
              <a:rPr lang="ru-RU" sz="1600" b="1">
                <a:solidFill>
                  <a:srgbClr val="2D2D8A"/>
                </a:solidFill>
                <a:latin typeface="Times New Roman" pitchFamily="18" charset="0"/>
                <a:cs typeface="Times New Roman" pitchFamily="18" charset="0"/>
              </a:rPr>
              <a:t>2017 год – 163 882 442 тыс. руб. </a:t>
            </a:r>
          </a:p>
        </p:txBody>
      </p:sp>
      <p:sp>
        <p:nvSpPr>
          <p:cNvPr id="32771" name="Rectangle 2"/>
          <p:cNvSpPr>
            <a:spLocks noGrp="1" noChangeArrowheads="1"/>
          </p:cNvSpPr>
          <p:nvPr>
            <p:ph type="title"/>
          </p:nvPr>
        </p:nvSpPr>
        <p:spPr>
          <a:xfrm>
            <a:off x="431800" y="512763"/>
            <a:ext cx="8229600" cy="755650"/>
          </a:xfrm>
        </p:spPr>
        <p:txBody>
          <a:bodyPr/>
          <a:lstStyle/>
          <a:p>
            <a:pPr eaLnBrk="1" hangingPunct="1"/>
            <a:r>
              <a:rPr lang="ru-RU" sz="2400" b="1" smtClean="0">
                <a:solidFill>
                  <a:srgbClr val="000099"/>
                </a:solidFill>
                <a:latin typeface="Times New Roman" pitchFamily="18" charset="0"/>
              </a:rPr>
              <a:t>Бюджет Ирбитского МО на 2015 год </a:t>
            </a:r>
            <a:br>
              <a:rPr lang="ru-RU" sz="2400" b="1" smtClean="0">
                <a:solidFill>
                  <a:srgbClr val="000099"/>
                </a:solidFill>
                <a:latin typeface="Times New Roman" pitchFamily="18" charset="0"/>
              </a:rPr>
            </a:br>
            <a:r>
              <a:rPr lang="ru-RU" sz="2400" b="1" smtClean="0">
                <a:solidFill>
                  <a:srgbClr val="000099"/>
                </a:solidFill>
                <a:latin typeface="Times New Roman" pitchFamily="18" charset="0"/>
              </a:rPr>
              <a:t>и плановый период 2016-2017 годы</a:t>
            </a:r>
            <a:br>
              <a:rPr lang="ru-RU" sz="2400" b="1" smtClean="0">
                <a:solidFill>
                  <a:srgbClr val="000099"/>
                </a:solidFill>
                <a:latin typeface="Times New Roman" pitchFamily="18" charset="0"/>
              </a:rPr>
            </a:br>
            <a:r>
              <a:rPr lang="ru-RU" sz="1400" b="1" i="1" smtClean="0">
                <a:solidFill>
                  <a:srgbClr val="000099"/>
                </a:solidFill>
                <a:latin typeface="Times New Roman" pitchFamily="18" charset="0"/>
              </a:rPr>
              <a:t/>
            </a:r>
            <a:br>
              <a:rPr lang="ru-RU" sz="1400" b="1" i="1" smtClean="0">
                <a:solidFill>
                  <a:srgbClr val="000099"/>
                </a:solidFill>
                <a:latin typeface="Times New Roman" pitchFamily="18" charset="0"/>
              </a:rPr>
            </a:br>
            <a:endParaRPr lang="ru-RU" sz="1400" b="1" i="1" smtClean="0">
              <a:solidFill>
                <a:srgbClr val="000099"/>
              </a:solidFill>
              <a:latin typeface="Times New Roman" pitchFamily="18" charset="0"/>
            </a:endParaRPr>
          </a:p>
        </p:txBody>
      </p:sp>
      <p:sp>
        <p:nvSpPr>
          <p:cNvPr id="32772" name="Скругленный прямоугольник 34"/>
          <p:cNvSpPr>
            <a:spLocks noChangeArrowheads="1"/>
          </p:cNvSpPr>
          <p:nvPr/>
        </p:nvSpPr>
        <p:spPr bwMode="auto">
          <a:xfrm>
            <a:off x="1295400" y="1198563"/>
            <a:ext cx="6681788" cy="2301875"/>
          </a:xfrm>
          <a:prstGeom prst="roundRect">
            <a:avLst>
              <a:gd name="adj" fmla="val 16667"/>
            </a:avLst>
          </a:prstGeom>
          <a:gradFill rotWithShape="0">
            <a:gsLst>
              <a:gs pos="0">
                <a:srgbClr val="FFCCCC"/>
              </a:gs>
              <a:gs pos="100000">
                <a:srgbClr val="FFFFFF"/>
              </a:gs>
            </a:gsLst>
            <a:path path="shape">
              <a:fillToRect l="50000" t="50000" r="50000" b="50000"/>
            </a:path>
          </a:gradFill>
          <a:ln w="9525" algn="ctr">
            <a:solidFill>
              <a:srgbClr val="FF3300"/>
            </a:solidFill>
            <a:round/>
            <a:headEnd/>
            <a:tailEnd/>
          </a:ln>
        </p:spPr>
        <p:txBody>
          <a:bodyPr/>
          <a:lstStyle/>
          <a:p>
            <a:pPr algn="ctr">
              <a:spcBef>
                <a:spcPct val="20000"/>
              </a:spcBef>
              <a:spcAft>
                <a:spcPts val="100"/>
              </a:spcAft>
            </a:pPr>
            <a:r>
              <a:rPr lang="ru-RU" sz="2400" b="1">
                <a:solidFill>
                  <a:srgbClr val="2D2D8A"/>
                </a:solidFill>
                <a:latin typeface="Times New Roman" pitchFamily="18" charset="0"/>
                <a:cs typeface="Times New Roman" pitchFamily="18" charset="0"/>
              </a:rPr>
              <a:t>Расходы бюджета</a:t>
            </a:r>
          </a:p>
          <a:p>
            <a:pPr algn="ctr">
              <a:spcBef>
                <a:spcPct val="20000"/>
              </a:spcBef>
              <a:spcAft>
                <a:spcPts val="100"/>
              </a:spcAft>
              <a:buFont typeface="StarSymbol"/>
              <a:buNone/>
            </a:pPr>
            <a:r>
              <a:rPr lang="ru-RU" sz="2000" b="1">
                <a:solidFill>
                  <a:srgbClr val="2D2D8A"/>
                </a:solidFill>
                <a:latin typeface="Times New Roman" pitchFamily="18" charset="0"/>
                <a:cs typeface="Times New Roman" pitchFamily="18" charset="0"/>
              </a:rPr>
              <a:t>2015 год – 1 102 856,4 тыс. руб.</a:t>
            </a:r>
          </a:p>
          <a:p>
            <a:pPr algn="ctr">
              <a:spcBef>
                <a:spcPct val="20000"/>
              </a:spcBef>
              <a:spcAft>
                <a:spcPts val="100"/>
              </a:spcAft>
            </a:pPr>
            <a:r>
              <a:rPr lang="ru-RU" sz="2000" b="1">
                <a:solidFill>
                  <a:srgbClr val="2D2D8A"/>
                </a:solidFill>
                <a:latin typeface="Times New Roman" pitchFamily="18" charset="0"/>
                <a:cs typeface="Times New Roman" pitchFamily="18" charset="0"/>
              </a:rPr>
              <a:t>2016 год – 1 073 974,1 тыс. руб. (без условно утвержденных расходов в сумме 17 026,7 тыс. руб.)</a:t>
            </a:r>
          </a:p>
          <a:p>
            <a:pPr algn="ctr">
              <a:spcBef>
                <a:spcPct val="20000"/>
              </a:spcBef>
              <a:spcAft>
                <a:spcPts val="100"/>
              </a:spcAft>
            </a:pPr>
            <a:r>
              <a:rPr lang="ru-RU" sz="2000" b="1">
                <a:solidFill>
                  <a:srgbClr val="2D2D8A"/>
                </a:solidFill>
                <a:latin typeface="Times New Roman" pitchFamily="18" charset="0"/>
                <a:cs typeface="Times New Roman" pitchFamily="18" charset="0"/>
              </a:rPr>
              <a:t>  2017 год – 1 114 744,6 тыс. руб. (без условно утвержденных расходов в сумме 34 730,6 тыс. руб.)</a:t>
            </a:r>
          </a:p>
          <a:p>
            <a:pPr algn="ctr">
              <a:spcBef>
                <a:spcPct val="20000"/>
              </a:spcBef>
              <a:spcAft>
                <a:spcPts val="100"/>
              </a:spcAft>
              <a:buFont typeface="StarSymbol"/>
              <a:buNone/>
            </a:pPr>
            <a:endParaRPr lang="ru-RU" sz="2000" b="1">
              <a:solidFill>
                <a:srgbClr val="2D2D8A"/>
              </a:solidFill>
              <a:latin typeface="Times New Roman" pitchFamily="18" charset="0"/>
              <a:cs typeface="Times New Roman" pitchFamily="18" charset="0"/>
            </a:endParaRPr>
          </a:p>
        </p:txBody>
      </p:sp>
      <p:sp>
        <p:nvSpPr>
          <p:cNvPr id="32773" name="Скругленный прямоугольник 34"/>
          <p:cNvSpPr>
            <a:spLocks noChangeArrowheads="1"/>
          </p:cNvSpPr>
          <p:nvPr/>
        </p:nvSpPr>
        <p:spPr bwMode="auto">
          <a:xfrm>
            <a:off x="192088" y="4330700"/>
            <a:ext cx="4184650" cy="1539875"/>
          </a:xfrm>
          <a:prstGeom prst="roundRect">
            <a:avLst>
              <a:gd name="adj" fmla="val 16667"/>
            </a:avLst>
          </a:prstGeom>
          <a:gradFill rotWithShape="0">
            <a:gsLst>
              <a:gs pos="0">
                <a:srgbClr val="FFCCCC"/>
              </a:gs>
              <a:gs pos="100000">
                <a:srgbClr val="FFFFFF"/>
              </a:gs>
            </a:gsLst>
            <a:path path="shape">
              <a:fillToRect l="50000" t="50000" r="50000" b="50000"/>
            </a:path>
          </a:gradFill>
          <a:ln w="9525" algn="ctr">
            <a:solidFill>
              <a:srgbClr val="FF3300"/>
            </a:solidFill>
            <a:round/>
            <a:headEnd/>
            <a:tailEnd/>
          </a:ln>
        </p:spPr>
        <p:txBody>
          <a:bodyPr/>
          <a:lstStyle/>
          <a:p>
            <a:pPr algn="ctr">
              <a:spcBef>
                <a:spcPct val="20000"/>
              </a:spcBef>
              <a:spcAft>
                <a:spcPts val="100"/>
              </a:spcAft>
            </a:pPr>
            <a:r>
              <a:rPr lang="ru-RU" sz="1600" b="1">
                <a:solidFill>
                  <a:srgbClr val="2D2D8A"/>
                </a:solidFill>
                <a:latin typeface="Times New Roman" pitchFamily="18" charset="0"/>
                <a:cs typeface="Times New Roman" pitchFamily="18" charset="0"/>
              </a:rPr>
              <a:t>В рамках муниципальных программ</a:t>
            </a:r>
          </a:p>
          <a:p>
            <a:pPr algn="ctr">
              <a:spcBef>
                <a:spcPct val="20000"/>
              </a:spcBef>
              <a:spcAft>
                <a:spcPts val="100"/>
              </a:spcAft>
            </a:pPr>
            <a:r>
              <a:rPr lang="ru-RU" sz="1600" b="1">
                <a:solidFill>
                  <a:srgbClr val="2D2D8A"/>
                </a:solidFill>
                <a:latin typeface="Times New Roman" pitchFamily="18" charset="0"/>
                <a:cs typeface="Times New Roman" pitchFamily="18" charset="0"/>
              </a:rPr>
              <a:t>2015 год – 944 104 965 тыс. руб.(86%)</a:t>
            </a:r>
          </a:p>
          <a:p>
            <a:pPr algn="ctr">
              <a:spcBef>
                <a:spcPct val="20000"/>
              </a:spcBef>
              <a:spcAft>
                <a:spcPts val="100"/>
              </a:spcAft>
            </a:pPr>
            <a:r>
              <a:rPr lang="ru-RU" sz="1600" b="1">
                <a:solidFill>
                  <a:srgbClr val="2D2D8A"/>
                </a:solidFill>
                <a:latin typeface="Times New Roman" pitchFamily="18" charset="0"/>
                <a:cs typeface="Times New Roman" pitchFamily="18" charset="0"/>
              </a:rPr>
              <a:t>2016 год – 911 687 216 тыс. руб.(85%)</a:t>
            </a:r>
          </a:p>
          <a:p>
            <a:pPr algn="ctr">
              <a:spcBef>
                <a:spcPct val="20000"/>
              </a:spcBef>
              <a:spcAft>
                <a:spcPts val="100"/>
              </a:spcAft>
            </a:pPr>
            <a:r>
              <a:rPr lang="ru-RU" sz="1600" b="1">
                <a:solidFill>
                  <a:srgbClr val="2D2D8A"/>
                </a:solidFill>
                <a:latin typeface="Times New Roman" pitchFamily="18" charset="0"/>
                <a:cs typeface="Times New Roman" pitchFamily="18" charset="0"/>
              </a:rPr>
              <a:t>2017 год – 950 862 186 тыс. руб. (85%)</a:t>
            </a:r>
          </a:p>
        </p:txBody>
      </p:sp>
      <p:cxnSp>
        <p:nvCxnSpPr>
          <p:cNvPr id="32774" name="Прямая со стрелкой 12"/>
          <p:cNvCxnSpPr>
            <a:cxnSpLocks noChangeShapeType="1"/>
          </p:cNvCxnSpPr>
          <p:nvPr/>
        </p:nvCxnSpPr>
        <p:spPr bwMode="auto">
          <a:xfrm>
            <a:off x="5759450" y="3500438"/>
            <a:ext cx="1036638" cy="830262"/>
          </a:xfrm>
          <a:prstGeom prst="straightConnector1">
            <a:avLst/>
          </a:prstGeom>
          <a:noFill/>
          <a:ln w="9525" algn="ctr">
            <a:solidFill>
              <a:schemeClr val="tx1"/>
            </a:solidFill>
            <a:round/>
            <a:headEnd/>
            <a:tailEnd type="arrow" w="med" len="med"/>
          </a:ln>
        </p:spPr>
      </p:cxnSp>
      <p:cxnSp>
        <p:nvCxnSpPr>
          <p:cNvPr id="32775" name="Прямая со стрелкой 14"/>
          <p:cNvCxnSpPr>
            <a:cxnSpLocks noChangeShapeType="1"/>
            <a:endCxn id="32773" idx="0"/>
          </p:cNvCxnSpPr>
          <p:nvPr/>
        </p:nvCxnSpPr>
        <p:spPr bwMode="auto">
          <a:xfrm flipH="1">
            <a:off x="2284413" y="3500438"/>
            <a:ext cx="1063625" cy="830262"/>
          </a:xfrm>
          <a:prstGeom prst="straightConnector1">
            <a:avLst/>
          </a:prstGeom>
          <a:noFill/>
          <a:ln w="9525" algn="ctr">
            <a:solidFill>
              <a:schemeClr val="tx1"/>
            </a:solidFill>
            <a:round/>
            <a:headEnd/>
            <a:tailEnd type="arrow" w="med" len="med"/>
          </a:ln>
        </p:spPr>
      </p:cxn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Номер слайда 5"/>
          <p:cNvSpPr>
            <a:spLocks noGrp="1"/>
          </p:cNvSpPr>
          <p:nvPr>
            <p:ph type="sldNum" sz="quarter" idx="12"/>
          </p:nvPr>
        </p:nvSpPr>
        <p:spPr>
          <a:noFill/>
          <a:ln>
            <a:miter lim="800000"/>
            <a:headEnd/>
            <a:tailEnd/>
          </a:ln>
        </p:spPr>
        <p:txBody>
          <a:bodyPr/>
          <a:lstStyle/>
          <a:p>
            <a:fld id="{99FE66DD-9030-4A06-829C-08227F19736D}" type="slidenum">
              <a:rPr lang="ru-RU" smtClean="0">
                <a:solidFill>
                  <a:srgbClr val="000000"/>
                </a:solidFill>
                <a:latin typeface="Arial" charset="0"/>
                <a:cs typeface="Arial" charset="0"/>
              </a:rPr>
              <a:pPr/>
              <a:t>6</a:t>
            </a:fld>
            <a:endParaRPr lang="ru-RU" smtClean="0">
              <a:solidFill>
                <a:srgbClr val="000000"/>
              </a:solidFill>
              <a:latin typeface="Arial" charset="0"/>
              <a:cs typeface="Arial" charset="0"/>
            </a:endParaRPr>
          </a:p>
        </p:txBody>
      </p:sp>
      <p:sp>
        <p:nvSpPr>
          <p:cNvPr id="33794" name="Rectangle 2"/>
          <p:cNvSpPr>
            <a:spLocks noGrp="1" noChangeArrowheads="1"/>
          </p:cNvSpPr>
          <p:nvPr>
            <p:ph type="title"/>
          </p:nvPr>
        </p:nvSpPr>
        <p:spPr>
          <a:xfrm>
            <a:off x="468313" y="152400"/>
            <a:ext cx="8229600" cy="504825"/>
          </a:xfrm>
        </p:spPr>
        <p:txBody>
          <a:bodyPr/>
          <a:lstStyle/>
          <a:p>
            <a:pPr eaLnBrk="1" hangingPunct="1"/>
            <a:r>
              <a:rPr lang="ru-RU" sz="2000" b="1" smtClean="0">
                <a:solidFill>
                  <a:srgbClr val="000099"/>
                </a:solidFill>
                <a:latin typeface="Times New Roman" pitchFamily="18" charset="0"/>
              </a:rPr>
              <a:t>Бюджет Ирбитского МО на 2015 год </a:t>
            </a:r>
            <a:br>
              <a:rPr lang="ru-RU" sz="2000" b="1" smtClean="0">
                <a:solidFill>
                  <a:srgbClr val="000099"/>
                </a:solidFill>
                <a:latin typeface="Times New Roman" pitchFamily="18" charset="0"/>
              </a:rPr>
            </a:br>
            <a:r>
              <a:rPr lang="ru-RU" sz="2000" b="1" smtClean="0">
                <a:solidFill>
                  <a:srgbClr val="000099"/>
                </a:solidFill>
                <a:latin typeface="Times New Roman" pitchFamily="18" charset="0"/>
              </a:rPr>
              <a:t>и плановый период 2016-2017 годы</a:t>
            </a:r>
            <a:endParaRPr lang="ru-RU" sz="2000" b="1" i="1" smtClean="0">
              <a:solidFill>
                <a:srgbClr val="000099"/>
              </a:solidFill>
              <a:latin typeface="Times New Roman" pitchFamily="18" charset="0"/>
            </a:endParaRPr>
          </a:p>
        </p:txBody>
      </p:sp>
      <p:sp>
        <p:nvSpPr>
          <p:cNvPr id="33795" name="Скругленный прямоугольник 34"/>
          <p:cNvSpPr>
            <a:spLocks noChangeArrowheads="1"/>
          </p:cNvSpPr>
          <p:nvPr/>
        </p:nvSpPr>
        <p:spPr bwMode="auto">
          <a:xfrm>
            <a:off x="107950" y="3408363"/>
            <a:ext cx="2987675" cy="1028700"/>
          </a:xfrm>
          <a:prstGeom prst="roundRect">
            <a:avLst>
              <a:gd name="adj" fmla="val 16667"/>
            </a:avLst>
          </a:prstGeom>
          <a:gradFill rotWithShape="0">
            <a:gsLst>
              <a:gs pos="0">
                <a:srgbClr val="FFCCCC"/>
              </a:gs>
              <a:gs pos="100000">
                <a:srgbClr val="FFFFFF"/>
              </a:gs>
            </a:gsLst>
            <a:path path="shape">
              <a:fillToRect l="50000" t="50000" r="50000" b="50000"/>
            </a:path>
          </a:gradFill>
          <a:ln w="9525" algn="ctr">
            <a:solidFill>
              <a:srgbClr val="FF3300"/>
            </a:solidFill>
            <a:round/>
            <a:headEnd/>
            <a:tailEnd/>
          </a:ln>
        </p:spPr>
        <p:txBody>
          <a:bodyPr/>
          <a:lstStyle/>
          <a:p>
            <a:pPr algn="ctr"/>
            <a:r>
              <a:rPr lang="ru-RU" sz="1000" b="1">
                <a:solidFill>
                  <a:srgbClr val="2D2D8A"/>
                </a:solidFill>
                <a:latin typeface="Times New Roman" pitchFamily="18" charset="0"/>
                <a:cs typeface="Times New Roman" pitchFamily="18" charset="0"/>
              </a:rPr>
              <a:t>«Обеспечение общественной безопасности  населения Ирбитского муниципального образования на 2014 -2017 годы»</a:t>
            </a:r>
          </a:p>
          <a:p>
            <a:pPr algn="ctr"/>
            <a:r>
              <a:rPr lang="ru-RU" sz="1000" b="1">
                <a:solidFill>
                  <a:srgbClr val="C00000"/>
                </a:solidFill>
                <a:latin typeface="Times New Roman" pitchFamily="18" charset="0"/>
                <a:cs typeface="Times New Roman" pitchFamily="18" charset="0"/>
              </a:rPr>
              <a:t>2015 г. -  7 587,0 тыс. руб.</a:t>
            </a:r>
            <a:endParaRPr lang="ru-RU" sz="800" b="1">
              <a:solidFill>
                <a:srgbClr val="C00000"/>
              </a:solidFill>
              <a:cs typeface="Times New Roman" pitchFamily="18" charset="0"/>
            </a:endParaRPr>
          </a:p>
          <a:p>
            <a:pPr algn="ctr"/>
            <a:r>
              <a:rPr lang="ru-RU" sz="1000" b="1">
                <a:solidFill>
                  <a:srgbClr val="C00000"/>
                </a:solidFill>
                <a:latin typeface="Times New Roman" pitchFamily="18" charset="0"/>
                <a:cs typeface="Times New Roman" pitchFamily="18" charset="0"/>
              </a:rPr>
              <a:t>2016 г. -  7 600,8 тыс. руб.</a:t>
            </a:r>
            <a:endParaRPr lang="ru-RU" sz="800" b="1">
              <a:solidFill>
                <a:srgbClr val="C00000"/>
              </a:solidFill>
              <a:cs typeface="Times New Roman" pitchFamily="18" charset="0"/>
            </a:endParaRPr>
          </a:p>
          <a:p>
            <a:pPr algn="ctr"/>
            <a:r>
              <a:rPr lang="ru-RU" sz="1000" b="1">
                <a:solidFill>
                  <a:srgbClr val="C00000"/>
                </a:solidFill>
                <a:latin typeface="Times New Roman" pitchFamily="18" charset="0"/>
                <a:cs typeface="Times New Roman" pitchFamily="18" charset="0"/>
              </a:rPr>
              <a:t>2017 г. -  7 619,8 тыс. руб.</a:t>
            </a:r>
            <a:r>
              <a:rPr lang="ru-RU" sz="1000">
                <a:solidFill>
                  <a:srgbClr val="C00000"/>
                </a:solidFill>
                <a:latin typeface="Times New Roman" pitchFamily="18" charset="0"/>
                <a:cs typeface="Times New Roman" pitchFamily="18" charset="0"/>
              </a:rPr>
              <a:t/>
            </a:r>
            <a:br>
              <a:rPr lang="ru-RU" sz="1000">
                <a:solidFill>
                  <a:srgbClr val="C00000"/>
                </a:solidFill>
                <a:latin typeface="Times New Roman" pitchFamily="18" charset="0"/>
                <a:cs typeface="Times New Roman" pitchFamily="18" charset="0"/>
              </a:rPr>
            </a:br>
            <a:endParaRPr lang="ru-RU" sz="1000">
              <a:solidFill>
                <a:srgbClr val="C00000"/>
              </a:solidFill>
              <a:latin typeface="Times New Roman" pitchFamily="18" charset="0"/>
              <a:cs typeface="Times New Roman" pitchFamily="18" charset="0"/>
            </a:endParaRPr>
          </a:p>
        </p:txBody>
      </p:sp>
      <p:sp>
        <p:nvSpPr>
          <p:cNvPr id="33796" name="Скругленный прямоугольник 34"/>
          <p:cNvSpPr>
            <a:spLocks noChangeArrowheads="1"/>
          </p:cNvSpPr>
          <p:nvPr/>
        </p:nvSpPr>
        <p:spPr bwMode="auto">
          <a:xfrm>
            <a:off x="107950" y="2312988"/>
            <a:ext cx="2987675" cy="1062037"/>
          </a:xfrm>
          <a:prstGeom prst="roundRect">
            <a:avLst>
              <a:gd name="adj" fmla="val 16667"/>
            </a:avLst>
          </a:prstGeom>
          <a:gradFill rotWithShape="0">
            <a:gsLst>
              <a:gs pos="0">
                <a:srgbClr val="FFCCCC"/>
              </a:gs>
              <a:gs pos="100000">
                <a:srgbClr val="FFFFFF"/>
              </a:gs>
            </a:gsLst>
            <a:path path="shape">
              <a:fillToRect l="50000" t="50000" r="50000" b="50000"/>
            </a:path>
          </a:gradFill>
          <a:ln w="9525" algn="ctr">
            <a:solidFill>
              <a:srgbClr val="FF3300"/>
            </a:solidFill>
            <a:round/>
            <a:headEnd/>
            <a:tailEnd/>
          </a:ln>
        </p:spPr>
        <p:txBody>
          <a:bodyPr/>
          <a:lstStyle/>
          <a:p>
            <a:pPr algn="ctr"/>
            <a:r>
              <a:rPr lang="ru-RU" sz="1000" b="1">
                <a:solidFill>
                  <a:srgbClr val="2D2D8A"/>
                </a:solidFill>
                <a:latin typeface="Times New Roman" pitchFamily="18" charset="0"/>
                <a:cs typeface="Times New Roman" pitchFamily="18" charset="0"/>
              </a:rPr>
              <a:t>«Развитие муниципальной службы в Ирбитском муниципальном образовании на 2014 – 2017 годы»</a:t>
            </a:r>
          </a:p>
          <a:p>
            <a:pPr algn="ctr"/>
            <a:r>
              <a:rPr lang="ru-RU" sz="1000" b="1">
                <a:solidFill>
                  <a:srgbClr val="C00000"/>
                </a:solidFill>
                <a:latin typeface="Times New Roman" pitchFamily="18" charset="0"/>
                <a:cs typeface="Times New Roman" pitchFamily="18" charset="0"/>
              </a:rPr>
              <a:t> 2015год- 510,0 тыс. руб. </a:t>
            </a:r>
          </a:p>
          <a:p>
            <a:pPr algn="ctr"/>
            <a:r>
              <a:rPr lang="ru-RU" sz="1000" b="1">
                <a:solidFill>
                  <a:srgbClr val="C00000"/>
                </a:solidFill>
                <a:latin typeface="Times New Roman" pitchFamily="18" charset="0"/>
                <a:cs typeface="Times New Roman" pitchFamily="18" charset="0"/>
              </a:rPr>
              <a:t>  2016год- 561,0 тыс. руб. </a:t>
            </a:r>
          </a:p>
          <a:p>
            <a:pPr algn="ctr"/>
            <a:r>
              <a:rPr lang="ru-RU" sz="1000" b="1">
                <a:solidFill>
                  <a:srgbClr val="C00000"/>
                </a:solidFill>
                <a:latin typeface="Times New Roman" pitchFamily="18" charset="0"/>
                <a:cs typeface="Times New Roman" pitchFamily="18" charset="0"/>
              </a:rPr>
              <a:t>  2017 год- 561,0тыс. руб. </a:t>
            </a:r>
          </a:p>
          <a:p>
            <a:endParaRPr lang="ru-RU" sz="1000" b="1">
              <a:solidFill>
                <a:srgbClr val="000000"/>
              </a:solidFill>
              <a:latin typeface="Times New Roman" pitchFamily="18" charset="0"/>
              <a:cs typeface="Times New Roman" pitchFamily="18" charset="0"/>
            </a:endParaRPr>
          </a:p>
          <a:p>
            <a:pPr algn="ctr"/>
            <a:endParaRPr lang="ru-RU" sz="1000">
              <a:solidFill>
                <a:srgbClr val="000000"/>
              </a:solidFill>
              <a:latin typeface="Times New Roman" pitchFamily="18" charset="0"/>
              <a:cs typeface="Times New Roman" pitchFamily="18" charset="0"/>
            </a:endParaRPr>
          </a:p>
        </p:txBody>
      </p:sp>
      <p:sp>
        <p:nvSpPr>
          <p:cNvPr id="33797" name="Скругленный прямоугольник 34"/>
          <p:cNvSpPr>
            <a:spLocks noChangeArrowheads="1"/>
          </p:cNvSpPr>
          <p:nvPr/>
        </p:nvSpPr>
        <p:spPr bwMode="auto">
          <a:xfrm>
            <a:off x="107950" y="1196975"/>
            <a:ext cx="2987675" cy="1044575"/>
          </a:xfrm>
          <a:prstGeom prst="roundRect">
            <a:avLst>
              <a:gd name="adj" fmla="val 16667"/>
            </a:avLst>
          </a:prstGeom>
          <a:gradFill rotWithShape="0">
            <a:gsLst>
              <a:gs pos="0">
                <a:srgbClr val="FFCCCC"/>
              </a:gs>
              <a:gs pos="100000">
                <a:srgbClr val="FFFFFF"/>
              </a:gs>
            </a:gsLst>
            <a:path path="shape">
              <a:fillToRect l="50000" t="50000" r="50000" b="50000"/>
            </a:path>
          </a:gradFill>
          <a:ln w="9525" algn="ctr">
            <a:solidFill>
              <a:srgbClr val="FF3300"/>
            </a:solidFill>
            <a:round/>
            <a:headEnd/>
            <a:tailEnd/>
          </a:ln>
        </p:spPr>
        <p:txBody>
          <a:bodyPr/>
          <a:lstStyle/>
          <a:p>
            <a:pPr algn="ctr"/>
            <a:r>
              <a:rPr lang="ru-RU" sz="1000" b="1">
                <a:solidFill>
                  <a:srgbClr val="2D2D8A"/>
                </a:solidFill>
                <a:latin typeface="Times New Roman" pitchFamily="18" charset="0"/>
                <a:cs typeface="Times New Roman" pitchFamily="18" charset="0"/>
              </a:rPr>
              <a:t>«Развитие экономики Ирбитского муниципального образования  на </a:t>
            </a:r>
          </a:p>
          <a:p>
            <a:pPr algn="ctr"/>
            <a:r>
              <a:rPr lang="ru-RU" sz="1000" b="1">
                <a:solidFill>
                  <a:srgbClr val="2D2D8A"/>
                </a:solidFill>
                <a:latin typeface="Times New Roman" pitchFamily="18" charset="0"/>
                <a:cs typeface="Times New Roman" pitchFamily="18" charset="0"/>
              </a:rPr>
              <a:t>2014-2017 годы»</a:t>
            </a:r>
          </a:p>
          <a:p>
            <a:pPr algn="ctr"/>
            <a:r>
              <a:rPr lang="ru-RU" sz="1000" b="1">
                <a:solidFill>
                  <a:srgbClr val="C00000"/>
                </a:solidFill>
                <a:latin typeface="Times New Roman" pitchFamily="18" charset="0"/>
                <a:cs typeface="Times New Roman" pitchFamily="18" charset="0"/>
              </a:rPr>
              <a:t>2015 год – 3 210,2 тыс. руб.</a:t>
            </a:r>
          </a:p>
          <a:p>
            <a:pPr algn="ctr"/>
            <a:r>
              <a:rPr lang="ru-RU" sz="1000" b="1">
                <a:solidFill>
                  <a:srgbClr val="C00000"/>
                </a:solidFill>
                <a:latin typeface="Times New Roman" pitchFamily="18" charset="0"/>
                <a:cs typeface="Times New Roman" pitchFamily="18" charset="0"/>
              </a:rPr>
              <a:t>2016 год – 3 567,4 тыс. руб.</a:t>
            </a:r>
          </a:p>
          <a:p>
            <a:pPr algn="ctr"/>
            <a:r>
              <a:rPr lang="ru-RU" sz="1000" b="1">
                <a:solidFill>
                  <a:srgbClr val="C00000"/>
                </a:solidFill>
                <a:latin typeface="Times New Roman" pitchFamily="18" charset="0"/>
                <a:cs typeface="Times New Roman" pitchFamily="18" charset="0"/>
              </a:rPr>
              <a:t>2017 год – 3 567,4 тыс. руб.</a:t>
            </a:r>
          </a:p>
          <a:p>
            <a:pPr algn="ctr"/>
            <a:r>
              <a:rPr lang="ru-RU" sz="1000" b="1">
                <a:solidFill>
                  <a:srgbClr val="2D2D8A"/>
                </a:solidFill>
                <a:latin typeface="Times New Roman" pitchFamily="18" charset="0"/>
                <a:cs typeface="Times New Roman" pitchFamily="18" charset="0"/>
              </a:rPr>
              <a:t/>
            </a:r>
            <a:br>
              <a:rPr lang="ru-RU" sz="1000" b="1">
                <a:solidFill>
                  <a:srgbClr val="2D2D8A"/>
                </a:solidFill>
                <a:latin typeface="Times New Roman" pitchFamily="18" charset="0"/>
                <a:cs typeface="Times New Roman" pitchFamily="18" charset="0"/>
              </a:rPr>
            </a:br>
            <a:endParaRPr lang="ru-RU" sz="1000" b="1">
              <a:solidFill>
                <a:srgbClr val="2D2D8A"/>
              </a:solidFill>
              <a:latin typeface="Times New Roman" pitchFamily="18" charset="0"/>
            </a:endParaRPr>
          </a:p>
        </p:txBody>
      </p:sp>
      <p:sp>
        <p:nvSpPr>
          <p:cNvPr id="11" name="Скругленный прямоугольник 34"/>
          <p:cNvSpPr>
            <a:spLocks noChangeArrowheads="1"/>
          </p:cNvSpPr>
          <p:nvPr/>
        </p:nvSpPr>
        <p:spPr bwMode="auto">
          <a:xfrm>
            <a:off x="1935247" y="728701"/>
            <a:ext cx="5094659" cy="324035"/>
          </a:xfrm>
          <a:prstGeom prst="roundRect">
            <a:avLst>
              <a:gd name="adj" fmla="val 16667"/>
            </a:avLst>
          </a:prstGeom>
          <a:gradFill rotWithShape="0">
            <a:gsLst>
              <a:gs pos="0">
                <a:srgbClr val="FFCCCC"/>
              </a:gs>
              <a:gs pos="100000">
                <a:srgbClr val="FFCCCC">
                  <a:gamma/>
                  <a:tint val="0"/>
                  <a:invGamma/>
                </a:srgbClr>
              </a:gs>
            </a:gsLst>
            <a:path path="shape">
              <a:fillToRect l="50000" t="50000" r="50000" b="50000"/>
            </a:path>
          </a:gradFill>
          <a:ln w="9525" algn="ctr">
            <a:solidFill>
              <a:srgbClr val="FF3300"/>
            </a:solidFill>
            <a:round/>
            <a:headEnd/>
            <a:tailEnd/>
          </a:ln>
          <a:effectLst/>
          <a:extLst>
            <a:ext uri="{AF507438-7753-43E0-B8FC-AC1667EBCBE1}"/>
          </a:extLst>
        </p:spPr>
        <p:txBody>
          <a:bodyPr/>
          <a:lstStyle/>
          <a:p>
            <a:pPr algn="ctr">
              <a:spcBef>
                <a:spcPct val="20000"/>
              </a:spcBef>
              <a:spcAft>
                <a:spcPts val="100"/>
              </a:spcAft>
              <a:buFont typeface="StarSymbol" pitchFamily="2" charset="0"/>
              <a:buNone/>
              <a:defRPr/>
            </a:pPr>
            <a:r>
              <a:rPr lang="ru-RU" b="1" dirty="0">
                <a:ln w="12700">
                  <a:solidFill>
                    <a:srgbClr val="000000">
                      <a:satMod val="155000"/>
                    </a:srgbClr>
                  </a:solidFill>
                  <a:prstDash val="solid"/>
                </a:ln>
                <a:solidFill>
                  <a:srgbClr val="333399">
                    <a:lumMod val="60000"/>
                    <a:lumOff val="40000"/>
                  </a:srgbClr>
                </a:solidFill>
                <a:effectLst>
                  <a:outerShdw blurRad="41275" dist="20320" dir="1800000" algn="tl" rotWithShape="0">
                    <a:srgbClr val="000000">
                      <a:alpha val="40000"/>
                    </a:srgbClr>
                  </a:outerShdw>
                </a:effectLst>
                <a:latin typeface="Times New Roman" pitchFamily="18" charset="0"/>
                <a:cs typeface="+mn-cs"/>
              </a:rPr>
              <a:t>Муниципальные программы</a:t>
            </a:r>
          </a:p>
        </p:txBody>
      </p:sp>
      <p:sp>
        <p:nvSpPr>
          <p:cNvPr id="33799" name="Скругленный прямоугольник 34"/>
          <p:cNvSpPr>
            <a:spLocks noChangeArrowheads="1"/>
          </p:cNvSpPr>
          <p:nvPr/>
        </p:nvSpPr>
        <p:spPr bwMode="auto">
          <a:xfrm>
            <a:off x="3600450" y="1196975"/>
            <a:ext cx="2879725" cy="1331913"/>
          </a:xfrm>
          <a:prstGeom prst="roundRect">
            <a:avLst>
              <a:gd name="adj" fmla="val 16667"/>
            </a:avLst>
          </a:prstGeom>
          <a:gradFill rotWithShape="0">
            <a:gsLst>
              <a:gs pos="0">
                <a:srgbClr val="FFCCCC"/>
              </a:gs>
              <a:gs pos="100000">
                <a:srgbClr val="FFFFFF"/>
              </a:gs>
            </a:gsLst>
            <a:path path="shape">
              <a:fillToRect l="50000" t="50000" r="50000" b="50000"/>
            </a:path>
          </a:gradFill>
          <a:ln w="9525" algn="ctr">
            <a:solidFill>
              <a:srgbClr val="FF3300"/>
            </a:solidFill>
            <a:round/>
            <a:headEnd/>
            <a:tailEnd/>
          </a:ln>
        </p:spPr>
        <p:txBody>
          <a:bodyPr/>
          <a:lstStyle/>
          <a:p>
            <a:pPr algn="ctr"/>
            <a:r>
              <a:rPr lang="ru-RU" sz="1000" b="1">
                <a:solidFill>
                  <a:srgbClr val="2D2D8A"/>
                </a:solidFill>
                <a:latin typeface="Times New Roman" pitchFamily="18" charset="0"/>
                <a:cs typeface="Times New Roman" pitchFamily="18" charset="0"/>
              </a:rPr>
              <a:t>«Развитие жилищно-коммунального хозяйства и повышение энергетической эффективности в Ирбитском муниципальном образовании </a:t>
            </a:r>
            <a:endParaRPr lang="ru-RU" sz="800">
              <a:solidFill>
                <a:srgbClr val="2D2D8A"/>
              </a:solidFill>
              <a:latin typeface="Times New Roman" pitchFamily="18" charset="0"/>
              <a:cs typeface="Times New Roman" pitchFamily="18" charset="0"/>
            </a:endParaRPr>
          </a:p>
          <a:p>
            <a:pPr algn="ctr"/>
            <a:r>
              <a:rPr lang="ru-RU" sz="1000" b="1">
                <a:solidFill>
                  <a:srgbClr val="2D2D8A"/>
                </a:solidFill>
                <a:latin typeface="Times New Roman" pitchFamily="18" charset="0"/>
                <a:cs typeface="Times New Roman" pitchFamily="18" charset="0"/>
              </a:rPr>
              <a:t>на 2014-2017 года»</a:t>
            </a:r>
          </a:p>
          <a:p>
            <a:pPr algn="ctr"/>
            <a:r>
              <a:rPr lang="ru-RU" sz="1000" b="1">
                <a:solidFill>
                  <a:srgbClr val="C00000"/>
                </a:solidFill>
                <a:latin typeface="Times New Roman" pitchFamily="18" charset="0"/>
                <a:cs typeface="Times New Roman" pitchFamily="18" charset="0"/>
              </a:rPr>
              <a:t>2015 год – 62 139,3 тыс. руб.</a:t>
            </a:r>
          </a:p>
          <a:p>
            <a:pPr algn="ctr"/>
            <a:r>
              <a:rPr lang="ru-RU" sz="1000" b="1">
                <a:solidFill>
                  <a:srgbClr val="C00000"/>
                </a:solidFill>
                <a:latin typeface="Times New Roman" pitchFamily="18" charset="0"/>
                <a:cs typeface="Times New Roman" pitchFamily="18" charset="0"/>
              </a:rPr>
              <a:t> 2016 год – 42 494,5 тыс. руб.</a:t>
            </a:r>
          </a:p>
          <a:p>
            <a:pPr algn="ctr"/>
            <a:r>
              <a:rPr lang="ru-RU" sz="1000" b="1">
                <a:solidFill>
                  <a:srgbClr val="C00000"/>
                </a:solidFill>
                <a:latin typeface="Times New Roman" pitchFamily="18" charset="0"/>
                <a:cs typeface="Times New Roman" pitchFamily="18" charset="0"/>
              </a:rPr>
              <a:t>  2017 год – 42 499,5 тыс. руб. </a:t>
            </a:r>
          </a:p>
        </p:txBody>
      </p:sp>
      <p:sp>
        <p:nvSpPr>
          <p:cNvPr id="33800" name="Скругленный прямоугольник 34"/>
          <p:cNvSpPr>
            <a:spLocks noChangeArrowheads="1"/>
          </p:cNvSpPr>
          <p:nvPr/>
        </p:nvSpPr>
        <p:spPr bwMode="auto">
          <a:xfrm>
            <a:off x="6659563" y="1196975"/>
            <a:ext cx="2268537" cy="1044575"/>
          </a:xfrm>
          <a:prstGeom prst="roundRect">
            <a:avLst>
              <a:gd name="adj" fmla="val 16667"/>
            </a:avLst>
          </a:prstGeom>
          <a:gradFill rotWithShape="0">
            <a:gsLst>
              <a:gs pos="0">
                <a:srgbClr val="FFCCCC"/>
              </a:gs>
              <a:gs pos="100000">
                <a:srgbClr val="FFFFFF"/>
              </a:gs>
            </a:gsLst>
            <a:path path="shape">
              <a:fillToRect l="50000" t="50000" r="50000" b="50000"/>
            </a:path>
          </a:gradFill>
          <a:ln w="9525" algn="ctr">
            <a:solidFill>
              <a:srgbClr val="FF3300"/>
            </a:solidFill>
            <a:round/>
            <a:headEnd/>
            <a:tailEnd/>
          </a:ln>
        </p:spPr>
        <p:txBody>
          <a:bodyPr/>
          <a:lstStyle/>
          <a:p>
            <a:pPr algn="ctr">
              <a:spcBef>
                <a:spcPct val="20000"/>
              </a:spcBef>
              <a:spcAft>
                <a:spcPts val="100"/>
              </a:spcAft>
              <a:buFont typeface="StarSymbol"/>
              <a:buNone/>
            </a:pPr>
            <a:r>
              <a:rPr lang="ru-RU" sz="1000" b="1">
                <a:solidFill>
                  <a:srgbClr val="2D2D8A"/>
                </a:solidFill>
                <a:latin typeface="Times New Roman" pitchFamily="18" charset="0"/>
                <a:cs typeface="Times New Roman" pitchFamily="18" charset="0"/>
              </a:rPr>
              <a:t>«Развитие системы образования в  Ирбитском МО на </a:t>
            </a:r>
          </a:p>
          <a:p>
            <a:pPr algn="ctr">
              <a:spcBef>
                <a:spcPct val="20000"/>
              </a:spcBef>
              <a:spcAft>
                <a:spcPts val="100"/>
              </a:spcAft>
              <a:buFont typeface="StarSymbol"/>
              <a:buNone/>
            </a:pPr>
            <a:r>
              <a:rPr lang="ru-RU" sz="1000" b="1">
                <a:solidFill>
                  <a:srgbClr val="2D2D8A"/>
                </a:solidFill>
                <a:latin typeface="Times New Roman" pitchFamily="18" charset="0"/>
                <a:cs typeface="Times New Roman" pitchFamily="18" charset="0"/>
              </a:rPr>
              <a:t>2014 – 2017  годы»</a:t>
            </a:r>
          </a:p>
          <a:p>
            <a:pPr algn="ctr"/>
            <a:r>
              <a:rPr lang="ru-RU" sz="1000" b="1">
                <a:solidFill>
                  <a:srgbClr val="C00000"/>
                </a:solidFill>
                <a:latin typeface="Times New Roman" pitchFamily="18" charset="0"/>
                <a:cs typeface="Times New Roman" pitchFamily="18" charset="0"/>
              </a:rPr>
              <a:t>2015 год – 626 007,5 тыс. руб.</a:t>
            </a:r>
          </a:p>
          <a:p>
            <a:pPr algn="ctr"/>
            <a:r>
              <a:rPr lang="ru-RU" sz="1000" b="1">
                <a:solidFill>
                  <a:srgbClr val="C00000"/>
                </a:solidFill>
                <a:latin typeface="Times New Roman" pitchFamily="18" charset="0"/>
                <a:cs typeface="Times New Roman" pitchFamily="18" charset="0"/>
              </a:rPr>
              <a:t>2016 год – 642 060,8  тыс. руб.</a:t>
            </a:r>
          </a:p>
          <a:p>
            <a:pPr algn="ctr"/>
            <a:r>
              <a:rPr lang="ru-RU" sz="1000" b="1">
                <a:solidFill>
                  <a:srgbClr val="C00000"/>
                </a:solidFill>
                <a:latin typeface="Times New Roman" pitchFamily="18" charset="0"/>
                <a:cs typeface="Times New Roman" pitchFamily="18" charset="0"/>
              </a:rPr>
              <a:t>2017 год – 677 488,8 тыс. руб.</a:t>
            </a:r>
          </a:p>
          <a:p>
            <a:endParaRPr lang="ru-RU" sz="1000" b="1">
              <a:solidFill>
                <a:srgbClr val="000000"/>
              </a:solidFill>
              <a:latin typeface="Times New Roman" pitchFamily="18" charset="0"/>
              <a:cs typeface="Times New Roman" pitchFamily="18" charset="0"/>
            </a:endParaRPr>
          </a:p>
          <a:p>
            <a:pPr algn="ctr">
              <a:spcBef>
                <a:spcPct val="20000"/>
              </a:spcBef>
              <a:spcAft>
                <a:spcPts val="100"/>
              </a:spcAft>
              <a:buFont typeface="StarSymbol"/>
              <a:buNone/>
            </a:pPr>
            <a:endParaRPr lang="ru-RU" sz="1000">
              <a:solidFill>
                <a:srgbClr val="000000"/>
              </a:solidFill>
              <a:latin typeface="Times New Roman" pitchFamily="18" charset="0"/>
            </a:endParaRPr>
          </a:p>
        </p:txBody>
      </p:sp>
      <p:sp>
        <p:nvSpPr>
          <p:cNvPr id="33801" name="Скругленный прямоугольник 34"/>
          <p:cNvSpPr>
            <a:spLocks noChangeArrowheads="1"/>
          </p:cNvSpPr>
          <p:nvPr/>
        </p:nvSpPr>
        <p:spPr bwMode="auto">
          <a:xfrm>
            <a:off x="3600450" y="2600325"/>
            <a:ext cx="2879725" cy="1081088"/>
          </a:xfrm>
          <a:prstGeom prst="roundRect">
            <a:avLst>
              <a:gd name="adj" fmla="val 16667"/>
            </a:avLst>
          </a:prstGeom>
          <a:gradFill rotWithShape="0">
            <a:gsLst>
              <a:gs pos="0">
                <a:srgbClr val="FFCCCC"/>
              </a:gs>
              <a:gs pos="100000">
                <a:srgbClr val="FFFFFF"/>
              </a:gs>
            </a:gsLst>
            <a:path path="shape">
              <a:fillToRect l="50000" t="50000" r="50000" b="50000"/>
            </a:path>
          </a:gradFill>
          <a:ln w="9525" algn="ctr">
            <a:solidFill>
              <a:srgbClr val="FF3300"/>
            </a:solidFill>
            <a:round/>
            <a:headEnd/>
            <a:tailEnd/>
          </a:ln>
        </p:spPr>
        <p:txBody>
          <a:bodyPr/>
          <a:lstStyle/>
          <a:p>
            <a:pPr indent="457200" algn="ctr"/>
            <a:r>
              <a:rPr lang="ru-RU" sz="1000" b="1">
                <a:solidFill>
                  <a:srgbClr val="2D2D8A"/>
                </a:solidFill>
                <a:latin typeface="Times New Roman" pitchFamily="18" charset="0"/>
                <a:cs typeface="Calibri" pitchFamily="34" charset="0"/>
              </a:rPr>
              <a:t>«Развитие транспортного комплекса </a:t>
            </a:r>
            <a:r>
              <a:rPr lang="ru-RU" sz="1000" b="1">
                <a:solidFill>
                  <a:srgbClr val="2D2D8A"/>
                </a:solidFill>
                <a:latin typeface="Times New Roman" pitchFamily="18" charset="0"/>
                <a:cs typeface="Times New Roman" pitchFamily="18" charset="0"/>
              </a:rPr>
              <a:t>в  Ирбитском муниципальном образовании на 2014-2017 годы»</a:t>
            </a:r>
          </a:p>
          <a:p>
            <a:pPr indent="457200" algn="ctr"/>
            <a:r>
              <a:rPr lang="ru-RU" sz="1000">
                <a:solidFill>
                  <a:srgbClr val="000000"/>
                </a:solidFill>
                <a:latin typeface="Times New Roman" pitchFamily="18" charset="0"/>
                <a:cs typeface="Times New Roman" pitchFamily="18" charset="0"/>
              </a:rPr>
              <a:t>  </a:t>
            </a:r>
            <a:r>
              <a:rPr lang="ru-RU" sz="1000" b="1">
                <a:solidFill>
                  <a:srgbClr val="C00000"/>
                </a:solidFill>
                <a:latin typeface="Times New Roman" pitchFamily="18" charset="0"/>
                <a:cs typeface="Times New Roman" pitchFamily="18" charset="0"/>
              </a:rPr>
              <a:t>2015 год – 71 758,1 тыс. руб.</a:t>
            </a:r>
          </a:p>
          <a:p>
            <a:pPr indent="457200" algn="ctr"/>
            <a:r>
              <a:rPr lang="ru-RU" sz="1000" b="1">
                <a:solidFill>
                  <a:srgbClr val="C00000"/>
                </a:solidFill>
                <a:latin typeface="Times New Roman" pitchFamily="18" charset="0"/>
                <a:cs typeface="Times New Roman" pitchFamily="18" charset="0"/>
              </a:rPr>
              <a:t>  2016 год – 56 808,0 тыс. руб.</a:t>
            </a:r>
            <a:endParaRPr lang="ru-RU" sz="800" b="1">
              <a:solidFill>
                <a:srgbClr val="C00000"/>
              </a:solidFill>
              <a:latin typeface="Calibri" pitchFamily="34" charset="0"/>
              <a:cs typeface="Times New Roman" pitchFamily="18" charset="0"/>
            </a:endParaRPr>
          </a:p>
          <a:p>
            <a:pPr indent="457200" algn="ctr">
              <a:lnSpc>
                <a:spcPct val="115000"/>
              </a:lnSpc>
            </a:pPr>
            <a:r>
              <a:rPr lang="ru-RU" sz="1000" b="1">
                <a:solidFill>
                  <a:srgbClr val="C00000"/>
                </a:solidFill>
                <a:latin typeface="Times New Roman" pitchFamily="18" charset="0"/>
                <a:cs typeface="Times New Roman" pitchFamily="18" charset="0"/>
              </a:rPr>
              <a:t>  2017 год –  56 808,0 тыс. руб.</a:t>
            </a:r>
            <a:endParaRPr lang="ru-RU" sz="800" b="1">
              <a:solidFill>
                <a:srgbClr val="C00000"/>
              </a:solidFill>
              <a:latin typeface="Calibri" pitchFamily="34" charset="0"/>
              <a:cs typeface="Times New Roman" pitchFamily="18" charset="0"/>
            </a:endParaRPr>
          </a:p>
          <a:p>
            <a:pPr indent="457200" algn="ctr"/>
            <a:endParaRPr lang="ru-RU" sz="1000">
              <a:solidFill>
                <a:srgbClr val="000000"/>
              </a:solidFill>
              <a:latin typeface="Times New Roman" pitchFamily="18" charset="0"/>
              <a:cs typeface="Times New Roman" pitchFamily="18" charset="0"/>
            </a:endParaRPr>
          </a:p>
        </p:txBody>
      </p:sp>
      <p:sp>
        <p:nvSpPr>
          <p:cNvPr id="33802" name="Скругленный прямоугольник 34"/>
          <p:cNvSpPr>
            <a:spLocks noChangeArrowheads="1"/>
          </p:cNvSpPr>
          <p:nvPr/>
        </p:nvSpPr>
        <p:spPr bwMode="auto">
          <a:xfrm>
            <a:off x="6659563" y="2384425"/>
            <a:ext cx="2268537" cy="1023938"/>
          </a:xfrm>
          <a:prstGeom prst="roundRect">
            <a:avLst>
              <a:gd name="adj" fmla="val 16667"/>
            </a:avLst>
          </a:prstGeom>
          <a:gradFill rotWithShape="0">
            <a:gsLst>
              <a:gs pos="0">
                <a:srgbClr val="FFCCCC"/>
              </a:gs>
              <a:gs pos="100000">
                <a:srgbClr val="FFFFFF"/>
              </a:gs>
            </a:gsLst>
            <a:path path="shape">
              <a:fillToRect l="50000" t="50000" r="50000" b="50000"/>
            </a:path>
          </a:gradFill>
          <a:ln w="9525" algn="ctr">
            <a:solidFill>
              <a:srgbClr val="FF3300"/>
            </a:solidFill>
            <a:round/>
            <a:headEnd/>
            <a:tailEnd/>
          </a:ln>
        </p:spPr>
        <p:txBody>
          <a:bodyPr/>
          <a:lstStyle/>
          <a:p>
            <a:pPr algn="ctr"/>
            <a:r>
              <a:rPr lang="ru-RU" sz="1000" b="1">
                <a:solidFill>
                  <a:srgbClr val="2D2D8A"/>
                </a:solidFill>
                <a:latin typeface="Times New Roman" pitchFamily="18" charset="0"/>
                <a:cs typeface="Times New Roman" pitchFamily="18" charset="0"/>
              </a:rPr>
              <a:t>«Развитие культуры в Ирбитском муниципальном образовании на 2014-2017 годы»</a:t>
            </a:r>
          </a:p>
          <a:p>
            <a:pPr algn="ctr"/>
            <a:r>
              <a:rPr lang="ru-RU" sz="1000" b="1">
                <a:solidFill>
                  <a:srgbClr val="C00000"/>
                </a:solidFill>
                <a:latin typeface="Times New Roman" pitchFamily="18" charset="0"/>
                <a:cs typeface="Times New Roman" pitchFamily="18" charset="0"/>
              </a:rPr>
              <a:t>2015 год –  143 915,8 тыс. руб.</a:t>
            </a:r>
          </a:p>
          <a:p>
            <a:pPr algn="ctr"/>
            <a:r>
              <a:rPr lang="ru-RU" sz="1000" b="1">
                <a:solidFill>
                  <a:srgbClr val="C00000"/>
                </a:solidFill>
                <a:latin typeface="Times New Roman" pitchFamily="18" charset="0"/>
                <a:cs typeface="Times New Roman" pitchFamily="18" charset="0"/>
              </a:rPr>
              <a:t>2016 год –  124 725,0 тыс. руб.</a:t>
            </a:r>
          </a:p>
          <a:p>
            <a:pPr algn="ctr"/>
            <a:r>
              <a:rPr lang="ru-RU" sz="1000" b="1">
                <a:solidFill>
                  <a:srgbClr val="C00000"/>
                </a:solidFill>
                <a:latin typeface="Times New Roman" pitchFamily="18" charset="0"/>
                <a:cs typeface="Times New Roman" pitchFamily="18" charset="0"/>
              </a:rPr>
              <a:t>2017 год –  126 447,1 тыс. руб.</a:t>
            </a:r>
          </a:p>
          <a:p>
            <a:pPr algn="ctr"/>
            <a:endParaRPr lang="ru-RU" sz="1000">
              <a:solidFill>
                <a:srgbClr val="000000"/>
              </a:solidFill>
              <a:latin typeface="Times New Roman" pitchFamily="18" charset="0"/>
              <a:cs typeface="Times New Roman" pitchFamily="18" charset="0"/>
            </a:endParaRPr>
          </a:p>
        </p:txBody>
      </p:sp>
      <p:sp>
        <p:nvSpPr>
          <p:cNvPr id="33803" name="Скругленный прямоугольник 15"/>
          <p:cNvSpPr>
            <a:spLocks noChangeArrowheads="1"/>
          </p:cNvSpPr>
          <p:nvPr/>
        </p:nvSpPr>
        <p:spPr bwMode="auto">
          <a:xfrm>
            <a:off x="3455988" y="3752850"/>
            <a:ext cx="3024187" cy="1736725"/>
          </a:xfrm>
          <a:prstGeom prst="roundRect">
            <a:avLst>
              <a:gd name="adj" fmla="val 16667"/>
            </a:avLst>
          </a:prstGeom>
          <a:gradFill rotWithShape="0">
            <a:gsLst>
              <a:gs pos="0">
                <a:srgbClr val="FFCCCC"/>
              </a:gs>
              <a:gs pos="100000">
                <a:srgbClr val="FFFFFF"/>
              </a:gs>
            </a:gsLst>
            <a:path path="shape">
              <a:fillToRect l="50000" t="50000" r="50000" b="50000"/>
            </a:path>
          </a:gradFill>
          <a:ln w="9525" algn="ctr">
            <a:solidFill>
              <a:srgbClr val="FF3300"/>
            </a:solidFill>
            <a:round/>
            <a:headEnd/>
            <a:tailEnd/>
          </a:ln>
        </p:spPr>
        <p:txBody>
          <a:bodyPr/>
          <a:lstStyle/>
          <a:p>
            <a:pPr algn="ctr"/>
            <a:r>
              <a:rPr lang="ru-RU" sz="1000" b="1">
                <a:solidFill>
                  <a:srgbClr val="2D2D8A"/>
                </a:solidFill>
                <a:latin typeface="Times New Roman" pitchFamily="18" charset="0"/>
                <a:cs typeface="Times New Roman" pitchFamily="18" charset="0"/>
              </a:rPr>
              <a:t>«Обеспечение малоимущих граждан жилыми помещениями по договорам социального найма и работников социальной сферы по договорам найма служебного жилого помещения муниципального жилищного фонда Ирбитского муниципального образования на 2014-2017 годы» </a:t>
            </a:r>
          </a:p>
          <a:p>
            <a:pPr algn="ctr"/>
            <a:r>
              <a:rPr lang="ru-RU" sz="1000" b="1">
                <a:solidFill>
                  <a:srgbClr val="C00000"/>
                </a:solidFill>
                <a:latin typeface="Times New Roman" pitchFamily="18" charset="0"/>
                <a:cs typeface="Times New Roman" pitchFamily="18" charset="0"/>
              </a:rPr>
              <a:t>2015 год – 3 018,0 тыс. руб.;  </a:t>
            </a:r>
            <a:endParaRPr lang="ru-RU" sz="800" b="1">
              <a:solidFill>
                <a:srgbClr val="C00000"/>
              </a:solidFill>
              <a:cs typeface="Times New Roman" pitchFamily="18" charset="0"/>
            </a:endParaRPr>
          </a:p>
          <a:p>
            <a:pPr algn="ctr"/>
            <a:r>
              <a:rPr lang="ru-RU" sz="1000" b="1">
                <a:solidFill>
                  <a:srgbClr val="C00000"/>
                </a:solidFill>
                <a:latin typeface="Times New Roman" pitchFamily="18" charset="0"/>
                <a:cs typeface="Times New Roman" pitchFamily="18" charset="0"/>
              </a:rPr>
              <a:t>2016 год – 2 795,3 тыс. руб.;</a:t>
            </a:r>
            <a:endParaRPr lang="ru-RU" sz="800" b="1">
              <a:solidFill>
                <a:srgbClr val="C00000"/>
              </a:solidFill>
              <a:cs typeface="Times New Roman" pitchFamily="18" charset="0"/>
            </a:endParaRPr>
          </a:p>
          <a:p>
            <a:pPr algn="ctr"/>
            <a:r>
              <a:rPr lang="ru-RU" sz="1000" b="1">
                <a:solidFill>
                  <a:srgbClr val="C00000"/>
                </a:solidFill>
                <a:latin typeface="Times New Roman" pitchFamily="18" charset="0"/>
                <a:cs typeface="Times New Roman" pitchFamily="18" charset="0"/>
              </a:rPr>
              <a:t>2017 год – 2 795,3 тыс. руб..</a:t>
            </a:r>
          </a:p>
          <a:p>
            <a:pPr algn="ctr">
              <a:lnSpc>
                <a:spcPct val="115000"/>
              </a:lnSpc>
            </a:pPr>
            <a:endParaRPr lang="ru-RU" sz="1000">
              <a:solidFill>
                <a:srgbClr val="000000"/>
              </a:solidFill>
              <a:latin typeface="Times New Roman" pitchFamily="18" charset="0"/>
              <a:cs typeface="Times New Roman" pitchFamily="18" charset="0"/>
            </a:endParaRPr>
          </a:p>
          <a:p>
            <a:pPr algn="ctr">
              <a:lnSpc>
                <a:spcPct val="115000"/>
              </a:lnSpc>
            </a:pPr>
            <a:endParaRPr lang="ru-RU" sz="1000">
              <a:solidFill>
                <a:srgbClr val="000000"/>
              </a:solidFill>
              <a:latin typeface="Times New Roman" pitchFamily="18" charset="0"/>
              <a:cs typeface="Times New Roman" pitchFamily="18" charset="0"/>
            </a:endParaRPr>
          </a:p>
          <a:p>
            <a:pPr algn="ctr">
              <a:lnSpc>
                <a:spcPct val="115000"/>
              </a:lnSpc>
            </a:pPr>
            <a:endParaRPr lang="ru-RU" sz="1000">
              <a:solidFill>
                <a:srgbClr val="000000"/>
              </a:solidFill>
              <a:latin typeface="Times New Roman" pitchFamily="18" charset="0"/>
              <a:cs typeface="Times New Roman" pitchFamily="18" charset="0"/>
            </a:endParaRPr>
          </a:p>
        </p:txBody>
      </p:sp>
      <p:sp>
        <p:nvSpPr>
          <p:cNvPr id="33804" name="Скругленный прямоугольник 16"/>
          <p:cNvSpPr>
            <a:spLocks noChangeArrowheads="1"/>
          </p:cNvSpPr>
          <p:nvPr/>
        </p:nvSpPr>
        <p:spPr bwMode="auto">
          <a:xfrm>
            <a:off x="6659563" y="3573463"/>
            <a:ext cx="2268537" cy="1295400"/>
          </a:xfrm>
          <a:prstGeom prst="roundRect">
            <a:avLst>
              <a:gd name="adj" fmla="val 16667"/>
            </a:avLst>
          </a:prstGeom>
          <a:gradFill rotWithShape="0">
            <a:gsLst>
              <a:gs pos="0">
                <a:srgbClr val="FFCCCC"/>
              </a:gs>
              <a:gs pos="100000">
                <a:srgbClr val="FFFFFF"/>
              </a:gs>
            </a:gsLst>
            <a:path path="shape">
              <a:fillToRect l="50000" t="50000" r="50000" b="50000"/>
            </a:path>
          </a:gradFill>
          <a:ln w="9525" algn="ctr">
            <a:solidFill>
              <a:srgbClr val="FF3300"/>
            </a:solidFill>
            <a:round/>
            <a:headEnd/>
            <a:tailEnd/>
          </a:ln>
        </p:spPr>
        <p:txBody>
          <a:bodyPr/>
          <a:lstStyle/>
          <a:p>
            <a:pPr algn="ctr">
              <a:lnSpc>
                <a:spcPct val="115000"/>
              </a:lnSpc>
            </a:pPr>
            <a:r>
              <a:rPr lang="ru-RU" sz="1000" b="1">
                <a:solidFill>
                  <a:srgbClr val="2D2D8A"/>
                </a:solidFill>
                <a:latin typeface="Times New Roman" pitchFamily="18" charset="0"/>
                <a:cs typeface="Times New Roman" pitchFamily="18" charset="0"/>
              </a:rPr>
              <a:t>«Развитие физической культуры, спорта и молодежной политики Ирбитского муниципального образования на 2014 – 2017 годы»</a:t>
            </a:r>
          </a:p>
          <a:p>
            <a:pPr algn="ctr"/>
            <a:r>
              <a:rPr lang="ru-RU" sz="1000" b="1">
                <a:solidFill>
                  <a:srgbClr val="C00000"/>
                </a:solidFill>
                <a:latin typeface="Times New Roman" pitchFamily="18" charset="0"/>
                <a:cs typeface="Times New Roman" pitchFamily="18" charset="0"/>
              </a:rPr>
              <a:t>2015г.- 5 238,0 тыс. руб.</a:t>
            </a:r>
          </a:p>
          <a:p>
            <a:pPr algn="ctr"/>
            <a:r>
              <a:rPr lang="ru-RU" sz="1000" b="1">
                <a:solidFill>
                  <a:srgbClr val="C00000"/>
                </a:solidFill>
                <a:latin typeface="Times New Roman" pitchFamily="18" charset="0"/>
                <a:cs typeface="Times New Roman" pitchFamily="18" charset="0"/>
              </a:rPr>
              <a:t>2016г.- 9 795,3 тыс. руб.</a:t>
            </a:r>
          </a:p>
          <a:p>
            <a:pPr algn="ctr">
              <a:lnSpc>
                <a:spcPct val="115000"/>
              </a:lnSpc>
            </a:pPr>
            <a:r>
              <a:rPr lang="ru-RU" sz="1000" b="1">
                <a:solidFill>
                  <a:srgbClr val="C00000"/>
                </a:solidFill>
                <a:latin typeface="Times New Roman" pitchFamily="18" charset="0"/>
                <a:cs typeface="Times New Roman" pitchFamily="18" charset="0"/>
              </a:rPr>
              <a:t>2017г.- 11 796,3 тыс. руб.</a:t>
            </a:r>
            <a:endParaRPr lang="ru-RU" sz="1000" b="1">
              <a:solidFill>
                <a:srgbClr val="C00000"/>
              </a:solidFill>
              <a:latin typeface="Calibri" pitchFamily="34" charset="0"/>
              <a:ea typeface="Calibri" pitchFamily="34" charset="0"/>
              <a:cs typeface="Times New Roman" pitchFamily="18" charset="0"/>
            </a:endParaRPr>
          </a:p>
        </p:txBody>
      </p:sp>
      <p:sp>
        <p:nvSpPr>
          <p:cNvPr id="33805" name="Скругленный прямоугольник 17"/>
          <p:cNvSpPr>
            <a:spLocks noChangeArrowheads="1"/>
          </p:cNvSpPr>
          <p:nvPr/>
        </p:nvSpPr>
        <p:spPr bwMode="auto">
          <a:xfrm>
            <a:off x="107950" y="4508500"/>
            <a:ext cx="2987675" cy="1081088"/>
          </a:xfrm>
          <a:prstGeom prst="roundRect">
            <a:avLst>
              <a:gd name="adj" fmla="val 16667"/>
            </a:avLst>
          </a:prstGeom>
          <a:gradFill rotWithShape="0">
            <a:gsLst>
              <a:gs pos="0">
                <a:srgbClr val="FFCCCC"/>
              </a:gs>
              <a:gs pos="100000">
                <a:srgbClr val="FFFFFF"/>
              </a:gs>
            </a:gsLst>
            <a:path path="shape">
              <a:fillToRect l="50000" t="50000" r="50000" b="50000"/>
            </a:path>
          </a:gradFill>
          <a:ln w="9525" algn="ctr">
            <a:solidFill>
              <a:srgbClr val="FF3300"/>
            </a:solidFill>
            <a:round/>
            <a:headEnd/>
            <a:tailEnd/>
          </a:ln>
        </p:spPr>
        <p:txBody>
          <a:bodyPr/>
          <a:lstStyle/>
          <a:p>
            <a:pPr algn="ctr"/>
            <a:r>
              <a:rPr lang="ru-RU" sz="1000" b="1">
                <a:solidFill>
                  <a:srgbClr val="2D2D8A"/>
                </a:solidFill>
                <a:latin typeface="Times New Roman" pitchFamily="18" charset="0"/>
                <a:cs typeface="Times New Roman" pitchFamily="18" charset="0"/>
              </a:rPr>
              <a:t>«Подготовка документов территориального планирования в Ирбитском муниципальном образовании на 2014 - 2017 годы»</a:t>
            </a:r>
          </a:p>
          <a:p>
            <a:pPr algn="ctr"/>
            <a:r>
              <a:rPr lang="ru-RU" sz="1000" b="1">
                <a:solidFill>
                  <a:srgbClr val="C00000"/>
                </a:solidFill>
                <a:latin typeface="Times New Roman" pitchFamily="18" charset="0"/>
                <a:cs typeface="Times New Roman" pitchFamily="18" charset="0"/>
              </a:rPr>
              <a:t>2015 год – 5 580,0 тыс. руб.;</a:t>
            </a:r>
            <a:endParaRPr lang="ru-RU" sz="900" b="1">
              <a:solidFill>
                <a:srgbClr val="C00000"/>
              </a:solidFill>
              <a:latin typeface="Times New Roman" pitchFamily="18" charset="0"/>
              <a:cs typeface="Times New Roman" pitchFamily="18" charset="0"/>
            </a:endParaRPr>
          </a:p>
          <a:p>
            <a:pPr algn="ctr"/>
            <a:r>
              <a:rPr lang="ru-RU" sz="1000" b="1">
                <a:solidFill>
                  <a:srgbClr val="C00000"/>
                </a:solidFill>
                <a:latin typeface="Times New Roman" pitchFamily="18" charset="0"/>
                <a:cs typeface="Times New Roman" pitchFamily="18" charset="0"/>
              </a:rPr>
              <a:t>2016 год – 6 138,0 тыс. руб.;</a:t>
            </a:r>
            <a:endParaRPr lang="ru-RU" sz="900" b="1">
              <a:solidFill>
                <a:srgbClr val="C00000"/>
              </a:solidFill>
              <a:latin typeface="Times New Roman" pitchFamily="18" charset="0"/>
              <a:cs typeface="Times New Roman" pitchFamily="18" charset="0"/>
            </a:endParaRPr>
          </a:p>
          <a:p>
            <a:pPr algn="ctr"/>
            <a:r>
              <a:rPr lang="ru-RU" sz="1000" b="1">
                <a:solidFill>
                  <a:srgbClr val="C00000"/>
                </a:solidFill>
                <a:latin typeface="Times New Roman" pitchFamily="18" charset="0"/>
                <a:cs typeface="Times New Roman" pitchFamily="18" charset="0"/>
              </a:rPr>
              <a:t>2017 год – 6 138,0 тыс. руб.</a:t>
            </a:r>
            <a:endParaRPr lang="ru-RU" sz="900" b="1">
              <a:solidFill>
                <a:srgbClr val="C00000"/>
              </a:solidFill>
              <a:latin typeface="Times New Roman" pitchFamily="18" charset="0"/>
              <a:cs typeface="Times New Roman" pitchFamily="18" charset="0"/>
            </a:endParaRPr>
          </a:p>
          <a:p>
            <a:endParaRPr lang="ru-RU" sz="1000">
              <a:solidFill>
                <a:srgbClr val="000000"/>
              </a:solidFill>
              <a:latin typeface="Times New Roman" pitchFamily="18" charset="0"/>
              <a:cs typeface="Times New Roman" pitchFamily="18" charset="0"/>
            </a:endParaRPr>
          </a:p>
        </p:txBody>
      </p:sp>
      <p:sp>
        <p:nvSpPr>
          <p:cNvPr id="33806" name="Скругленный прямоугольник 18"/>
          <p:cNvSpPr>
            <a:spLocks noChangeArrowheads="1"/>
          </p:cNvSpPr>
          <p:nvPr/>
        </p:nvSpPr>
        <p:spPr bwMode="auto">
          <a:xfrm>
            <a:off x="6551613" y="4976813"/>
            <a:ext cx="2520950" cy="1836737"/>
          </a:xfrm>
          <a:prstGeom prst="roundRect">
            <a:avLst>
              <a:gd name="adj" fmla="val 16667"/>
            </a:avLst>
          </a:prstGeom>
          <a:gradFill rotWithShape="0">
            <a:gsLst>
              <a:gs pos="0">
                <a:srgbClr val="FFCCCC"/>
              </a:gs>
              <a:gs pos="100000">
                <a:srgbClr val="FFFFFF"/>
              </a:gs>
            </a:gsLst>
            <a:path path="shape">
              <a:fillToRect l="50000" t="50000" r="50000" b="50000"/>
            </a:path>
          </a:gradFill>
          <a:ln w="9525" algn="ctr">
            <a:solidFill>
              <a:srgbClr val="FF3300"/>
            </a:solidFill>
            <a:round/>
            <a:headEnd/>
            <a:tailEnd/>
          </a:ln>
        </p:spPr>
        <p:txBody>
          <a:bodyPr/>
          <a:lstStyle/>
          <a:p>
            <a:pPr algn="ctr">
              <a:spcBef>
                <a:spcPct val="20000"/>
              </a:spcBef>
              <a:spcAft>
                <a:spcPts val="100"/>
              </a:spcAft>
              <a:buFont typeface="StarSymbol"/>
              <a:buNone/>
            </a:pPr>
            <a:r>
              <a:rPr lang="ru-RU" sz="1000">
                <a:solidFill>
                  <a:srgbClr val="000000"/>
                </a:solidFill>
                <a:latin typeface="Times New Roman" pitchFamily="18" charset="0"/>
                <a:cs typeface="Times New Roman" pitchFamily="18" charset="0"/>
              </a:rPr>
              <a:t>«</a:t>
            </a:r>
            <a:r>
              <a:rPr lang="ru-RU" sz="1000" b="1">
                <a:solidFill>
                  <a:srgbClr val="2D2D8A"/>
                </a:solidFill>
                <a:latin typeface="Times New Roman" pitchFamily="18" charset="0"/>
                <a:cs typeface="Times New Roman" pitchFamily="18" charset="0"/>
              </a:rPr>
              <a:t>Поддержка общественной организации ветеранов войны, труда, боевых действий, государственной службы, пенсионеров Ирбитского муниципального образования на 2014-2017 годы»</a:t>
            </a:r>
          </a:p>
          <a:p>
            <a:pPr algn="ctr">
              <a:spcBef>
                <a:spcPct val="20000"/>
              </a:spcBef>
              <a:spcAft>
                <a:spcPts val="100"/>
              </a:spcAft>
              <a:buFont typeface="StarSymbol"/>
              <a:buNone/>
            </a:pPr>
            <a:r>
              <a:rPr lang="ru-RU" sz="1000" b="1">
                <a:solidFill>
                  <a:srgbClr val="C00000"/>
                </a:solidFill>
                <a:latin typeface="Times New Roman" pitchFamily="18" charset="0"/>
                <a:cs typeface="Times New Roman" pitchFamily="18" charset="0"/>
              </a:rPr>
              <a:t>2015год  -   320,0 тыс. руб.;</a:t>
            </a:r>
          </a:p>
          <a:p>
            <a:pPr algn="ctr">
              <a:spcBef>
                <a:spcPct val="20000"/>
              </a:spcBef>
              <a:spcAft>
                <a:spcPts val="100"/>
              </a:spcAft>
              <a:buFont typeface="StarSymbol"/>
              <a:buNone/>
            </a:pPr>
            <a:r>
              <a:rPr lang="ru-RU" sz="1000" b="1">
                <a:solidFill>
                  <a:srgbClr val="C00000"/>
                </a:solidFill>
                <a:latin typeface="Times New Roman" pitchFamily="18" charset="0"/>
                <a:cs typeface="Times New Roman" pitchFamily="18" charset="0"/>
              </a:rPr>
              <a:t>2016 год  -  320,0 ты. руб.;</a:t>
            </a:r>
            <a:endParaRPr lang="ru-RU" sz="900" b="1">
              <a:solidFill>
                <a:srgbClr val="C00000"/>
              </a:solidFill>
              <a:latin typeface="Times New Roman" pitchFamily="18" charset="0"/>
              <a:cs typeface="Times New Roman" pitchFamily="18" charset="0"/>
            </a:endParaRPr>
          </a:p>
          <a:p>
            <a:pPr algn="ctr"/>
            <a:r>
              <a:rPr lang="ru-RU" sz="1000" b="1">
                <a:solidFill>
                  <a:srgbClr val="C00000"/>
                </a:solidFill>
                <a:latin typeface="Times New Roman" pitchFamily="18" charset="0"/>
                <a:cs typeface="Times New Roman" pitchFamily="18" charset="0"/>
              </a:rPr>
              <a:t>2017 год  -  320,0 тыс. руб.</a:t>
            </a:r>
          </a:p>
        </p:txBody>
      </p:sp>
      <p:sp>
        <p:nvSpPr>
          <p:cNvPr id="33807" name="Скругленный прямоугольник 19"/>
          <p:cNvSpPr>
            <a:spLocks noChangeArrowheads="1"/>
          </p:cNvSpPr>
          <p:nvPr/>
        </p:nvSpPr>
        <p:spPr bwMode="auto">
          <a:xfrm>
            <a:off x="3455988" y="5589588"/>
            <a:ext cx="3024187" cy="1223962"/>
          </a:xfrm>
          <a:prstGeom prst="roundRect">
            <a:avLst>
              <a:gd name="adj" fmla="val 16667"/>
            </a:avLst>
          </a:prstGeom>
          <a:gradFill rotWithShape="0">
            <a:gsLst>
              <a:gs pos="0">
                <a:srgbClr val="FFCCCC"/>
              </a:gs>
              <a:gs pos="100000">
                <a:srgbClr val="FFFFFF"/>
              </a:gs>
            </a:gsLst>
            <a:path path="shape">
              <a:fillToRect l="50000" t="50000" r="50000" b="50000"/>
            </a:path>
          </a:gradFill>
          <a:ln w="9525" algn="ctr">
            <a:solidFill>
              <a:srgbClr val="FF3300"/>
            </a:solidFill>
            <a:round/>
            <a:headEnd/>
            <a:tailEnd/>
          </a:ln>
        </p:spPr>
        <p:txBody>
          <a:bodyPr/>
          <a:lstStyle/>
          <a:p>
            <a:pPr algn="ctr"/>
            <a:r>
              <a:rPr lang="ru-RU" sz="1000" b="1">
                <a:solidFill>
                  <a:srgbClr val="2D2D8A"/>
                </a:solidFill>
                <a:latin typeface="Times New Roman" pitchFamily="18" charset="0"/>
                <a:cs typeface="Times New Roman" pitchFamily="18" charset="0"/>
              </a:rPr>
              <a:t>«Создание системы кадастра недвижимости на территории Ирбитского муниципального образования на 2014-2017 годы»</a:t>
            </a:r>
          </a:p>
          <a:p>
            <a:pPr algn="ctr"/>
            <a:r>
              <a:rPr lang="ru-RU" sz="1000" b="1">
                <a:solidFill>
                  <a:srgbClr val="C00000"/>
                </a:solidFill>
                <a:latin typeface="Times New Roman" pitchFamily="18" charset="0"/>
                <a:cs typeface="Times New Roman" pitchFamily="18" charset="0"/>
              </a:rPr>
              <a:t>2015г- 2 501,9 тыс. руб.;</a:t>
            </a:r>
            <a:endParaRPr lang="ru-RU" sz="800" b="1">
              <a:solidFill>
                <a:srgbClr val="C00000"/>
              </a:solidFill>
              <a:cs typeface="Times New Roman" pitchFamily="18" charset="0"/>
            </a:endParaRPr>
          </a:p>
          <a:p>
            <a:pPr algn="ctr"/>
            <a:r>
              <a:rPr lang="ru-RU" sz="1000" b="1">
                <a:solidFill>
                  <a:srgbClr val="C00000"/>
                </a:solidFill>
                <a:latin typeface="Times New Roman" pitchFamily="18" charset="0"/>
                <a:cs typeface="Times New Roman" pitchFamily="18" charset="0"/>
              </a:rPr>
              <a:t>2016г.-2 501,9 тыс. руб.;</a:t>
            </a:r>
            <a:endParaRPr lang="ru-RU" sz="800" b="1">
              <a:solidFill>
                <a:srgbClr val="C00000"/>
              </a:solidFill>
              <a:cs typeface="Times New Roman" pitchFamily="18" charset="0"/>
            </a:endParaRPr>
          </a:p>
          <a:p>
            <a:pPr algn="ctr"/>
            <a:r>
              <a:rPr lang="ru-RU" sz="1000" b="1">
                <a:solidFill>
                  <a:srgbClr val="C00000"/>
                </a:solidFill>
                <a:latin typeface="Times New Roman" pitchFamily="18" charset="0"/>
                <a:cs typeface="Times New Roman" pitchFamily="18" charset="0"/>
              </a:rPr>
              <a:t>2017г.-2 501,9 тыс. руб</a:t>
            </a:r>
            <a:r>
              <a:rPr lang="ru-RU" sz="1000">
                <a:solidFill>
                  <a:srgbClr val="C00000"/>
                </a:solidFill>
                <a:latin typeface="Times New Roman" pitchFamily="18" charset="0"/>
                <a:cs typeface="Times New Roman" pitchFamily="18" charset="0"/>
              </a:rPr>
              <a:t>.</a:t>
            </a:r>
          </a:p>
        </p:txBody>
      </p:sp>
      <p:sp>
        <p:nvSpPr>
          <p:cNvPr id="33808" name="Скругленный прямоугольник 17"/>
          <p:cNvSpPr>
            <a:spLocks noChangeArrowheads="1"/>
          </p:cNvSpPr>
          <p:nvPr/>
        </p:nvSpPr>
        <p:spPr bwMode="auto">
          <a:xfrm>
            <a:off x="107950" y="5661025"/>
            <a:ext cx="3168650" cy="1152525"/>
          </a:xfrm>
          <a:prstGeom prst="roundRect">
            <a:avLst>
              <a:gd name="adj" fmla="val 16667"/>
            </a:avLst>
          </a:prstGeom>
          <a:gradFill rotWithShape="0">
            <a:gsLst>
              <a:gs pos="0">
                <a:srgbClr val="FFCCCC"/>
              </a:gs>
              <a:gs pos="100000">
                <a:srgbClr val="FFFFFF"/>
              </a:gs>
            </a:gsLst>
            <a:path path="shape">
              <a:fillToRect l="50000" t="50000" r="50000" b="50000"/>
            </a:path>
          </a:gradFill>
          <a:ln w="9525" algn="ctr">
            <a:solidFill>
              <a:srgbClr val="FF3300"/>
            </a:solidFill>
            <a:round/>
            <a:headEnd/>
            <a:tailEnd/>
          </a:ln>
        </p:spPr>
        <p:txBody>
          <a:bodyPr/>
          <a:lstStyle/>
          <a:p>
            <a:pPr algn="ctr"/>
            <a:r>
              <a:rPr lang="ru-RU" sz="1000" b="1">
                <a:solidFill>
                  <a:srgbClr val="2D2D8A"/>
                </a:solidFill>
                <a:latin typeface="Times New Roman" pitchFamily="18" charset="0"/>
                <a:cs typeface="Times New Roman" pitchFamily="18" charset="0"/>
              </a:rPr>
              <a:t>«Повышение эффективности управления муниципальными финансами Ирбитского муниципального образования </a:t>
            </a:r>
          </a:p>
          <a:p>
            <a:pPr algn="ctr"/>
            <a:r>
              <a:rPr lang="ru-RU" sz="1000" b="1">
                <a:solidFill>
                  <a:srgbClr val="2D2D8A"/>
                </a:solidFill>
                <a:latin typeface="Times New Roman" pitchFamily="18" charset="0"/>
                <a:cs typeface="Times New Roman" pitchFamily="18" charset="0"/>
              </a:rPr>
              <a:t>на период до 2018 года»</a:t>
            </a:r>
          </a:p>
          <a:p>
            <a:pPr algn="ctr"/>
            <a:r>
              <a:rPr lang="ru-RU" sz="1000" b="1">
                <a:solidFill>
                  <a:srgbClr val="C00000"/>
                </a:solidFill>
                <a:latin typeface="Times New Roman" pitchFamily="18" charset="0"/>
                <a:cs typeface="Times New Roman" pitchFamily="18" charset="0"/>
              </a:rPr>
              <a:t>2015 год – 12 319,2 тыс. руб.;</a:t>
            </a:r>
            <a:endParaRPr lang="ru-RU" sz="900" b="1">
              <a:solidFill>
                <a:srgbClr val="C00000"/>
              </a:solidFill>
              <a:latin typeface="Times New Roman" pitchFamily="18" charset="0"/>
              <a:cs typeface="Times New Roman" pitchFamily="18" charset="0"/>
            </a:endParaRPr>
          </a:p>
          <a:p>
            <a:pPr algn="ctr"/>
            <a:r>
              <a:rPr lang="ru-RU" sz="1000" b="1">
                <a:solidFill>
                  <a:srgbClr val="C00000"/>
                </a:solidFill>
                <a:latin typeface="Times New Roman" pitchFamily="18" charset="0"/>
                <a:cs typeface="Times New Roman" pitchFamily="18" charset="0"/>
              </a:rPr>
              <a:t>2016 год – 12 319,2 тыс. руб.;</a:t>
            </a:r>
            <a:endParaRPr lang="ru-RU" sz="900" b="1">
              <a:solidFill>
                <a:srgbClr val="C00000"/>
              </a:solidFill>
              <a:latin typeface="Times New Roman" pitchFamily="18" charset="0"/>
              <a:cs typeface="Times New Roman" pitchFamily="18" charset="0"/>
            </a:endParaRPr>
          </a:p>
          <a:p>
            <a:pPr algn="ctr"/>
            <a:r>
              <a:rPr lang="ru-RU" sz="1000" b="1">
                <a:solidFill>
                  <a:srgbClr val="C00000"/>
                </a:solidFill>
                <a:latin typeface="Times New Roman" pitchFamily="18" charset="0"/>
                <a:cs typeface="Times New Roman" pitchFamily="18" charset="0"/>
              </a:rPr>
              <a:t>2017 год – 12 319,2  тыс. руб.</a:t>
            </a:r>
            <a:endParaRPr lang="ru-RU" sz="900" b="1">
              <a:solidFill>
                <a:srgbClr val="C00000"/>
              </a:solidFill>
              <a:latin typeface="Times New Roman" pitchFamily="18" charset="0"/>
              <a:cs typeface="Times New Roman" pitchFamily="18" charset="0"/>
            </a:endParaRPr>
          </a:p>
          <a:p>
            <a:endParaRPr lang="ru-RU" sz="1000">
              <a:solidFill>
                <a:srgbClr val="00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2"/>
          <p:cNvSpPr>
            <a:spLocks noGrp="1" noChangeArrowheads="1"/>
          </p:cNvSpPr>
          <p:nvPr>
            <p:ph type="title"/>
          </p:nvPr>
        </p:nvSpPr>
        <p:spPr>
          <a:xfrm>
            <a:off x="627063" y="225425"/>
            <a:ext cx="8086725" cy="431800"/>
          </a:xfrm>
        </p:spPr>
        <p:txBody>
          <a:bodyPr/>
          <a:lstStyle/>
          <a:p>
            <a:pPr eaLnBrk="1" hangingPunct="1"/>
            <a:r>
              <a:rPr lang="ru-RU" sz="2000" b="1" smtClean="0">
                <a:solidFill>
                  <a:srgbClr val="000099"/>
                </a:solidFill>
                <a:latin typeface="Times New Roman" pitchFamily="18" charset="0"/>
              </a:rPr>
              <a:t>Бюджет Ирбитского МО на 2015 год </a:t>
            </a:r>
            <a:br>
              <a:rPr lang="ru-RU" sz="2000" b="1" smtClean="0">
                <a:solidFill>
                  <a:srgbClr val="000099"/>
                </a:solidFill>
                <a:latin typeface="Times New Roman" pitchFamily="18" charset="0"/>
              </a:rPr>
            </a:br>
            <a:r>
              <a:rPr lang="ru-RU" sz="2000" b="1" smtClean="0">
                <a:solidFill>
                  <a:srgbClr val="000099"/>
                </a:solidFill>
                <a:latin typeface="Times New Roman" pitchFamily="18" charset="0"/>
              </a:rPr>
              <a:t>и плановый период 2016-2017 годы</a:t>
            </a:r>
            <a:endParaRPr lang="ru-RU" sz="1600" b="1" smtClean="0">
              <a:solidFill>
                <a:srgbClr val="000099"/>
              </a:solidFill>
              <a:latin typeface="Times New Roman" pitchFamily="18" charset="0"/>
            </a:endParaRPr>
          </a:p>
        </p:txBody>
      </p:sp>
      <p:sp>
        <p:nvSpPr>
          <p:cNvPr id="34818" name="Rectangle 3"/>
          <p:cNvSpPr>
            <a:spLocks noChangeArrowheads="1"/>
          </p:cNvSpPr>
          <p:nvPr/>
        </p:nvSpPr>
        <p:spPr bwMode="auto">
          <a:xfrm>
            <a:off x="431800" y="728663"/>
            <a:ext cx="8424863" cy="366712"/>
          </a:xfrm>
          <a:prstGeom prst="rect">
            <a:avLst/>
          </a:prstGeom>
          <a:noFill/>
          <a:ln w="9525">
            <a:noFill/>
            <a:miter lim="800000"/>
            <a:headEnd/>
            <a:tailEnd/>
          </a:ln>
        </p:spPr>
        <p:txBody>
          <a:bodyPr>
            <a:spAutoFit/>
          </a:bodyPr>
          <a:lstStyle/>
          <a:p>
            <a:pPr indent="269875" algn="ctr"/>
            <a:r>
              <a:rPr lang="ru-RU" b="1">
                <a:solidFill>
                  <a:srgbClr val="00602B"/>
                </a:solidFill>
                <a:latin typeface="Times New Roman" pitchFamily="18" charset="0"/>
              </a:rPr>
              <a:t>Не программные мероприятия</a:t>
            </a:r>
          </a:p>
        </p:txBody>
      </p:sp>
      <p:sp>
        <p:nvSpPr>
          <p:cNvPr id="374792" name="AutoShape 8"/>
          <p:cNvSpPr>
            <a:spLocks noChangeArrowheads="1"/>
          </p:cNvSpPr>
          <p:nvPr/>
        </p:nvSpPr>
        <p:spPr bwMode="gray">
          <a:xfrm>
            <a:off x="5327650" y="1125538"/>
            <a:ext cx="3168650" cy="1079500"/>
          </a:xfrm>
          <a:prstGeom prst="roundRect">
            <a:avLst>
              <a:gd name="adj" fmla="val 19046"/>
            </a:avLst>
          </a:prstGeom>
          <a:gradFill rotWithShape="1">
            <a:gsLst>
              <a:gs pos="0">
                <a:schemeClr val="accent1"/>
              </a:gs>
              <a:gs pos="50000">
                <a:srgbClr val="EAEAEA"/>
              </a:gs>
              <a:gs pos="100000">
                <a:schemeClr val="accent1"/>
              </a:gs>
            </a:gsLst>
            <a:lin ang="5400000" scaled="1"/>
          </a:gradFill>
          <a:ln w="28575">
            <a:solidFill>
              <a:schemeClr val="bg1"/>
            </a:solidFill>
            <a:round/>
            <a:headEnd/>
            <a:tailEnd/>
          </a:ln>
          <a:effectLst>
            <a:outerShdw dist="107763" dir="2700000" algn="ctr" rotWithShape="0">
              <a:schemeClr val="bg2">
                <a:alpha val="50000"/>
              </a:schemeClr>
            </a:outerShdw>
          </a:effectLst>
        </p:spPr>
        <p:txBody>
          <a:bodyPr wrap="none" anchor="ctr"/>
          <a:lstStyle/>
          <a:p>
            <a:pPr algn="ctr">
              <a:defRPr/>
            </a:pPr>
            <a:r>
              <a:rPr lang="ru-RU" sz="1400" b="1" dirty="0">
                <a:solidFill>
                  <a:srgbClr val="003300"/>
                </a:solidFill>
                <a:latin typeface="Times New Roman" pitchFamily="18" charset="0"/>
                <a:cs typeface="+mn-cs"/>
              </a:rPr>
              <a:t>2. Выплаты почетным гражданам</a:t>
            </a:r>
          </a:p>
          <a:p>
            <a:pPr algn="ctr">
              <a:defRPr/>
            </a:pPr>
            <a:r>
              <a:rPr lang="ru-RU" sz="1400" b="1" dirty="0">
                <a:solidFill>
                  <a:srgbClr val="003300"/>
                </a:solidFill>
                <a:latin typeface="Times New Roman" pitchFamily="18" charset="0"/>
                <a:cs typeface="+mn-cs"/>
              </a:rPr>
              <a:t> и пенсионерам</a:t>
            </a:r>
          </a:p>
          <a:p>
            <a:pPr algn="ctr">
              <a:defRPr/>
            </a:pPr>
            <a:r>
              <a:rPr lang="ru-RU" sz="1200" b="1" dirty="0">
                <a:solidFill>
                  <a:srgbClr val="000066"/>
                </a:solidFill>
                <a:latin typeface="Times New Roman" pitchFamily="18" charset="0"/>
                <a:cs typeface="+mn-cs"/>
              </a:rPr>
              <a:t>2015 год – 9 035,8 тыс. руб.</a:t>
            </a:r>
          </a:p>
          <a:p>
            <a:pPr algn="ctr">
              <a:defRPr/>
            </a:pPr>
            <a:r>
              <a:rPr lang="ru-RU" sz="1200" b="1" dirty="0">
                <a:solidFill>
                  <a:srgbClr val="000066"/>
                </a:solidFill>
                <a:latin typeface="Times New Roman" pitchFamily="18" charset="0"/>
                <a:cs typeface="+mn-cs"/>
              </a:rPr>
              <a:t>2016 год – 9 035,8 тыс. руб.</a:t>
            </a:r>
          </a:p>
          <a:p>
            <a:pPr algn="ctr">
              <a:defRPr/>
            </a:pPr>
            <a:r>
              <a:rPr lang="ru-RU" sz="1200" b="1" dirty="0">
                <a:solidFill>
                  <a:srgbClr val="000066"/>
                </a:solidFill>
                <a:latin typeface="Times New Roman" pitchFamily="18" charset="0"/>
                <a:cs typeface="+mn-cs"/>
              </a:rPr>
              <a:t>2017 год -  9 035,8 тыс. руб.</a:t>
            </a:r>
            <a:endParaRPr lang="en-US" sz="1200" b="1" dirty="0">
              <a:solidFill>
                <a:srgbClr val="000066"/>
              </a:solidFill>
              <a:latin typeface="Times New Roman" pitchFamily="18" charset="0"/>
              <a:cs typeface="+mn-cs"/>
            </a:endParaRPr>
          </a:p>
        </p:txBody>
      </p:sp>
      <p:sp>
        <p:nvSpPr>
          <p:cNvPr id="374793" name="AutoShape 9"/>
          <p:cNvSpPr>
            <a:spLocks noChangeArrowheads="1"/>
          </p:cNvSpPr>
          <p:nvPr/>
        </p:nvSpPr>
        <p:spPr bwMode="gray">
          <a:xfrm>
            <a:off x="5364163" y="3249613"/>
            <a:ext cx="3203575" cy="827087"/>
          </a:xfrm>
          <a:prstGeom prst="roundRect">
            <a:avLst>
              <a:gd name="adj" fmla="val 19046"/>
            </a:avLst>
          </a:prstGeom>
          <a:gradFill rotWithShape="1">
            <a:gsLst>
              <a:gs pos="0">
                <a:schemeClr val="accent1"/>
              </a:gs>
              <a:gs pos="50000">
                <a:srgbClr val="EAEAEA"/>
              </a:gs>
              <a:gs pos="100000">
                <a:schemeClr val="accent1"/>
              </a:gs>
            </a:gsLst>
            <a:lin ang="5400000" scaled="1"/>
          </a:gradFill>
          <a:ln w="28575">
            <a:solidFill>
              <a:schemeClr val="bg1"/>
            </a:solidFill>
            <a:round/>
            <a:headEnd/>
            <a:tailEnd/>
          </a:ln>
          <a:effectLst>
            <a:outerShdw dist="107763" dir="2700000" algn="ctr" rotWithShape="0">
              <a:schemeClr val="bg2">
                <a:alpha val="50000"/>
              </a:schemeClr>
            </a:outerShdw>
          </a:effectLst>
        </p:spPr>
        <p:txBody>
          <a:bodyPr wrap="none" anchor="ctr"/>
          <a:lstStyle/>
          <a:p>
            <a:pPr algn="ctr">
              <a:lnSpc>
                <a:spcPct val="80000"/>
              </a:lnSpc>
              <a:spcBef>
                <a:spcPct val="20000"/>
              </a:spcBef>
              <a:buClr>
                <a:schemeClr val="accent1"/>
              </a:buClr>
              <a:buSzPct val="65000"/>
              <a:buFont typeface="Wingdings" pitchFamily="2" charset="2"/>
              <a:buNone/>
              <a:defRPr/>
            </a:pPr>
            <a:r>
              <a:rPr lang="ru-RU" sz="1400" b="1" dirty="0">
                <a:solidFill>
                  <a:srgbClr val="003300"/>
                </a:solidFill>
                <a:latin typeface="Times New Roman" pitchFamily="18" charset="0"/>
                <a:cs typeface="+mn-cs"/>
              </a:rPr>
              <a:t>6. Работники военно-учетного стола</a:t>
            </a:r>
          </a:p>
          <a:p>
            <a:pPr algn="ctr">
              <a:defRPr/>
            </a:pPr>
            <a:r>
              <a:rPr lang="ru-RU" sz="1200" b="1" dirty="0">
                <a:solidFill>
                  <a:srgbClr val="000066"/>
                </a:solidFill>
                <a:latin typeface="Times New Roman" pitchFamily="18" charset="0"/>
                <a:cs typeface="+mn-cs"/>
              </a:rPr>
              <a:t>2015 год – 1 522,0  тыс. руб.</a:t>
            </a:r>
          </a:p>
          <a:p>
            <a:pPr algn="ctr">
              <a:defRPr/>
            </a:pPr>
            <a:r>
              <a:rPr lang="ru-RU" sz="1200" b="1" dirty="0">
                <a:solidFill>
                  <a:srgbClr val="000066"/>
                </a:solidFill>
                <a:latin typeface="Times New Roman" pitchFamily="18" charset="0"/>
                <a:cs typeface="+mn-cs"/>
              </a:rPr>
              <a:t>2016 год – 1 541,3  тыс. руб.</a:t>
            </a:r>
          </a:p>
          <a:p>
            <a:pPr algn="ctr">
              <a:defRPr/>
            </a:pPr>
            <a:r>
              <a:rPr lang="ru-RU" sz="1200" b="1" dirty="0">
                <a:solidFill>
                  <a:srgbClr val="000066"/>
                </a:solidFill>
                <a:latin typeface="Times New Roman" pitchFamily="18" charset="0"/>
                <a:cs typeface="+mn-cs"/>
              </a:rPr>
              <a:t>2017 год -  1 471,8  тыс. руб.</a:t>
            </a:r>
            <a:endParaRPr lang="en-US" sz="1200" b="1" dirty="0">
              <a:solidFill>
                <a:srgbClr val="000066"/>
              </a:solidFill>
              <a:latin typeface="Times New Roman" pitchFamily="18" charset="0"/>
              <a:cs typeface="+mn-cs"/>
            </a:endParaRPr>
          </a:p>
        </p:txBody>
      </p:sp>
      <p:sp>
        <p:nvSpPr>
          <p:cNvPr id="34821" name="AutoShape 10" descr="Папирус"/>
          <p:cNvSpPr>
            <a:spLocks noChangeArrowheads="1"/>
          </p:cNvSpPr>
          <p:nvPr/>
        </p:nvSpPr>
        <p:spPr bwMode="auto">
          <a:xfrm rot="10800000">
            <a:off x="576263" y="3429000"/>
            <a:ext cx="4464050" cy="792163"/>
          </a:xfrm>
          <a:prstGeom prst="roundRect">
            <a:avLst>
              <a:gd name="adj" fmla="val 16667"/>
            </a:avLst>
          </a:prstGeom>
          <a:noFill/>
          <a:ln w="19050" algn="ctr">
            <a:solidFill>
              <a:srgbClr val="663300"/>
            </a:solidFill>
            <a:round/>
            <a:headEnd/>
            <a:tailEnd/>
          </a:ln>
        </p:spPr>
        <p:txBody>
          <a:bodyPr rot="10800000" anchor="ctr"/>
          <a:lstStyle/>
          <a:p>
            <a:pPr algn="ctr">
              <a:lnSpc>
                <a:spcPct val="80000"/>
              </a:lnSpc>
              <a:spcBef>
                <a:spcPct val="20000"/>
              </a:spcBef>
              <a:buClr>
                <a:schemeClr val="accent1"/>
              </a:buClr>
              <a:buSzPct val="65000"/>
              <a:buFont typeface="Wingdings" pitchFamily="2" charset="2"/>
              <a:buNone/>
            </a:pPr>
            <a:r>
              <a:rPr lang="ru-RU" sz="1400" b="1">
                <a:solidFill>
                  <a:srgbClr val="000066"/>
                </a:solidFill>
                <a:latin typeface="Times New Roman" pitchFamily="18" charset="0"/>
              </a:rPr>
              <a:t>5. Административная комиссия</a:t>
            </a:r>
          </a:p>
          <a:p>
            <a:pPr algn="ctr"/>
            <a:r>
              <a:rPr lang="ru-RU" sz="1200" b="1">
                <a:solidFill>
                  <a:srgbClr val="000066"/>
                </a:solidFill>
                <a:latin typeface="Times New Roman" pitchFamily="18" charset="0"/>
              </a:rPr>
              <a:t>2015 год – 92,0 тыс. руб.</a:t>
            </a:r>
          </a:p>
          <a:p>
            <a:pPr algn="ctr"/>
            <a:r>
              <a:rPr lang="ru-RU" sz="1200" b="1">
                <a:solidFill>
                  <a:srgbClr val="000066"/>
                </a:solidFill>
                <a:latin typeface="Times New Roman" pitchFamily="18" charset="0"/>
              </a:rPr>
              <a:t>2016 год – 96,2 тыс. руб.</a:t>
            </a:r>
          </a:p>
          <a:p>
            <a:pPr algn="ctr"/>
            <a:r>
              <a:rPr lang="ru-RU" sz="1200" b="1">
                <a:solidFill>
                  <a:srgbClr val="000066"/>
                </a:solidFill>
                <a:latin typeface="Times New Roman" pitchFamily="18" charset="0"/>
              </a:rPr>
              <a:t>2017 год – 100,3 тыс. руб.</a:t>
            </a:r>
          </a:p>
        </p:txBody>
      </p:sp>
      <p:sp>
        <p:nvSpPr>
          <p:cNvPr id="374797" name="AutoShape 13"/>
          <p:cNvSpPr>
            <a:spLocks noChangeArrowheads="1"/>
          </p:cNvSpPr>
          <p:nvPr/>
        </p:nvSpPr>
        <p:spPr bwMode="gray">
          <a:xfrm>
            <a:off x="539750" y="2492375"/>
            <a:ext cx="4679950" cy="828675"/>
          </a:xfrm>
          <a:prstGeom prst="roundRect">
            <a:avLst>
              <a:gd name="adj" fmla="val 19046"/>
            </a:avLst>
          </a:prstGeom>
          <a:gradFill rotWithShape="1">
            <a:gsLst>
              <a:gs pos="0">
                <a:schemeClr val="accent1"/>
              </a:gs>
              <a:gs pos="50000">
                <a:srgbClr val="EAEAEA"/>
              </a:gs>
              <a:gs pos="100000">
                <a:schemeClr val="accent1"/>
              </a:gs>
            </a:gsLst>
            <a:lin ang="5400000" scaled="1"/>
          </a:gradFill>
          <a:ln w="28575">
            <a:solidFill>
              <a:schemeClr val="bg1"/>
            </a:solidFill>
            <a:round/>
            <a:headEnd/>
            <a:tailEnd/>
          </a:ln>
          <a:effectLst>
            <a:outerShdw dist="107763" dir="2700000" algn="ctr" rotWithShape="0">
              <a:schemeClr val="bg2">
                <a:alpha val="50000"/>
              </a:schemeClr>
            </a:outerShdw>
          </a:effectLst>
        </p:spPr>
        <p:txBody>
          <a:bodyPr wrap="none" anchor="ctr"/>
          <a:lstStyle/>
          <a:p>
            <a:pPr marL="342900" indent="-342900" algn="ctr">
              <a:lnSpc>
                <a:spcPct val="80000"/>
              </a:lnSpc>
              <a:spcBef>
                <a:spcPct val="20000"/>
              </a:spcBef>
              <a:buClr>
                <a:srgbClr val="BBE0E3"/>
              </a:buClr>
              <a:buSzPct val="65000"/>
              <a:buFont typeface="Wingdings" pitchFamily="2" charset="2"/>
              <a:buAutoNum type="arabicPeriod" startAt="8"/>
              <a:defRPr/>
            </a:pPr>
            <a:r>
              <a:rPr lang="ru-RU" sz="1400" b="1" dirty="0">
                <a:solidFill>
                  <a:srgbClr val="003300"/>
                </a:solidFill>
                <a:latin typeface="Times New Roman" pitchFamily="18" charset="0"/>
                <a:cs typeface="+mn-cs"/>
              </a:rPr>
              <a:t>4. Архив</a:t>
            </a:r>
          </a:p>
          <a:p>
            <a:pPr marL="342900" indent="-342900" algn="ctr">
              <a:defRPr/>
            </a:pPr>
            <a:r>
              <a:rPr lang="ru-RU" sz="1200" b="1" dirty="0">
                <a:solidFill>
                  <a:srgbClr val="000066"/>
                </a:solidFill>
                <a:latin typeface="Times New Roman" pitchFamily="18" charset="0"/>
                <a:cs typeface="+mn-cs"/>
              </a:rPr>
              <a:t>2015 год – 614, 1 тыс. руб.</a:t>
            </a:r>
          </a:p>
          <a:p>
            <a:pPr marL="342900" indent="-342900" algn="ctr">
              <a:defRPr/>
            </a:pPr>
            <a:r>
              <a:rPr lang="ru-RU" sz="1200" b="1" dirty="0">
                <a:solidFill>
                  <a:srgbClr val="000066"/>
                </a:solidFill>
                <a:latin typeface="Times New Roman" pitchFamily="18" charset="0"/>
                <a:cs typeface="+mn-cs"/>
              </a:rPr>
              <a:t>2016 год – 783,0 тыс. руб.</a:t>
            </a:r>
          </a:p>
          <a:p>
            <a:pPr marL="342900" indent="-342900" algn="ctr">
              <a:defRPr/>
            </a:pPr>
            <a:r>
              <a:rPr lang="ru-RU" sz="1200" b="1" dirty="0">
                <a:solidFill>
                  <a:srgbClr val="000066"/>
                </a:solidFill>
                <a:latin typeface="Times New Roman" pitchFamily="18" charset="0"/>
                <a:cs typeface="+mn-cs"/>
              </a:rPr>
              <a:t>2017 год – 758,0 тыс. руб.</a:t>
            </a:r>
            <a:endParaRPr lang="en-US" sz="1200" b="1" dirty="0">
              <a:solidFill>
                <a:srgbClr val="000066"/>
              </a:solidFill>
              <a:latin typeface="Times New Roman" pitchFamily="18" charset="0"/>
              <a:cs typeface="+mn-cs"/>
            </a:endParaRPr>
          </a:p>
        </p:txBody>
      </p:sp>
      <p:sp>
        <p:nvSpPr>
          <p:cNvPr id="34823" name="AutoShape 15" descr="Папирус"/>
          <p:cNvSpPr>
            <a:spLocks noChangeArrowheads="1"/>
          </p:cNvSpPr>
          <p:nvPr/>
        </p:nvSpPr>
        <p:spPr bwMode="auto">
          <a:xfrm rot="10800000">
            <a:off x="684213" y="5311775"/>
            <a:ext cx="4716462" cy="936625"/>
          </a:xfrm>
          <a:prstGeom prst="roundRect">
            <a:avLst>
              <a:gd name="adj" fmla="val 16667"/>
            </a:avLst>
          </a:prstGeom>
          <a:noFill/>
          <a:ln w="19050" algn="ctr">
            <a:solidFill>
              <a:srgbClr val="663300"/>
            </a:solidFill>
            <a:round/>
            <a:headEnd/>
            <a:tailEnd/>
          </a:ln>
        </p:spPr>
        <p:txBody>
          <a:bodyPr rot="10800000" anchor="ctr"/>
          <a:lstStyle/>
          <a:p>
            <a:pPr algn="ctr">
              <a:lnSpc>
                <a:spcPct val="80000"/>
              </a:lnSpc>
              <a:spcBef>
                <a:spcPct val="20000"/>
              </a:spcBef>
              <a:buClr>
                <a:schemeClr val="accent1"/>
              </a:buClr>
              <a:buSzPct val="65000"/>
              <a:buFont typeface="Wingdings" pitchFamily="2" charset="2"/>
              <a:buNone/>
            </a:pPr>
            <a:r>
              <a:rPr lang="ru-RU" sz="1400" b="1">
                <a:solidFill>
                  <a:srgbClr val="000066"/>
                </a:solidFill>
                <a:latin typeface="Times New Roman" pitchFamily="18" charset="0"/>
              </a:rPr>
              <a:t>9. Субсидии и грант на освещение деятельности органов местного самоуправления</a:t>
            </a:r>
          </a:p>
          <a:p>
            <a:pPr algn="ctr"/>
            <a:r>
              <a:rPr lang="ru-RU" sz="1200" b="1">
                <a:solidFill>
                  <a:srgbClr val="000066"/>
                </a:solidFill>
                <a:latin typeface="Times New Roman" pitchFamily="18" charset="0"/>
              </a:rPr>
              <a:t>2015 год – 3 500 тыс. руб.</a:t>
            </a:r>
          </a:p>
          <a:p>
            <a:pPr algn="ctr"/>
            <a:r>
              <a:rPr lang="ru-RU" sz="1200" b="1">
                <a:solidFill>
                  <a:srgbClr val="000066"/>
                </a:solidFill>
                <a:latin typeface="Times New Roman" pitchFamily="18" charset="0"/>
              </a:rPr>
              <a:t>2016 год – 3 500 тыс. руб.</a:t>
            </a:r>
          </a:p>
          <a:p>
            <a:pPr algn="ctr"/>
            <a:r>
              <a:rPr lang="ru-RU" sz="1200" b="1">
                <a:solidFill>
                  <a:srgbClr val="000066"/>
                </a:solidFill>
                <a:latin typeface="Times New Roman" pitchFamily="18" charset="0"/>
              </a:rPr>
              <a:t>2017 год – 3 500 тыс. руб.</a:t>
            </a:r>
          </a:p>
        </p:txBody>
      </p:sp>
      <p:sp>
        <p:nvSpPr>
          <p:cNvPr id="34824" name="AutoShape 12" descr="Папирус"/>
          <p:cNvSpPr>
            <a:spLocks noChangeArrowheads="1"/>
          </p:cNvSpPr>
          <p:nvPr/>
        </p:nvSpPr>
        <p:spPr bwMode="auto">
          <a:xfrm rot="10800000">
            <a:off x="5364163" y="2241550"/>
            <a:ext cx="3168650" cy="971550"/>
          </a:xfrm>
          <a:prstGeom prst="roundRect">
            <a:avLst>
              <a:gd name="adj" fmla="val 16667"/>
            </a:avLst>
          </a:prstGeom>
          <a:noFill/>
          <a:ln w="19050" algn="ctr">
            <a:solidFill>
              <a:srgbClr val="663300"/>
            </a:solidFill>
            <a:round/>
            <a:headEnd/>
            <a:tailEnd/>
          </a:ln>
        </p:spPr>
        <p:txBody>
          <a:bodyPr rot="10800000" anchor="ctr"/>
          <a:lstStyle/>
          <a:p>
            <a:pPr algn="ctr">
              <a:lnSpc>
                <a:spcPct val="80000"/>
              </a:lnSpc>
              <a:spcBef>
                <a:spcPct val="20000"/>
              </a:spcBef>
              <a:buClr>
                <a:schemeClr val="accent1"/>
              </a:buClr>
              <a:buSzPct val="65000"/>
              <a:buFont typeface="Wingdings" pitchFamily="2" charset="2"/>
              <a:buNone/>
            </a:pPr>
            <a:r>
              <a:rPr lang="ru-RU" sz="1400" b="1">
                <a:solidFill>
                  <a:srgbClr val="000066"/>
                </a:solidFill>
                <a:latin typeface="Times New Roman" pitchFamily="18" charset="0"/>
              </a:rPr>
              <a:t>3. Резервный фонд администрации</a:t>
            </a:r>
          </a:p>
          <a:p>
            <a:pPr algn="ctr"/>
            <a:r>
              <a:rPr lang="ru-RU" sz="1200" b="1">
                <a:solidFill>
                  <a:srgbClr val="000066"/>
                </a:solidFill>
                <a:latin typeface="Times New Roman" pitchFamily="18" charset="0"/>
              </a:rPr>
              <a:t>2015 год – 300 тыс. руб.</a:t>
            </a:r>
          </a:p>
          <a:p>
            <a:pPr algn="ctr"/>
            <a:r>
              <a:rPr lang="ru-RU" sz="1200" b="1">
                <a:solidFill>
                  <a:srgbClr val="000066"/>
                </a:solidFill>
                <a:latin typeface="Times New Roman" pitchFamily="18" charset="0"/>
              </a:rPr>
              <a:t>2016 год – 300 тыс. руб.</a:t>
            </a:r>
          </a:p>
          <a:p>
            <a:pPr algn="ctr"/>
            <a:r>
              <a:rPr lang="ru-RU" sz="1200" b="1">
                <a:solidFill>
                  <a:srgbClr val="000066"/>
                </a:solidFill>
                <a:latin typeface="Times New Roman" pitchFamily="18" charset="0"/>
              </a:rPr>
              <a:t>2017 год - 300 тыс. руб.</a:t>
            </a:r>
          </a:p>
        </p:txBody>
      </p:sp>
      <p:sp>
        <p:nvSpPr>
          <p:cNvPr id="34825" name="AutoShape 12" descr="Папирус"/>
          <p:cNvSpPr>
            <a:spLocks noChangeArrowheads="1"/>
          </p:cNvSpPr>
          <p:nvPr/>
        </p:nvSpPr>
        <p:spPr bwMode="auto">
          <a:xfrm rot="10800000">
            <a:off x="576263" y="1125538"/>
            <a:ext cx="4608512" cy="1295400"/>
          </a:xfrm>
          <a:prstGeom prst="roundRect">
            <a:avLst>
              <a:gd name="adj" fmla="val 16667"/>
            </a:avLst>
          </a:prstGeom>
          <a:noFill/>
          <a:ln w="19050" algn="ctr">
            <a:solidFill>
              <a:srgbClr val="663300"/>
            </a:solidFill>
            <a:round/>
            <a:headEnd/>
            <a:tailEnd/>
          </a:ln>
        </p:spPr>
        <p:txBody>
          <a:bodyPr rot="10800000" anchor="ctr"/>
          <a:lstStyle/>
          <a:p>
            <a:pPr marL="342900" indent="-342900" algn="ctr">
              <a:lnSpc>
                <a:spcPct val="80000"/>
              </a:lnSpc>
              <a:spcBef>
                <a:spcPct val="20000"/>
              </a:spcBef>
              <a:buClr>
                <a:schemeClr val="accent1"/>
              </a:buClr>
              <a:buSzPct val="65000"/>
              <a:buFont typeface="Wingdings" pitchFamily="2" charset="2"/>
              <a:buAutoNum type="arabicPeriod"/>
            </a:pPr>
            <a:r>
              <a:rPr lang="ru-RU" sz="1400" b="1">
                <a:solidFill>
                  <a:srgbClr val="000066"/>
                </a:solidFill>
                <a:latin typeface="Times New Roman" pitchFamily="18" charset="0"/>
              </a:rPr>
              <a:t>1. Фонд оплаты труда и расходы на содержание администрации, Думы, Контрольного органа, работников территориальных администраций</a:t>
            </a:r>
          </a:p>
          <a:p>
            <a:pPr marL="342900" indent="-342900" algn="ctr">
              <a:lnSpc>
                <a:spcPct val="80000"/>
              </a:lnSpc>
              <a:spcBef>
                <a:spcPct val="20000"/>
              </a:spcBef>
              <a:buClr>
                <a:schemeClr val="accent1"/>
              </a:buClr>
              <a:buSzPct val="65000"/>
              <a:buFont typeface="Wingdings" pitchFamily="2" charset="2"/>
              <a:buNone/>
            </a:pPr>
            <a:r>
              <a:rPr lang="ru-RU" sz="1200" b="1">
                <a:solidFill>
                  <a:srgbClr val="000066"/>
                </a:solidFill>
                <a:latin typeface="Times New Roman" pitchFamily="18" charset="0"/>
              </a:rPr>
              <a:t>2015 год – 55 782,2 тыс. руб.</a:t>
            </a:r>
          </a:p>
          <a:p>
            <a:pPr marL="342900" indent="-342900" algn="ctr">
              <a:lnSpc>
                <a:spcPct val="80000"/>
              </a:lnSpc>
              <a:spcBef>
                <a:spcPct val="20000"/>
              </a:spcBef>
              <a:buClr>
                <a:schemeClr val="accent1"/>
              </a:buClr>
              <a:buSzPct val="65000"/>
              <a:buFont typeface="Wingdings" pitchFamily="2" charset="2"/>
              <a:buNone/>
            </a:pPr>
            <a:r>
              <a:rPr lang="ru-RU" sz="1200" b="1">
                <a:solidFill>
                  <a:srgbClr val="000066"/>
                </a:solidFill>
                <a:latin typeface="Times New Roman" pitchFamily="18" charset="0"/>
              </a:rPr>
              <a:t>2016 год – 55 782,2 тыс. руб.</a:t>
            </a:r>
          </a:p>
          <a:p>
            <a:pPr marL="342900" indent="-342900" algn="ctr">
              <a:lnSpc>
                <a:spcPct val="80000"/>
              </a:lnSpc>
              <a:spcBef>
                <a:spcPct val="20000"/>
              </a:spcBef>
              <a:buClr>
                <a:schemeClr val="accent1"/>
              </a:buClr>
              <a:buSzPct val="65000"/>
              <a:buFont typeface="Wingdings" pitchFamily="2" charset="2"/>
              <a:buNone/>
            </a:pPr>
            <a:r>
              <a:rPr lang="ru-RU" sz="1200" b="1">
                <a:solidFill>
                  <a:srgbClr val="000066"/>
                </a:solidFill>
                <a:latin typeface="Times New Roman" pitchFamily="18" charset="0"/>
              </a:rPr>
              <a:t>2017 год – 55 782,2 тыс. руб.</a:t>
            </a:r>
          </a:p>
        </p:txBody>
      </p:sp>
      <p:sp>
        <p:nvSpPr>
          <p:cNvPr id="25" name="AutoShape 9"/>
          <p:cNvSpPr>
            <a:spLocks noChangeArrowheads="1"/>
          </p:cNvSpPr>
          <p:nvPr/>
        </p:nvSpPr>
        <p:spPr bwMode="gray">
          <a:xfrm>
            <a:off x="539750" y="4257675"/>
            <a:ext cx="4643438" cy="863600"/>
          </a:xfrm>
          <a:prstGeom prst="roundRect">
            <a:avLst>
              <a:gd name="adj" fmla="val 19046"/>
            </a:avLst>
          </a:prstGeom>
          <a:gradFill rotWithShape="1">
            <a:gsLst>
              <a:gs pos="0">
                <a:schemeClr val="accent1"/>
              </a:gs>
              <a:gs pos="50000">
                <a:srgbClr val="EAEAEA"/>
              </a:gs>
              <a:gs pos="100000">
                <a:schemeClr val="accent1"/>
              </a:gs>
            </a:gsLst>
            <a:lin ang="5400000" scaled="1"/>
          </a:gradFill>
          <a:ln w="28575">
            <a:solidFill>
              <a:schemeClr val="bg1"/>
            </a:solidFill>
            <a:round/>
            <a:headEnd/>
            <a:tailEnd/>
          </a:ln>
          <a:effectLst>
            <a:outerShdw dist="107763" dir="2700000" algn="ctr" rotWithShape="0">
              <a:schemeClr val="bg2">
                <a:alpha val="50000"/>
              </a:schemeClr>
            </a:outerShdw>
          </a:effectLst>
        </p:spPr>
        <p:txBody>
          <a:bodyPr wrap="none" anchor="ctr"/>
          <a:lstStyle/>
          <a:p>
            <a:pPr marL="342900" indent="-342900" algn="ctr">
              <a:lnSpc>
                <a:spcPct val="80000"/>
              </a:lnSpc>
              <a:spcBef>
                <a:spcPct val="20000"/>
              </a:spcBef>
              <a:buClr>
                <a:schemeClr val="accent1"/>
              </a:buClr>
              <a:buSzPct val="65000"/>
              <a:buFont typeface="Wingdings" pitchFamily="2" charset="2"/>
              <a:buAutoNum type="arabicPeriod" startAt="8"/>
              <a:defRPr/>
            </a:pPr>
            <a:r>
              <a:rPr lang="ru-RU" sz="1400" b="1" dirty="0">
                <a:solidFill>
                  <a:srgbClr val="003300"/>
                </a:solidFill>
                <a:latin typeface="Times New Roman" pitchFamily="18" charset="0"/>
                <a:cs typeface="+mn-cs"/>
              </a:rPr>
              <a:t>8. МКУ «Центр хозяйственного обслуживания»</a:t>
            </a:r>
          </a:p>
          <a:p>
            <a:pPr marL="342900" indent="-342900" algn="ctr">
              <a:defRPr/>
            </a:pPr>
            <a:r>
              <a:rPr lang="ru-RU" sz="1200" b="1" dirty="0">
                <a:solidFill>
                  <a:srgbClr val="000066"/>
                </a:solidFill>
                <a:latin typeface="Times New Roman" pitchFamily="18" charset="0"/>
                <a:cs typeface="+mn-cs"/>
              </a:rPr>
              <a:t>2015 год – 11 020,3 тыс. руб.</a:t>
            </a:r>
          </a:p>
          <a:p>
            <a:pPr marL="342900" indent="-342900" algn="ctr">
              <a:defRPr/>
            </a:pPr>
            <a:r>
              <a:rPr lang="ru-RU" sz="1200" b="1" dirty="0">
                <a:solidFill>
                  <a:srgbClr val="000066"/>
                </a:solidFill>
                <a:latin typeface="Times New Roman" pitchFamily="18" charset="0"/>
                <a:cs typeface="+mn-cs"/>
              </a:rPr>
              <a:t>2016 год – 11 020,3 тыс. руб.</a:t>
            </a:r>
          </a:p>
          <a:p>
            <a:pPr marL="342900" indent="-342900" algn="ctr">
              <a:defRPr/>
            </a:pPr>
            <a:r>
              <a:rPr lang="ru-RU" sz="1200" b="1" dirty="0">
                <a:solidFill>
                  <a:srgbClr val="000066"/>
                </a:solidFill>
                <a:latin typeface="Times New Roman" pitchFamily="18" charset="0"/>
                <a:cs typeface="+mn-cs"/>
              </a:rPr>
              <a:t>2017 год -11 020,3 тыс. руб.</a:t>
            </a:r>
            <a:endParaRPr lang="en-US" sz="1200" b="1" dirty="0">
              <a:solidFill>
                <a:srgbClr val="000066"/>
              </a:solidFill>
              <a:latin typeface="Times New Roman" pitchFamily="18" charset="0"/>
              <a:cs typeface="+mn-cs"/>
            </a:endParaRPr>
          </a:p>
        </p:txBody>
      </p:sp>
      <p:sp>
        <p:nvSpPr>
          <p:cNvPr id="34827" name="AutoShape 15" descr="Папирус"/>
          <p:cNvSpPr>
            <a:spLocks noChangeArrowheads="1"/>
          </p:cNvSpPr>
          <p:nvPr/>
        </p:nvSpPr>
        <p:spPr bwMode="auto">
          <a:xfrm rot="10800000">
            <a:off x="5400675" y="4184650"/>
            <a:ext cx="3203575" cy="900113"/>
          </a:xfrm>
          <a:prstGeom prst="roundRect">
            <a:avLst>
              <a:gd name="adj" fmla="val 16667"/>
            </a:avLst>
          </a:prstGeom>
          <a:noFill/>
          <a:ln w="19050" algn="ctr">
            <a:solidFill>
              <a:srgbClr val="663300"/>
            </a:solidFill>
            <a:round/>
            <a:headEnd/>
            <a:tailEnd/>
          </a:ln>
        </p:spPr>
        <p:txBody>
          <a:bodyPr rot="10800000" anchor="ctr"/>
          <a:lstStyle/>
          <a:p>
            <a:pPr algn="ctr">
              <a:lnSpc>
                <a:spcPct val="80000"/>
              </a:lnSpc>
              <a:spcBef>
                <a:spcPct val="20000"/>
              </a:spcBef>
              <a:buClr>
                <a:schemeClr val="accent1"/>
              </a:buClr>
              <a:buSzPct val="65000"/>
              <a:buFont typeface="Wingdings" pitchFamily="2" charset="2"/>
              <a:buNone/>
            </a:pPr>
            <a:r>
              <a:rPr lang="ru-RU" sz="1400" b="1">
                <a:solidFill>
                  <a:srgbClr val="000066"/>
                </a:solidFill>
                <a:latin typeface="Times New Roman" pitchFamily="18" charset="0"/>
              </a:rPr>
              <a:t>7. МКУ «Служба субсидий»</a:t>
            </a:r>
          </a:p>
          <a:p>
            <a:pPr algn="ctr"/>
            <a:r>
              <a:rPr lang="ru-RU" sz="1200" b="1">
                <a:solidFill>
                  <a:srgbClr val="000066"/>
                </a:solidFill>
                <a:latin typeface="Times New Roman" pitchFamily="18" charset="0"/>
              </a:rPr>
              <a:t>2015 год – 76 789,0 тыс. руб.</a:t>
            </a:r>
          </a:p>
          <a:p>
            <a:pPr algn="ctr"/>
            <a:r>
              <a:rPr lang="ru-RU" sz="1200" b="1">
                <a:solidFill>
                  <a:srgbClr val="000066"/>
                </a:solidFill>
                <a:latin typeface="Times New Roman" pitchFamily="18" charset="0"/>
              </a:rPr>
              <a:t>2016 год – 80 097,0 тыс. руб.</a:t>
            </a:r>
          </a:p>
          <a:p>
            <a:pPr algn="ctr"/>
            <a:r>
              <a:rPr lang="ru-RU" sz="1200" b="1">
                <a:solidFill>
                  <a:srgbClr val="000066"/>
                </a:solidFill>
                <a:latin typeface="Times New Roman" pitchFamily="18" charset="0"/>
              </a:rPr>
              <a:t>2017 год – 81 818,0 тыс. руб.</a:t>
            </a:r>
          </a:p>
        </p:txBody>
      </p:sp>
      <p:sp>
        <p:nvSpPr>
          <p:cNvPr id="14" name="AutoShape 15" descr="Папирус"/>
          <p:cNvSpPr>
            <a:spLocks noChangeArrowheads="1"/>
          </p:cNvSpPr>
          <p:nvPr/>
        </p:nvSpPr>
        <p:spPr bwMode="auto">
          <a:xfrm>
            <a:off x="5508625" y="5253038"/>
            <a:ext cx="3178175" cy="936625"/>
          </a:xfrm>
          <a:prstGeom prst="roundRect">
            <a:avLst>
              <a:gd name="adj" fmla="val 16667"/>
            </a:avLst>
          </a:prstGeom>
          <a:gradFill rotWithShape="1">
            <a:gsLst>
              <a:gs pos="0">
                <a:schemeClr val="accent1"/>
              </a:gs>
              <a:gs pos="50000">
                <a:srgbClr val="EAEAEA"/>
              </a:gs>
              <a:gs pos="100000">
                <a:schemeClr val="accent1"/>
              </a:gs>
            </a:gsLst>
            <a:lin ang="5400000" scaled="1"/>
          </a:gradFill>
          <a:ln w="28575">
            <a:solidFill>
              <a:schemeClr val="bg1"/>
            </a:solidFill>
            <a:round/>
            <a:headEnd/>
            <a:tailEnd/>
          </a:ln>
          <a:effectLst>
            <a:outerShdw dist="107763" dir="2700000" algn="ctr" rotWithShape="0">
              <a:schemeClr val="bg2">
                <a:alpha val="50000"/>
              </a:schemeClr>
            </a:outerShdw>
          </a:effectLst>
          <a:extLst/>
        </p:spPr>
        <p:txBody>
          <a:bodyPr wrap="none" anchor="ctr"/>
          <a:lstStyle/>
          <a:p>
            <a:pPr marL="342900" algn="ctr">
              <a:lnSpc>
                <a:spcPct val="80000"/>
              </a:lnSpc>
              <a:spcBef>
                <a:spcPct val="20000"/>
              </a:spcBef>
              <a:buClr>
                <a:schemeClr val="accent1"/>
              </a:buClr>
              <a:buSzPct val="65000"/>
              <a:buFont typeface="Wingdings" pitchFamily="2" charset="2"/>
              <a:buAutoNum type="arabicPeriod" startAt="8"/>
              <a:defRPr/>
            </a:pPr>
            <a:r>
              <a:rPr lang="ru-RU" sz="1400" b="1" dirty="0">
                <a:solidFill>
                  <a:srgbClr val="003300"/>
                </a:solidFill>
                <a:latin typeface="Times New Roman" pitchFamily="18" charset="0"/>
                <a:cs typeface="+mn-cs"/>
              </a:rPr>
              <a:t>10. Прочие</a:t>
            </a:r>
          </a:p>
          <a:p>
            <a:pPr marL="342900" algn="ctr">
              <a:lnSpc>
                <a:spcPct val="80000"/>
              </a:lnSpc>
              <a:spcBef>
                <a:spcPct val="20000"/>
              </a:spcBef>
              <a:buClr>
                <a:schemeClr val="accent1"/>
              </a:buClr>
              <a:buSzPct val="65000"/>
              <a:buFont typeface="Wingdings" pitchFamily="2" charset="2"/>
              <a:buAutoNum type="arabicPeriod" startAt="8"/>
              <a:defRPr/>
            </a:pPr>
            <a:r>
              <a:rPr lang="ru-RU" sz="1400" b="1" dirty="0">
                <a:solidFill>
                  <a:srgbClr val="003300"/>
                </a:solidFill>
                <a:latin typeface="Times New Roman" pitchFamily="18" charset="0"/>
                <a:cs typeface="+mn-cs"/>
              </a:rPr>
              <a:t>2015 год – 96 тыс. руб.</a:t>
            </a:r>
          </a:p>
          <a:p>
            <a:pPr marL="342900" algn="ctr">
              <a:lnSpc>
                <a:spcPct val="80000"/>
              </a:lnSpc>
              <a:spcBef>
                <a:spcPct val="20000"/>
              </a:spcBef>
              <a:buClr>
                <a:schemeClr val="accent1"/>
              </a:buClr>
              <a:buSzPct val="65000"/>
              <a:buFont typeface="Wingdings" pitchFamily="2" charset="2"/>
              <a:buAutoNum type="arabicPeriod" startAt="8"/>
              <a:defRPr/>
            </a:pPr>
            <a:r>
              <a:rPr lang="ru-RU" sz="1400" b="1" dirty="0">
                <a:solidFill>
                  <a:srgbClr val="003300"/>
                </a:solidFill>
                <a:latin typeface="Times New Roman" pitchFamily="18" charset="0"/>
                <a:cs typeface="+mn-cs"/>
              </a:rPr>
              <a:t>2016 год – 16,1 тыс. руб.</a:t>
            </a:r>
          </a:p>
          <a:p>
            <a:pPr marL="342900" indent="-342900" algn="ctr">
              <a:lnSpc>
                <a:spcPct val="80000"/>
              </a:lnSpc>
              <a:spcBef>
                <a:spcPct val="20000"/>
              </a:spcBef>
              <a:buClr>
                <a:schemeClr val="accent1"/>
              </a:buClr>
              <a:buSzPct val="65000"/>
              <a:buFont typeface="Wingdings" pitchFamily="2" charset="2"/>
              <a:buAutoNum type="arabicPeriod" startAt="8"/>
              <a:defRPr/>
            </a:pPr>
            <a:endParaRPr lang="ru-RU" sz="1400" b="1" dirty="0">
              <a:solidFill>
                <a:srgbClr val="003300"/>
              </a:solidFill>
              <a:latin typeface="Times New Roman" pitchFamily="18" charset="0"/>
              <a:cs typeface="+mn-cs"/>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title"/>
          </p:nvPr>
        </p:nvSpPr>
        <p:spPr>
          <a:xfrm>
            <a:off x="468313" y="317500"/>
            <a:ext cx="8229600" cy="466725"/>
          </a:xfrm>
        </p:spPr>
        <p:txBody>
          <a:bodyPr/>
          <a:lstStyle/>
          <a:p>
            <a:pPr eaLnBrk="1" hangingPunct="1"/>
            <a:r>
              <a:rPr lang="ru-RU" sz="2000" b="1" smtClean="0">
                <a:solidFill>
                  <a:srgbClr val="000099"/>
                </a:solidFill>
                <a:latin typeface="Times New Roman" pitchFamily="18" charset="0"/>
              </a:rPr>
              <a:t>Бюджет Ирбитского МО на 2015год </a:t>
            </a:r>
            <a:br>
              <a:rPr lang="ru-RU" sz="2000" b="1" smtClean="0">
                <a:solidFill>
                  <a:srgbClr val="000099"/>
                </a:solidFill>
                <a:latin typeface="Times New Roman" pitchFamily="18" charset="0"/>
              </a:rPr>
            </a:br>
            <a:r>
              <a:rPr lang="ru-RU" sz="2000" b="1" smtClean="0">
                <a:solidFill>
                  <a:srgbClr val="000099"/>
                </a:solidFill>
                <a:latin typeface="Times New Roman" pitchFamily="18" charset="0"/>
              </a:rPr>
              <a:t>и плановый период 2016-2017годы</a:t>
            </a:r>
            <a:endParaRPr lang="ru-RU" sz="1400" b="1" i="1" smtClean="0">
              <a:solidFill>
                <a:srgbClr val="000099"/>
              </a:solidFill>
              <a:latin typeface="Times New Roman" pitchFamily="18" charset="0"/>
            </a:endParaRPr>
          </a:p>
        </p:txBody>
      </p:sp>
      <p:sp>
        <p:nvSpPr>
          <p:cNvPr id="35842" name="Скругленный прямоугольник 34"/>
          <p:cNvSpPr>
            <a:spLocks noChangeArrowheads="1"/>
          </p:cNvSpPr>
          <p:nvPr/>
        </p:nvSpPr>
        <p:spPr bwMode="auto">
          <a:xfrm>
            <a:off x="2735263" y="4365625"/>
            <a:ext cx="3744912" cy="1908175"/>
          </a:xfrm>
          <a:prstGeom prst="roundRect">
            <a:avLst>
              <a:gd name="adj" fmla="val 16667"/>
            </a:avLst>
          </a:prstGeom>
          <a:gradFill rotWithShape="0">
            <a:gsLst>
              <a:gs pos="0">
                <a:srgbClr val="CCFFCC"/>
              </a:gs>
              <a:gs pos="100000">
                <a:srgbClr val="F6FFF6"/>
              </a:gs>
            </a:gsLst>
            <a:path path="shape">
              <a:fillToRect l="50000" t="50000" r="50000" b="50000"/>
            </a:path>
          </a:gradFill>
          <a:ln w="9525" algn="ctr">
            <a:solidFill>
              <a:srgbClr val="669900"/>
            </a:solidFill>
            <a:round/>
            <a:headEnd/>
            <a:tailEnd/>
          </a:ln>
        </p:spPr>
        <p:txBody>
          <a:bodyPr/>
          <a:lstStyle/>
          <a:p>
            <a:pPr algn="ctr">
              <a:spcBef>
                <a:spcPct val="20000"/>
              </a:spcBef>
              <a:spcAft>
                <a:spcPts val="100"/>
              </a:spcAft>
              <a:buFont typeface="StarSymbol"/>
              <a:buNone/>
            </a:pPr>
            <a:r>
              <a:rPr lang="ru-RU" sz="1400" b="1">
                <a:solidFill>
                  <a:srgbClr val="00602B"/>
                </a:solidFill>
                <a:latin typeface="Times New Roman" pitchFamily="18" charset="0"/>
                <a:cs typeface="Times New Roman" pitchFamily="18" charset="0"/>
              </a:rPr>
              <a:t>Подпрограмма 3. «Поддержка организаций и малых форм хозяйствования агропромышленного комплекса Ирбитского района»</a:t>
            </a:r>
          </a:p>
          <a:p>
            <a:pPr algn="ctr"/>
            <a:r>
              <a:rPr lang="ru-RU" sz="1400" b="1">
                <a:solidFill>
                  <a:srgbClr val="0000FF"/>
                </a:solidFill>
                <a:latin typeface="Times New Roman" pitchFamily="18" charset="0"/>
              </a:rPr>
              <a:t>2015 год – 815,0тыс. руб.</a:t>
            </a:r>
          </a:p>
          <a:p>
            <a:pPr algn="ctr"/>
            <a:r>
              <a:rPr lang="ru-RU" sz="1400" b="1">
                <a:solidFill>
                  <a:srgbClr val="0000FF"/>
                </a:solidFill>
                <a:latin typeface="Times New Roman" pitchFamily="18" charset="0"/>
              </a:rPr>
              <a:t>2016 год – 865,0 тыс. руб.</a:t>
            </a:r>
          </a:p>
          <a:p>
            <a:pPr algn="ctr"/>
            <a:r>
              <a:rPr lang="ru-RU" sz="1400" b="1">
                <a:solidFill>
                  <a:srgbClr val="0000FF"/>
                </a:solidFill>
                <a:latin typeface="Times New Roman" pitchFamily="18" charset="0"/>
              </a:rPr>
              <a:t>2017 год – 865,0 тыс. руб.</a:t>
            </a:r>
            <a:endParaRPr lang="ru-RU" sz="1400">
              <a:solidFill>
                <a:srgbClr val="0000FF"/>
              </a:solidFill>
              <a:latin typeface="Times New Roman" pitchFamily="18" charset="0"/>
            </a:endParaRPr>
          </a:p>
          <a:p>
            <a:pPr algn="ctr">
              <a:spcBef>
                <a:spcPct val="20000"/>
              </a:spcBef>
              <a:spcAft>
                <a:spcPts val="100"/>
              </a:spcAft>
              <a:buFont typeface="StarSymbol"/>
              <a:buNone/>
            </a:pPr>
            <a:endParaRPr lang="ru-RU" sz="1400" b="1">
              <a:solidFill>
                <a:srgbClr val="00602B"/>
              </a:solidFill>
              <a:latin typeface="Times New Roman" pitchFamily="18" charset="0"/>
            </a:endParaRPr>
          </a:p>
        </p:txBody>
      </p:sp>
      <p:sp>
        <p:nvSpPr>
          <p:cNvPr id="35843" name="Скругленный прямоугольник 34"/>
          <p:cNvSpPr>
            <a:spLocks noChangeArrowheads="1"/>
          </p:cNvSpPr>
          <p:nvPr/>
        </p:nvSpPr>
        <p:spPr bwMode="auto">
          <a:xfrm>
            <a:off x="5219700" y="1881188"/>
            <a:ext cx="2987675" cy="2376487"/>
          </a:xfrm>
          <a:prstGeom prst="roundRect">
            <a:avLst>
              <a:gd name="adj" fmla="val 16667"/>
            </a:avLst>
          </a:prstGeom>
          <a:gradFill rotWithShape="0">
            <a:gsLst>
              <a:gs pos="0">
                <a:srgbClr val="CCFFCC"/>
              </a:gs>
              <a:gs pos="100000">
                <a:srgbClr val="F6FFF6"/>
              </a:gs>
            </a:gsLst>
            <a:path path="shape">
              <a:fillToRect l="50000" t="50000" r="50000" b="50000"/>
            </a:path>
          </a:gradFill>
          <a:ln w="9525" algn="ctr">
            <a:solidFill>
              <a:srgbClr val="669900"/>
            </a:solidFill>
            <a:round/>
            <a:headEnd/>
            <a:tailEnd/>
          </a:ln>
        </p:spPr>
        <p:txBody>
          <a:bodyPr/>
          <a:lstStyle/>
          <a:p>
            <a:pPr algn="ctr">
              <a:spcBef>
                <a:spcPct val="20000"/>
              </a:spcBef>
              <a:spcAft>
                <a:spcPts val="100"/>
              </a:spcAft>
              <a:buFont typeface="StarSymbol"/>
              <a:buNone/>
            </a:pPr>
            <a:r>
              <a:rPr lang="ru-RU" sz="1400" b="1">
                <a:solidFill>
                  <a:srgbClr val="00602B"/>
                </a:solidFill>
                <a:latin typeface="Times New Roman" pitchFamily="18" charset="0"/>
                <a:cs typeface="Times New Roman" pitchFamily="18" charset="0"/>
              </a:rPr>
              <a:t>Подпрограмма 2. «Улучшение жилищных условий граждан, проживающих в сельской местности Ирбитского муниципального образования, в том числе молодых семей и молодых специалистов»</a:t>
            </a:r>
          </a:p>
          <a:p>
            <a:pPr algn="ctr"/>
            <a:r>
              <a:rPr lang="ru-RU" sz="1400" b="1">
                <a:solidFill>
                  <a:srgbClr val="0000FF"/>
                </a:solidFill>
                <a:latin typeface="Times New Roman" pitchFamily="18" charset="0"/>
              </a:rPr>
              <a:t>2015 год – 2 055,2тыс. руб.</a:t>
            </a:r>
          </a:p>
          <a:p>
            <a:pPr algn="ctr"/>
            <a:r>
              <a:rPr lang="ru-RU" sz="1400" b="1">
                <a:solidFill>
                  <a:srgbClr val="0000FF"/>
                </a:solidFill>
                <a:latin typeface="Times New Roman" pitchFamily="18" charset="0"/>
              </a:rPr>
              <a:t>2016 год – 2 332,4 тыс. руб.</a:t>
            </a:r>
          </a:p>
          <a:p>
            <a:pPr algn="ctr"/>
            <a:r>
              <a:rPr lang="ru-RU" sz="1400" b="1">
                <a:solidFill>
                  <a:srgbClr val="0000FF"/>
                </a:solidFill>
                <a:latin typeface="Times New Roman" pitchFamily="18" charset="0"/>
              </a:rPr>
              <a:t>2017 год – 2 332,4 тыс. руб.</a:t>
            </a:r>
            <a:endParaRPr lang="ru-RU" sz="1400" b="1">
              <a:solidFill>
                <a:srgbClr val="00602B"/>
              </a:solidFill>
              <a:latin typeface="Times New Roman" pitchFamily="18" charset="0"/>
            </a:endParaRPr>
          </a:p>
        </p:txBody>
      </p:sp>
      <p:sp>
        <p:nvSpPr>
          <p:cNvPr id="35844" name="Скругленный прямоугольник 34"/>
          <p:cNvSpPr>
            <a:spLocks noChangeArrowheads="1"/>
          </p:cNvSpPr>
          <p:nvPr/>
        </p:nvSpPr>
        <p:spPr bwMode="auto">
          <a:xfrm>
            <a:off x="827088" y="908050"/>
            <a:ext cx="7524750" cy="865188"/>
          </a:xfrm>
          <a:prstGeom prst="roundRect">
            <a:avLst>
              <a:gd name="adj" fmla="val 16667"/>
            </a:avLst>
          </a:prstGeom>
          <a:gradFill rotWithShape="0">
            <a:gsLst>
              <a:gs pos="0">
                <a:srgbClr val="CCFFCC"/>
              </a:gs>
              <a:gs pos="100000">
                <a:srgbClr val="F6FFF6"/>
              </a:gs>
            </a:gsLst>
            <a:path path="shape">
              <a:fillToRect l="50000" t="50000" r="50000" b="50000"/>
            </a:path>
          </a:gradFill>
          <a:ln w="9525" algn="ctr">
            <a:solidFill>
              <a:srgbClr val="669900"/>
            </a:solidFill>
            <a:round/>
            <a:headEnd/>
            <a:tailEnd/>
          </a:ln>
        </p:spPr>
        <p:txBody>
          <a:bodyPr/>
          <a:lstStyle/>
          <a:p>
            <a:pPr algn="ctr"/>
            <a:r>
              <a:rPr lang="ru-RU" sz="1600" b="1">
                <a:solidFill>
                  <a:srgbClr val="00602B"/>
                </a:solidFill>
                <a:latin typeface="Times New Roman" pitchFamily="18" charset="0"/>
                <a:cs typeface="Times New Roman" pitchFamily="18" charset="0"/>
              </a:rPr>
              <a:t>Муниципальная программа</a:t>
            </a:r>
          </a:p>
          <a:p>
            <a:pPr algn="ctr"/>
            <a:r>
              <a:rPr lang="ru-RU" sz="1600" b="1">
                <a:solidFill>
                  <a:srgbClr val="00602B"/>
                </a:solidFill>
                <a:latin typeface="Times New Roman" pitchFamily="18" charset="0"/>
                <a:cs typeface="Times New Roman" pitchFamily="18" charset="0"/>
              </a:rPr>
              <a:t>«Развитие экономики Ирбитского муниципального образования на </a:t>
            </a:r>
          </a:p>
          <a:p>
            <a:pPr algn="ctr"/>
            <a:r>
              <a:rPr lang="ru-RU" sz="1600" b="1">
                <a:solidFill>
                  <a:srgbClr val="00602B"/>
                </a:solidFill>
                <a:latin typeface="Times New Roman" pitchFamily="18" charset="0"/>
                <a:cs typeface="Times New Roman" pitchFamily="18" charset="0"/>
              </a:rPr>
              <a:t>2014-2017 годы»</a:t>
            </a:r>
          </a:p>
          <a:p>
            <a:pPr algn="ctr"/>
            <a:endParaRPr lang="ru-RU" sz="1400" b="1">
              <a:latin typeface="Times New Roman" pitchFamily="18" charset="0"/>
              <a:cs typeface="Times New Roman" pitchFamily="18" charset="0"/>
            </a:endParaRPr>
          </a:p>
        </p:txBody>
      </p:sp>
      <p:sp>
        <p:nvSpPr>
          <p:cNvPr id="35845" name="Скругленный прямоугольник 34"/>
          <p:cNvSpPr>
            <a:spLocks noChangeArrowheads="1"/>
          </p:cNvSpPr>
          <p:nvPr/>
        </p:nvSpPr>
        <p:spPr bwMode="auto">
          <a:xfrm>
            <a:off x="900113" y="1881188"/>
            <a:ext cx="3276600" cy="1908175"/>
          </a:xfrm>
          <a:prstGeom prst="roundRect">
            <a:avLst>
              <a:gd name="adj" fmla="val 16667"/>
            </a:avLst>
          </a:prstGeom>
          <a:gradFill rotWithShape="0">
            <a:gsLst>
              <a:gs pos="0">
                <a:srgbClr val="CCFFCC"/>
              </a:gs>
              <a:gs pos="100000">
                <a:srgbClr val="F6FFF6"/>
              </a:gs>
            </a:gsLst>
            <a:path path="shape">
              <a:fillToRect l="50000" t="50000" r="50000" b="50000"/>
            </a:path>
          </a:gradFill>
          <a:ln w="9525" algn="ctr">
            <a:solidFill>
              <a:srgbClr val="669900"/>
            </a:solidFill>
            <a:round/>
            <a:headEnd/>
            <a:tailEnd/>
          </a:ln>
        </p:spPr>
        <p:txBody>
          <a:bodyPr/>
          <a:lstStyle/>
          <a:p>
            <a:pPr algn="ctr">
              <a:spcBef>
                <a:spcPct val="20000"/>
              </a:spcBef>
              <a:spcAft>
                <a:spcPts val="100"/>
              </a:spcAft>
              <a:buFont typeface="StarSymbol"/>
              <a:buNone/>
            </a:pPr>
            <a:r>
              <a:rPr lang="ru-RU" sz="1400" b="1">
                <a:solidFill>
                  <a:srgbClr val="00602B"/>
                </a:solidFill>
                <a:latin typeface="Times New Roman" pitchFamily="18" charset="0"/>
                <a:cs typeface="Times New Roman" pitchFamily="18" charset="0"/>
              </a:rPr>
              <a:t>Подпрограмма 1. «Развитие субъектов малого и среднего предпринимательства в Ирбитском муниципальном образовании»</a:t>
            </a:r>
          </a:p>
          <a:p>
            <a:pPr algn="ctr">
              <a:spcBef>
                <a:spcPct val="20000"/>
              </a:spcBef>
              <a:spcAft>
                <a:spcPts val="100"/>
              </a:spcAft>
              <a:buFont typeface="StarSymbol"/>
              <a:buNone/>
            </a:pPr>
            <a:r>
              <a:rPr lang="ru-RU" sz="1400" b="1">
                <a:solidFill>
                  <a:srgbClr val="0000FF"/>
                </a:solidFill>
                <a:latin typeface="Times New Roman" pitchFamily="18" charset="0"/>
                <a:cs typeface="Times New Roman" pitchFamily="18" charset="0"/>
              </a:rPr>
              <a:t>2015 год – 340,0 тыс. руб.</a:t>
            </a:r>
          </a:p>
          <a:p>
            <a:pPr algn="ctr">
              <a:spcBef>
                <a:spcPct val="20000"/>
              </a:spcBef>
              <a:spcAft>
                <a:spcPts val="100"/>
              </a:spcAft>
              <a:buFont typeface="StarSymbol"/>
              <a:buNone/>
            </a:pPr>
            <a:r>
              <a:rPr lang="ru-RU" sz="1400" b="1">
                <a:solidFill>
                  <a:srgbClr val="0000FF"/>
                </a:solidFill>
                <a:latin typeface="Times New Roman" pitchFamily="18" charset="0"/>
                <a:cs typeface="Times New Roman" pitchFamily="18" charset="0"/>
              </a:rPr>
              <a:t>2016 год – 370,0 тыс. руб.</a:t>
            </a:r>
          </a:p>
          <a:p>
            <a:pPr algn="ctr">
              <a:spcBef>
                <a:spcPct val="20000"/>
              </a:spcBef>
              <a:spcAft>
                <a:spcPts val="100"/>
              </a:spcAft>
              <a:buFont typeface="StarSymbol"/>
              <a:buNone/>
            </a:pPr>
            <a:r>
              <a:rPr lang="ru-RU" sz="1400" b="1">
                <a:solidFill>
                  <a:srgbClr val="0000FF"/>
                </a:solidFill>
                <a:latin typeface="Times New Roman" pitchFamily="18" charset="0"/>
                <a:cs typeface="Times New Roman" pitchFamily="18" charset="0"/>
              </a:rPr>
              <a:t>2017 год – 370,0 тыс. руб.</a:t>
            </a:r>
            <a:endParaRPr lang="ru-RU" sz="1000">
              <a:solidFill>
                <a:srgbClr val="0000FF"/>
              </a:solidFill>
              <a:latin typeface="Times New Roman" pitchFamily="18" charset="0"/>
            </a:endParaRPr>
          </a:p>
        </p:txBody>
      </p:sp>
      <p:sp>
        <p:nvSpPr>
          <p:cNvPr id="35846" name="Выгнутая влево стрелка 13"/>
          <p:cNvSpPr>
            <a:spLocks noChangeArrowheads="1"/>
          </p:cNvSpPr>
          <p:nvPr/>
        </p:nvSpPr>
        <p:spPr bwMode="auto">
          <a:xfrm>
            <a:off x="47625" y="1128713"/>
            <a:ext cx="779463" cy="1755775"/>
          </a:xfrm>
          <a:prstGeom prst="curvedRightArrow">
            <a:avLst>
              <a:gd name="adj1" fmla="val 25018"/>
              <a:gd name="adj2" fmla="val 50025"/>
              <a:gd name="adj3" fmla="val 25000"/>
            </a:avLst>
          </a:prstGeom>
          <a:gradFill rotWithShape="1">
            <a:gsLst>
              <a:gs pos="0">
                <a:srgbClr val="CCFFFF"/>
              </a:gs>
              <a:gs pos="100000">
                <a:srgbClr val="B7E5E5"/>
              </a:gs>
            </a:gsLst>
            <a:path path="rect">
              <a:fillToRect l="50000" t="50000" r="50000" b="50000"/>
            </a:path>
          </a:gradFill>
          <a:ln w="9525" algn="ctr">
            <a:solidFill>
              <a:schemeClr val="tx1"/>
            </a:solidFill>
            <a:round/>
            <a:headEnd/>
            <a:tailEnd/>
          </a:ln>
        </p:spPr>
        <p:txBody>
          <a:bodyPr/>
          <a:lstStyle/>
          <a:p>
            <a:endParaRPr lang="ru-RU"/>
          </a:p>
        </p:txBody>
      </p:sp>
      <p:sp>
        <p:nvSpPr>
          <p:cNvPr id="35847" name="Выгнутая вправо стрелка 14"/>
          <p:cNvSpPr>
            <a:spLocks noChangeArrowheads="1"/>
          </p:cNvSpPr>
          <p:nvPr/>
        </p:nvSpPr>
        <p:spPr bwMode="auto">
          <a:xfrm>
            <a:off x="8351838" y="1128713"/>
            <a:ext cx="731837" cy="1652587"/>
          </a:xfrm>
          <a:prstGeom prst="curvedLeftArrow">
            <a:avLst>
              <a:gd name="adj1" fmla="val 24986"/>
              <a:gd name="adj2" fmla="val 49993"/>
              <a:gd name="adj3" fmla="val 25000"/>
            </a:avLst>
          </a:prstGeom>
          <a:gradFill rotWithShape="1">
            <a:gsLst>
              <a:gs pos="0">
                <a:srgbClr val="CCFFFF"/>
              </a:gs>
              <a:gs pos="100000">
                <a:srgbClr val="B7E5E5"/>
              </a:gs>
            </a:gsLst>
            <a:path path="rect">
              <a:fillToRect l="50000" t="50000" r="50000" b="50000"/>
            </a:path>
          </a:gradFill>
          <a:ln w="9525" algn="ctr">
            <a:solidFill>
              <a:schemeClr val="tx1"/>
            </a:solidFill>
            <a:round/>
            <a:headEnd/>
            <a:tailEnd/>
          </a:ln>
        </p:spPr>
        <p:txBody>
          <a:bodyPr/>
          <a:lstStyle/>
          <a:p>
            <a:endParaRPr lang="ru-RU"/>
          </a:p>
        </p:txBody>
      </p:sp>
      <p:sp>
        <p:nvSpPr>
          <p:cNvPr id="35848" name="Стрелка вниз 15"/>
          <p:cNvSpPr>
            <a:spLocks noChangeArrowheads="1"/>
          </p:cNvSpPr>
          <p:nvPr/>
        </p:nvSpPr>
        <p:spPr bwMode="auto">
          <a:xfrm>
            <a:off x="4365625" y="1773238"/>
            <a:ext cx="449263" cy="2555875"/>
          </a:xfrm>
          <a:prstGeom prst="downArrow">
            <a:avLst>
              <a:gd name="adj1" fmla="val 50000"/>
              <a:gd name="adj2" fmla="val 61842"/>
            </a:avLst>
          </a:prstGeom>
          <a:gradFill rotWithShape="1">
            <a:gsLst>
              <a:gs pos="0">
                <a:srgbClr val="CCFFFF"/>
              </a:gs>
              <a:gs pos="100000">
                <a:srgbClr val="B7E5E5"/>
              </a:gs>
            </a:gsLst>
            <a:path path="rect">
              <a:fillToRect l="50000" t="50000" r="50000" b="50000"/>
            </a:path>
          </a:gradFill>
          <a:ln w="9525" algn="ctr">
            <a:solidFill>
              <a:schemeClr val="tx1"/>
            </a:solidFill>
            <a:round/>
            <a:headEnd/>
            <a:tailEnd/>
          </a:ln>
        </p:spPr>
        <p:txBody>
          <a:bodyPr/>
          <a:lstStyle/>
          <a:p>
            <a:endParaRPr lang="ru-RU"/>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2"/>
          <p:cNvSpPr>
            <a:spLocks noGrp="1" noChangeArrowheads="1"/>
          </p:cNvSpPr>
          <p:nvPr>
            <p:ph type="title" idx="4294967295"/>
          </p:nvPr>
        </p:nvSpPr>
        <p:spPr>
          <a:xfrm>
            <a:off x="468313" y="317500"/>
            <a:ext cx="8229600" cy="466725"/>
          </a:xfrm>
        </p:spPr>
        <p:txBody>
          <a:bodyPr/>
          <a:lstStyle/>
          <a:p>
            <a:pPr eaLnBrk="1" hangingPunct="1"/>
            <a:r>
              <a:rPr lang="ru-RU" sz="2000" b="1" smtClean="0">
                <a:solidFill>
                  <a:srgbClr val="000099"/>
                </a:solidFill>
                <a:latin typeface="Times New Roman" pitchFamily="18" charset="0"/>
              </a:rPr>
              <a:t>Бюджет Ирбитского МО на 2015 год </a:t>
            </a:r>
            <a:br>
              <a:rPr lang="ru-RU" sz="2000" b="1" smtClean="0">
                <a:solidFill>
                  <a:srgbClr val="000099"/>
                </a:solidFill>
                <a:latin typeface="Times New Roman" pitchFamily="18" charset="0"/>
              </a:rPr>
            </a:br>
            <a:r>
              <a:rPr lang="ru-RU" sz="2000" b="1" smtClean="0">
                <a:solidFill>
                  <a:srgbClr val="000099"/>
                </a:solidFill>
                <a:latin typeface="Times New Roman" pitchFamily="18" charset="0"/>
              </a:rPr>
              <a:t>и плановый период 2016-2017 годы</a:t>
            </a:r>
            <a:endParaRPr lang="ru-RU" sz="1400" b="1" i="1" smtClean="0">
              <a:solidFill>
                <a:srgbClr val="000099"/>
              </a:solidFill>
              <a:latin typeface="Times New Roman" pitchFamily="18" charset="0"/>
            </a:endParaRPr>
          </a:p>
        </p:txBody>
      </p:sp>
      <p:sp>
        <p:nvSpPr>
          <p:cNvPr id="9220" name="Скругленный прямоугольник 34"/>
          <p:cNvSpPr>
            <a:spLocks noChangeArrowheads="1"/>
          </p:cNvSpPr>
          <p:nvPr/>
        </p:nvSpPr>
        <p:spPr bwMode="auto">
          <a:xfrm>
            <a:off x="4751388" y="4113213"/>
            <a:ext cx="4284662" cy="2519362"/>
          </a:xfrm>
          <a:prstGeom prst="roundRect">
            <a:avLst>
              <a:gd name="adj" fmla="val 16667"/>
            </a:avLst>
          </a:prstGeom>
          <a:gradFill rotWithShape="1">
            <a:gsLst>
              <a:gs pos="0">
                <a:srgbClr val="008080"/>
              </a:gs>
              <a:gs pos="100000">
                <a:srgbClr val="43A1A1"/>
              </a:gs>
            </a:gsLst>
            <a:path path="rect">
              <a:fillToRect r="100000" b="100000"/>
            </a:path>
          </a:gradFill>
          <a:ln w="9525" algn="ctr">
            <a:solidFill>
              <a:schemeClr val="bg2"/>
            </a:solidFill>
            <a:round/>
            <a:headEnd/>
            <a:tailEnd/>
          </a:ln>
          <a:effectLst/>
          <a:extLst>
            <a:ext uri="{AF507438-7753-43E0-B8FC-AC1667EBCBE1}"/>
          </a:extLst>
        </p:spPr>
        <p:txBody>
          <a:bodyPr/>
          <a:lstStyle/>
          <a:p>
            <a:pPr algn="ctr">
              <a:defRPr/>
            </a:pPr>
            <a:r>
              <a:rPr lang="ru-RU" sz="1100" b="1" i="1" dirty="0">
                <a:solidFill>
                  <a:schemeClr val="bg1"/>
                </a:solidFill>
                <a:latin typeface="Georgia" pitchFamily="18" charset="0"/>
                <a:cs typeface="+mn-cs"/>
              </a:rPr>
              <a:t>Предоставление субсидии Фонду поддержки малого предпринимательства г. Ирбит:   </a:t>
            </a:r>
          </a:p>
          <a:p>
            <a:pPr algn="ctr">
              <a:defRPr/>
            </a:pPr>
            <a:r>
              <a:rPr lang="ru-RU" sz="1100" b="1" i="1" dirty="0">
                <a:solidFill>
                  <a:schemeClr val="bg1"/>
                </a:solidFill>
                <a:latin typeface="Georgia" pitchFamily="18" charset="0"/>
                <a:cs typeface="+mn-cs"/>
              </a:rPr>
              <a:t>     - на обеспечение деятельности информационно-консультационного центра в п. Зайково </a:t>
            </a:r>
          </a:p>
          <a:p>
            <a:pPr marL="171450" indent="-171450" algn="ctr">
              <a:buFontTx/>
              <a:buChar char="-"/>
              <a:defRPr/>
            </a:pPr>
            <a:endParaRPr lang="ru-RU" sz="1000" b="1" i="1" dirty="0">
              <a:solidFill>
                <a:schemeClr val="bg1"/>
              </a:solidFill>
              <a:latin typeface="Georgia" pitchFamily="18" charset="0"/>
              <a:cs typeface="+mn-cs"/>
            </a:endParaRPr>
          </a:p>
        </p:txBody>
      </p:sp>
      <p:sp>
        <p:nvSpPr>
          <p:cNvPr id="36867" name="Скругленный прямоугольник 34"/>
          <p:cNvSpPr>
            <a:spLocks noChangeArrowheads="1"/>
          </p:cNvSpPr>
          <p:nvPr/>
        </p:nvSpPr>
        <p:spPr bwMode="auto">
          <a:xfrm>
            <a:off x="250825" y="908050"/>
            <a:ext cx="8642350" cy="1189038"/>
          </a:xfrm>
          <a:prstGeom prst="roundRect">
            <a:avLst>
              <a:gd name="adj" fmla="val 16667"/>
            </a:avLst>
          </a:prstGeom>
          <a:gradFill rotWithShape="0">
            <a:gsLst>
              <a:gs pos="0">
                <a:srgbClr val="CCFFCC"/>
              </a:gs>
              <a:gs pos="100000">
                <a:srgbClr val="F6FFF6"/>
              </a:gs>
            </a:gsLst>
            <a:path path="shape">
              <a:fillToRect l="50000" t="50000" r="50000" b="50000"/>
            </a:path>
          </a:gradFill>
          <a:ln w="9525" algn="ctr">
            <a:solidFill>
              <a:srgbClr val="669900"/>
            </a:solidFill>
            <a:round/>
            <a:headEnd/>
            <a:tailEnd/>
          </a:ln>
        </p:spPr>
        <p:txBody>
          <a:bodyPr/>
          <a:lstStyle/>
          <a:p>
            <a:pPr algn="ctr">
              <a:spcBef>
                <a:spcPct val="20000"/>
              </a:spcBef>
              <a:spcAft>
                <a:spcPts val="100"/>
              </a:spcAft>
              <a:buFont typeface="StarSymbol"/>
              <a:buNone/>
            </a:pPr>
            <a:r>
              <a:rPr lang="ru-RU" b="1">
                <a:solidFill>
                  <a:srgbClr val="00602B"/>
                </a:solidFill>
                <a:latin typeface="Times New Roman" pitchFamily="18" charset="0"/>
              </a:rPr>
              <a:t>Подпрограмма 1. «Развитие субъектов малого и среднего предпринимательства в Ирбитском муниципальном образовании»</a:t>
            </a:r>
          </a:p>
          <a:p>
            <a:r>
              <a:rPr lang="ru-RU" sz="1400" b="1">
                <a:latin typeface="Times New Roman" pitchFamily="18" charset="0"/>
              </a:rPr>
              <a:t>Задача: Формирование условий, обеспечивающих устойчивый рост количества субъектов малого и среднего предпринимательства и численности занятого населения</a:t>
            </a:r>
            <a:r>
              <a:rPr lang="ru-RU"/>
              <a:t> </a:t>
            </a:r>
          </a:p>
        </p:txBody>
      </p:sp>
      <p:sp>
        <p:nvSpPr>
          <p:cNvPr id="36868" name="Скругленный прямоугольник 34"/>
          <p:cNvSpPr>
            <a:spLocks noChangeArrowheads="1"/>
          </p:cNvSpPr>
          <p:nvPr/>
        </p:nvSpPr>
        <p:spPr bwMode="auto">
          <a:xfrm>
            <a:off x="250825" y="4113213"/>
            <a:ext cx="3889375" cy="2519362"/>
          </a:xfrm>
          <a:prstGeom prst="roundRect">
            <a:avLst>
              <a:gd name="adj" fmla="val 16667"/>
            </a:avLst>
          </a:prstGeom>
          <a:gradFill rotWithShape="1">
            <a:gsLst>
              <a:gs pos="0">
                <a:srgbClr val="008080"/>
              </a:gs>
              <a:gs pos="100000">
                <a:srgbClr val="43A1A1"/>
              </a:gs>
            </a:gsLst>
            <a:path path="rect">
              <a:fillToRect r="100000" b="100000"/>
            </a:path>
          </a:gradFill>
          <a:ln w="9525" algn="ctr">
            <a:solidFill>
              <a:schemeClr val="bg2"/>
            </a:solidFill>
            <a:round/>
            <a:headEnd/>
            <a:tailEnd/>
          </a:ln>
        </p:spPr>
        <p:txBody>
          <a:bodyPr/>
          <a:lstStyle/>
          <a:p>
            <a:pPr algn="ctr"/>
            <a:r>
              <a:rPr lang="ru-RU" sz="1100" b="1" i="1">
                <a:solidFill>
                  <a:schemeClr val="bg1"/>
                </a:solidFill>
                <a:latin typeface="Georgia" pitchFamily="18" charset="0"/>
              </a:rPr>
              <a:t>Субсидирование  части затрат выставочно –ярмарочной деятельности субъектов малого и среднего предпринимательства</a:t>
            </a:r>
          </a:p>
          <a:p>
            <a:pPr algn="ctr"/>
            <a:endParaRPr lang="ru-RU" sz="1000" b="1" i="1">
              <a:solidFill>
                <a:schemeClr val="bg1"/>
              </a:solidFill>
              <a:latin typeface="Georgia" pitchFamily="18" charset="0"/>
            </a:endParaRPr>
          </a:p>
          <a:p>
            <a:pPr algn="ctr"/>
            <a:endParaRPr lang="ru-RU" sz="1000" b="1" i="1">
              <a:solidFill>
                <a:schemeClr val="bg1"/>
              </a:solidFill>
              <a:latin typeface="Georgia" pitchFamily="18" charset="0"/>
            </a:endParaRPr>
          </a:p>
          <a:p>
            <a:pPr algn="ctr"/>
            <a:r>
              <a:rPr lang="ru-RU" sz="1000" b="1" i="1">
                <a:solidFill>
                  <a:schemeClr val="bg1"/>
                </a:solidFill>
                <a:latin typeface="Georgia" pitchFamily="18" charset="0"/>
              </a:rPr>
              <a:t> </a:t>
            </a:r>
          </a:p>
        </p:txBody>
      </p:sp>
      <p:sp>
        <p:nvSpPr>
          <p:cNvPr id="36869" name="Oval 4"/>
          <p:cNvSpPr>
            <a:spLocks noChangeArrowheads="1"/>
          </p:cNvSpPr>
          <p:nvPr/>
        </p:nvSpPr>
        <p:spPr bwMode="auto">
          <a:xfrm>
            <a:off x="2951163" y="2097088"/>
            <a:ext cx="2955925" cy="1550987"/>
          </a:xfrm>
          <a:prstGeom prst="ellipse">
            <a:avLst/>
          </a:prstGeom>
          <a:gradFill rotWithShape="1">
            <a:gsLst>
              <a:gs pos="0">
                <a:srgbClr val="33CCCC"/>
              </a:gs>
              <a:gs pos="100000">
                <a:srgbClr val="FFFFFF"/>
              </a:gs>
            </a:gsLst>
            <a:lin ang="5400000" scaled="1"/>
          </a:gradFill>
          <a:ln w="9525">
            <a:noFill/>
            <a:round/>
            <a:headEnd/>
            <a:tailEnd/>
          </a:ln>
        </p:spPr>
        <p:txBody>
          <a:bodyPr wrap="none" lIns="91424" tIns="45712" rIns="91424" bIns="45712" anchor="ctr"/>
          <a:lstStyle/>
          <a:p>
            <a:pPr algn="ctr"/>
            <a:r>
              <a:rPr lang="ru-RU" sz="1400" b="1">
                <a:solidFill>
                  <a:srgbClr val="333333"/>
                </a:solidFill>
                <a:latin typeface="Georgia" pitchFamily="18" charset="0"/>
              </a:rPr>
              <a:t>Мероприятия</a:t>
            </a:r>
          </a:p>
        </p:txBody>
      </p:sp>
      <p:graphicFrame>
        <p:nvGraphicFramePr>
          <p:cNvPr id="2" name="Таблица 1"/>
          <p:cNvGraphicFramePr>
            <a:graphicFrameLocks noGrp="1"/>
          </p:cNvGraphicFramePr>
          <p:nvPr/>
        </p:nvGraphicFramePr>
        <p:xfrm>
          <a:off x="395288" y="5157788"/>
          <a:ext cx="3259137" cy="1079500"/>
        </p:xfrm>
        <a:graphic>
          <a:graphicData uri="http://schemas.openxmlformats.org/drawingml/2006/table">
            <a:tbl>
              <a:tblPr/>
              <a:tblGrid>
                <a:gridCol w="833582"/>
                <a:gridCol w="808518"/>
                <a:gridCol w="808518"/>
                <a:gridCol w="808518"/>
              </a:tblGrid>
              <a:tr h="267718">
                <a:tc>
                  <a:txBody>
                    <a:bodyPr/>
                    <a:lstStyle/>
                    <a:p>
                      <a:pPr algn="l" fontAlgn="b"/>
                      <a:endParaRPr lang="ru-RU" sz="1100" b="1" i="0" u="none" strike="noStrike" dirty="0">
                        <a:solidFill>
                          <a:schemeClr val="bg1"/>
                        </a:solidFill>
                        <a:effectLst/>
                        <a:latin typeface="Georgia" pitchFamily="18" charset="0"/>
                      </a:endParaRPr>
                    </a:p>
                  </a:txBody>
                  <a:tcPr marL="9524" marR="9524" marT="95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1100" b="1" i="0" u="none" strike="noStrike" dirty="0" smtClean="0">
                          <a:solidFill>
                            <a:schemeClr val="bg1"/>
                          </a:solidFill>
                          <a:effectLst/>
                          <a:latin typeface="Georgia" pitchFamily="18" charset="0"/>
                        </a:rPr>
                        <a:t>Всего</a:t>
                      </a:r>
                      <a:endParaRPr lang="ru-RU" sz="1100" b="1" i="0" u="none" strike="noStrike" dirty="0">
                        <a:solidFill>
                          <a:schemeClr val="bg1"/>
                        </a:solidFill>
                        <a:effectLst/>
                        <a:latin typeface="Georgia" pitchFamily="18" charset="0"/>
                      </a:endParaRPr>
                    </a:p>
                  </a:txBody>
                  <a:tcPr marL="9524" marR="9524" marT="95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1100" b="1" i="0" u="none" strike="noStrike" dirty="0" smtClean="0">
                          <a:solidFill>
                            <a:schemeClr val="bg1"/>
                          </a:solidFill>
                          <a:effectLst/>
                          <a:latin typeface="Georgia" pitchFamily="18" charset="0"/>
                        </a:rPr>
                        <a:t>ОБ</a:t>
                      </a:r>
                      <a:endParaRPr lang="ru-RU" sz="1100" b="1" i="0" u="none" strike="noStrike" dirty="0">
                        <a:solidFill>
                          <a:schemeClr val="bg1"/>
                        </a:solidFill>
                        <a:effectLst/>
                        <a:latin typeface="Georgia" pitchFamily="18" charset="0"/>
                      </a:endParaRPr>
                    </a:p>
                  </a:txBody>
                  <a:tcPr marL="9524" marR="9524" marT="95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1100" b="1" i="0" u="none" strike="noStrike" dirty="0" smtClean="0">
                          <a:solidFill>
                            <a:schemeClr val="bg1"/>
                          </a:solidFill>
                          <a:effectLst/>
                          <a:latin typeface="Georgia" pitchFamily="18" charset="0"/>
                        </a:rPr>
                        <a:t>МБ</a:t>
                      </a:r>
                      <a:endParaRPr lang="ru-RU" sz="1100" b="1" i="0" u="none" strike="noStrike" dirty="0">
                        <a:solidFill>
                          <a:schemeClr val="bg1"/>
                        </a:solidFill>
                        <a:effectLst/>
                        <a:latin typeface="Georgia" pitchFamily="18" charset="0"/>
                      </a:endParaRPr>
                    </a:p>
                  </a:txBody>
                  <a:tcPr marL="9524" marR="9524" marT="95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2032">
                <a:tc>
                  <a:txBody>
                    <a:bodyPr/>
                    <a:lstStyle/>
                    <a:p>
                      <a:pPr algn="l" fontAlgn="b"/>
                      <a:r>
                        <a:rPr lang="ru-RU" sz="1100" b="1" i="0" u="none" strike="noStrike" dirty="0" smtClean="0">
                          <a:solidFill>
                            <a:schemeClr val="bg1"/>
                          </a:solidFill>
                          <a:effectLst/>
                          <a:latin typeface="Georgia" pitchFamily="18" charset="0"/>
                        </a:rPr>
                        <a:t>2015</a:t>
                      </a:r>
                      <a:endParaRPr lang="ru-RU" sz="1100" b="1" i="0" u="none" strike="noStrike" dirty="0">
                        <a:solidFill>
                          <a:schemeClr val="bg1"/>
                        </a:solidFill>
                        <a:effectLst/>
                        <a:latin typeface="Georgia" pitchFamily="18" charset="0"/>
                      </a:endParaRPr>
                    </a:p>
                  </a:txBody>
                  <a:tcPr marL="9524" marR="9524" marT="95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1100" b="1" i="0" u="none" strike="noStrike" dirty="0" smtClean="0">
                          <a:solidFill>
                            <a:schemeClr val="bg1"/>
                          </a:solidFill>
                          <a:effectLst/>
                          <a:latin typeface="Georgia" pitchFamily="18" charset="0"/>
                        </a:rPr>
                        <a:t>125,0 </a:t>
                      </a:r>
                      <a:r>
                        <a:rPr lang="ru-RU" sz="1100" b="1" i="0" u="none" strike="noStrike" dirty="0" err="1" smtClean="0">
                          <a:solidFill>
                            <a:schemeClr val="bg1"/>
                          </a:solidFill>
                          <a:effectLst/>
                          <a:latin typeface="Georgia" pitchFamily="18" charset="0"/>
                        </a:rPr>
                        <a:t>т.р</a:t>
                      </a:r>
                      <a:r>
                        <a:rPr lang="ru-RU" sz="1100" b="1" i="0" u="none" strike="noStrike" dirty="0" smtClean="0">
                          <a:solidFill>
                            <a:schemeClr val="bg1"/>
                          </a:solidFill>
                          <a:effectLst/>
                          <a:latin typeface="Georgia" pitchFamily="18" charset="0"/>
                        </a:rPr>
                        <a:t>.</a:t>
                      </a:r>
                      <a:endParaRPr lang="ru-RU" sz="1100" b="1" i="0" u="none" strike="noStrike" dirty="0">
                        <a:solidFill>
                          <a:schemeClr val="bg1"/>
                        </a:solidFill>
                        <a:effectLst/>
                        <a:latin typeface="Georgia" pitchFamily="18" charset="0"/>
                      </a:endParaRPr>
                    </a:p>
                  </a:txBody>
                  <a:tcPr marL="9524" marR="9524" marT="95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1100" b="1" i="0" u="none" strike="noStrike" dirty="0" smtClean="0">
                          <a:solidFill>
                            <a:schemeClr val="bg1"/>
                          </a:solidFill>
                          <a:effectLst/>
                          <a:latin typeface="Georgia" pitchFamily="18" charset="0"/>
                        </a:rPr>
                        <a:t>75,0 </a:t>
                      </a:r>
                      <a:r>
                        <a:rPr lang="ru-RU" sz="1100" b="1" i="0" u="none" strike="noStrike" dirty="0" err="1" smtClean="0">
                          <a:solidFill>
                            <a:schemeClr val="bg1"/>
                          </a:solidFill>
                          <a:effectLst/>
                          <a:latin typeface="Georgia" pitchFamily="18" charset="0"/>
                        </a:rPr>
                        <a:t>т.р</a:t>
                      </a:r>
                      <a:r>
                        <a:rPr lang="ru-RU" sz="1100" b="1" i="0" u="none" strike="noStrike" dirty="0" smtClean="0">
                          <a:solidFill>
                            <a:schemeClr val="bg1"/>
                          </a:solidFill>
                          <a:effectLst/>
                          <a:latin typeface="Georgia" pitchFamily="18" charset="0"/>
                        </a:rPr>
                        <a:t>.</a:t>
                      </a:r>
                      <a:endParaRPr lang="ru-RU" sz="1100" b="1" i="0" u="none" strike="noStrike" dirty="0">
                        <a:solidFill>
                          <a:schemeClr val="bg1"/>
                        </a:solidFill>
                        <a:effectLst/>
                        <a:latin typeface="Georgia" pitchFamily="18" charset="0"/>
                      </a:endParaRPr>
                    </a:p>
                  </a:txBody>
                  <a:tcPr marL="9524" marR="9524" marT="95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1100" b="1" i="0" u="none" strike="noStrike" dirty="0" smtClean="0">
                          <a:solidFill>
                            <a:schemeClr val="bg1"/>
                          </a:solidFill>
                          <a:effectLst/>
                          <a:latin typeface="Georgia" pitchFamily="18" charset="0"/>
                        </a:rPr>
                        <a:t>50,0 </a:t>
                      </a:r>
                      <a:r>
                        <a:rPr lang="ru-RU" sz="1100" b="1" i="0" u="none" strike="noStrike" dirty="0" err="1" smtClean="0">
                          <a:solidFill>
                            <a:schemeClr val="bg1"/>
                          </a:solidFill>
                          <a:effectLst/>
                          <a:latin typeface="Georgia" pitchFamily="18" charset="0"/>
                        </a:rPr>
                        <a:t>т.р</a:t>
                      </a:r>
                      <a:r>
                        <a:rPr lang="ru-RU" sz="1100" b="1" i="0" u="none" strike="noStrike" dirty="0" smtClean="0">
                          <a:solidFill>
                            <a:schemeClr val="bg1"/>
                          </a:solidFill>
                          <a:effectLst/>
                          <a:latin typeface="Georgia" pitchFamily="18" charset="0"/>
                        </a:rPr>
                        <a:t>.</a:t>
                      </a:r>
                      <a:endParaRPr lang="ru-RU" sz="1100" b="1" i="0" u="none" strike="noStrike" dirty="0">
                        <a:solidFill>
                          <a:schemeClr val="bg1"/>
                        </a:solidFill>
                        <a:effectLst/>
                        <a:latin typeface="Georgia" pitchFamily="18" charset="0"/>
                      </a:endParaRPr>
                    </a:p>
                  </a:txBody>
                  <a:tcPr marL="9524" marR="9524" marT="95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2032">
                <a:tc>
                  <a:txBody>
                    <a:bodyPr/>
                    <a:lstStyle/>
                    <a:p>
                      <a:pPr algn="l" fontAlgn="b"/>
                      <a:r>
                        <a:rPr lang="ru-RU" sz="1100" b="1" i="0" u="none" strike="noStrike" dirty="0" smtClean="0">
                          <a:solidFill>
                            <a:schemeClr val="bg1"/>
                          </a:solidFill>
                          <a:effectLst/>
                          <a:latin typeface="Georgia" pitchFamily="18" charset="0"/>
                        </a:rPr>
                        <a:t>2016</a:t>
                      </a:r>
                      <a:endParaRPr lang="ru-RU" sz="1100" b="1" i="0" u="none" strike="noStrike" dirty="0">
                        <a:solidFill>
                          <a:schemeClr val="bg1"/>
                        </a:solidFill>
                        <a:effectLst/>
                        <a:latin typeface="Georgia" pitchFamily="18" charset="0"/>
                      </a:endParaRPr>
                    </a:p>
                  </a:txBody>
                  <a:tcPr marL="9524" marR="9524" marT="95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1100" b="1" i="0" u="none" strike="noStrike" dirty="0" smtClean="0">
                          <a:solidFill>
                            <a:schemeClr val="bg1"/>
                          </a:solidFill>
                          <a:effectLst/>
                          <a:latin typeface="Georgia" pitchFamily="18" charset="0"/>
                        </a:rPr>
                        <a:t>150,0 </a:t>
                      </a:r>
                      <a:r>
                        <a:rPr lang="ru-RU" sz="1100" b="1" i="0" u="none" strike="noStrike" dirty="0" err="1" smtClean="0">
                          <a:solidFill>
                            <a:schemeClr val="bg1"/>
                          </a:solidFill>
                          <a:effectLst/>
                          <a:latin typeface="Georgia" pitchFamily="18" charset="0"/>
                        </a:rPr>
                        <a:t>т.р</a:t>
                      </a:r>
                      <a:r>
                        <a:rPr lang="ru-RU" sz="1100" b="1" i="0" u="none" strike="noStrike" dirty="0" smtClean="0">
                          <a:solidFill>
                            <a:schemeClr val="bg1"/>
                          </a:solidFill>
                          <a:effectLst/>
                          <a:latin typeface="Georgia" pitchFamily="18" charset="0"/>
                        </a:rPr>
                        <a:t>.</a:t>
                      </a:r>
                      <a:endParaRPr lang="ru-RU" sz="1100" b="1" i="0" u="none" strike="noStrike" dirty="0">
                        <a:solidFill>
                          <a:schemeClr val="bg1"/>
                        </a:solidFill>
                        <a:effectLst/>
                        <a:latin typeface="Georgia" pitchFamily="18" charset="0"/>
                      </a:endParaRPr>
                    </a:p>
                  </a:txBody>
                  <a:tcPr marL="9524" marR="9524" marT="95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1100" b="1" i="0" u="none" strike="noStrike" dirty="0" smtClean="0">
                          <a:solidFill>
                            <a:schemeClr val="bg1"/>
                          </a:solidFill>
                          <a:effectLst/>
                          <a:latin typeface="Georgia" pitchFamily="18" charset="0"/>
                        </a:rPr>
                        <a:t>90,0 </a:t>
                      </a:r>
                      <a:r>
                        <a:rPr lang="ru-RU" sz="1100" b="1" i="0" u="none" strike="noStrike" dirty="0" err="1" smtClean="0">
                          <a:solidFill>
                            <a:schemeClr val="bg1"/>
                          </a:solidFill>
                          <a:effectLst/>
                          <a:latin typeface="Georgia" pitchFamily="18" charset="0"/>
                        </a:rPr>
                        <a:t>т.р</a:t>
                      </a:r>
                      <a:r>
                        <a:rPr lang="ru-RU" sz="1100" b="1" i="0" u="none" strike="noStrike" dirty="0" smtClean="0">
                          <a:solidFill>
                            <a:schemeClr val="bg1"/>
                          </a:solidFill>
                          <a:effectLst/>
                          <a:latin typeface="Georgia" pitchFamily="18" charset="0"/>
                        </a:rPr>
                        <a:t>.</a:t>
                      </a:r>
                      <a:endParaRPr lang="ru-RU" sz="1100" b="1" i="0" u="none" strike="noStrike" dirty="0">
                        <a:solidFill>
                          <a:schemeClr val="bg1"/>
                        </a:solidFill>
                        <a:effectLst/>
                        <a:latin typeface="Georgia" pitchFamily="18" charset="0"/>
                      </a:endParaRPr>
                    </a:p>
                  </a:txBody>
                  <a:tcPr marL="9524" marR="9524" marT="95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1100" b="1" i="0" u="none" strike="noStrike" dirty="0" smtClean="0">
                          <a:solidFill>
                            <a:schemeClr val="bg1"/>
                          </a:solidFill>
                          <a:effectLst/>
                          <a:latin typeface="Georgia" pitchFamily="18" charset="0"/>
                        </a:rPr>
                        <a:t>60,0 </a:t>
                      </a:r>
                      <a:r>
                        <a:rPr lang="ru-RU" sz="1100" b="1" i="0" u="none" strike="noStrike" dirty="0" err="1" smtClean="0">
                          <a:solidFill>
                            <a:schemeClr val="bg1"/>
                          </a:solidFill>
                          <a:effectLst/>
                          <a:latin typeface="Georgia" pitchFamily="18" charset="0"/>
                        </a:rPr>
                        <a:t>т.р</a:t>
                      </a:r>
                      <a:r>
                        <a:rPr lang="ru-RU" sz="1100" b="1" i="0" u="none" strike="noStrike" dirty="0" smtClean="0">
                          <a:solidFill>
                            <a:schemeClr val="bg1"/>
                          </a:solidFill>
                          <a:effectLst/>
                          <a:latin typeface="Georgia" pitchFamily="18" charset="0"/>
                        </a:rPr>
                        <a:t>.</a:t>
                      </a:r>
                      <a:endParaRPr lang="ru-RU" sz="1100" b="1" i="0" u="none" strike="noStrike" dirty="0">
                        <a:solidFill>
                          <a:schemeClr val="bg1"/>
                        </a:solidFill>
                        <a:effectLst/>
                        <a:latin typeface="Georgia" pitchFamily="18" charset="0"/>
                      </a:endParaRPr>
                    </a:p>
                  </a:txBody>
                  <a:tcPr marL="9524" marR="9524" marT="95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7718">
                <a:tc>
                  <a:txBody>
                    <a:bodyPr/>
                    <a:lstStyle/>
                    <a:p>
                      <a:pPr algn="l" fontAlgn="b"/>
                      <a:r>
                        <a:rPr lang="ru-RU" sz="1100" b="1" i="0" u="none" strike="noStrike" dirty="0" smtClean="0">
                          <a:solidFill>
                            <a:schemeClr val="bg1"/>
                          </a:solidFill>
                          <a:effectLst/>
                          <a:latin typeface="Georgia" pitchFamily="18" charset="0"/>
                        </a:rPr>
                        <a:t>2017</a:t>
                      </a:r>
                      <a:endParaRPr lang="ru-RU" sz="1100" b="1" i="0" u="none" strike="noStrike" dirty="0">
                        <a:solidFill>
                          <a:schemeClr val="bg1"/>
                        </a:solidFill>
                        <a:effectLst/>
                        <a:latin typeface="Georgia" pitchFamily="18" charset="0"/>
                      </a:endParaRPr>
                    </a:p>
                  </a:txBody>
                  <a:tcPr marL="9524" marR="9524" marT="95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1100" b="1" i="0" u="none" strike="noStrike" dirty="0" smtClean="0">
                          <a:solidFill>
                            <a:schemeClr val="bg1"/>
                          </a:solidFill>
                          <a:effectLst/>
                          <a:latin typeface="Georgia" pitchFamily="18" charset="0"/>
                        </a:rPr>
                        <a:t>150,0 </a:t>
                      </a:r>
                      <a:r>
                        <a:rPr lang="ru-RU" sz="1100" b="1" i="0" u="none" strike="noStrike" dirty="0" err="1" smtClean="0">
                          <a:solidFill>
                            <a:schemeClr val="bg1"/>
                          </a:solidFill>
                          <a:effectLst/>
                          <a:latin typeface="Georgia" pitchFamily="18" charset="0"/>
                        </a:rPr>
                        <a:t>т.р</a:t>
                      </a:r>
                      <a:r>
                        <a:rPr lang="ru-RU" sz="1100" b="1" i="0" u="none" strike="noStrike" dirty="0" smtClean="0">
                          <a:solidFill>
                            <a:schemeClr val="bg1"/>
                          </a:solidFill>
                          <a:effectLst/>
                          <a:latin typeface="Georgia" pitchFamily="18" charset="0"/>
                        </a:rPr>
                        <a:t>.</a:t>
                      </a:r>
                      <a:endParaRPr lang="ru-RU" sz="1100" b="1" i="0" u="none" strike="noStrike" dirty="0">
                        <a:solidFill>
                          <a:schemeClr val="bg1"/>
                        </a:solidFill>
                        <a:effectLst/>
                        <a:latin typeface="Georgia" pitchFamily="18" charset="0"/>
                      </a:endParaRPr>
                    </a:p>
                  </a:txBody>
                  <a:tcPr marL="9524" marR="9524" marT="95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1100" b="1" i="0" u="none" strike="noStrike" dirty="0" smtClean="0">
                          <a:solidFill>
                            <a:schemeClr val="bg1"/>
                          </a:solidFill>
                          <a:effectLst/>
                          <a:latin typeface="Georgia" pitchFamily="18" charset="0"/>
                        </a:rPr>
                        <a:t>90,0 </a:t>
                      </a:r>
                      <a:r>
                        <a:rPr lang="ru-RU" sz="1100" b="1" i="0" u="none" strike="noStrike" dirty="0" err="1" smtClean="0">
                          <a:solidFill>
                            <a:schemeClr val="bg1"/>
                          </a:solidFill>
                          <a:effectLst/>
                          <a:latin typeface="Georgia" pitchFamily="18" charset="0"/>
                        </a:rPr>
                        <a:t>т.р</a:t>
                      </a:r>
                      <a:r>
                        <a:rPr lang="ru-RU" sz="1100" b="1" i="0" u="none" strike="noStrike" dirty="0" smtClean="0">
                          <a:solidFill>
                            <a:schemeClr val="bg1"/>
                          </a:solidFill>
                          <a:effectLst/>
                          <a:latin typeface="Georgia" pitchFamily="18" charset="0"/>
                        </a:rPr>
                        <a:t>.</a:t>
                      </a:r>
                      <a:endParaRPr lang="ru-RU" sz="1100" b="1" i="0" u="none" strike="noStrike" dirty="0">
                        <a:solidFill>
                          <a:schemeClr val="bg1"/>
                        </a:solidFill>
                        <a:effectLst/>
                        <a:latin typeface="Georgia" pitchFamily="18" charset="0"/>
                      </a:endParaRPr>
                    </a:p>
                  </a:txBody>
                  <a:tcPr marL="9524" marR="9524" marT="95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1100" b="1" i="0" u="none" strike="noStrike" dirty="0" smtClean="0">
                          <a:solidFill>
                            <a:schemeClr val="bg1"/>
                          </a:solidFill>
                          <a:effectLst/>
                          <a:latin typeface="Georgia" pitchFamily="18" charset="0"/>
                        </a:rPr>
                        <a:t>60,0 </a:t>
                      </a:r>
                      <a:r>
                        <a:rPr lang="ru-RU" sz="1100" b="1" i="0" u="none" strike="noStrike" dirty="0" err="1" smtClean="0">
                          <a:solidFill>
                            <a:schemeClr val="bg1"/>
                          </a:solidFill>
                          <a:effectLst/>
                          <a:latin typeface="Georgia" pitchFamily="18" charset="0"/>
                        </a:rPr>
                        <a:t>т.р</a:t>
                      </a:r>
                      <a:r>
                        <a:rPr lang="ru-RU" sz="1100" b="1" i="0" u="none" strike="noStrike" dirty="0" smtClean="0">
                          <a:solidFill>
                            <a:schemeClr val="bg1"/>
                          </a:solidFill>
                          <a:effectLst/>
                          <a:latin typeface="Georgia" pitchFamily="18" charset="0"/>
                        </a:rPr>
                        <a:t>.</a:t>
                      </a:r>
                      <a:endParaRPr lang="ru-RU" sz="1100" b="1" i="0" u="none" strike="noStrike" dirty="0">
                        <a:solidFill>
                          <a:schemeClr val="bg1"/>
                        </a:solidFill>
                        <a:effectLst/>
                        <a:latin typeface="Georgia" pitchFamily="18" charset="0"/>
                      </a:endParaRPr>
                    </a:p>
                  </a:txBody>
                  <a:tcPr marL="9524" marR="9524" marT="95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graphicFrame>
        <p:nvGraphicFramePr>
          <p:cNvPr id="5" name="Таблица 4"/>
          <p:cNvGraphicFramePr>
            <a:graphicFrameLocks noGrp="1"/>
          </p:cNvGraphicFramePr>
          <p:nvPr/>
        </p:nvGraphicFramePr>
        <p:xfrm>
          <a:off x="5292725" y="5229225"/>
          <a:ext cx="3419475" cy="1079500"/>
        </p:xfrm>
        <a:graphic>
          <a:graphicData uri="http://schemas.openxmlformats.org/drawingml/2006/table">
            <a:tbl>
              <a:tblPr/>
              <a:tblGrid>
                <a:gridCol w="591159"/>
                <a:gridCol w="971062"/>
                <a:gridCol w="923881"/>
                <a:gridCol w="933373"/>
              </a:tblGrid>
              <a:tr h="351680">
                <a:tc>
                  <a:txBody>
                    <a:bodyPr/>
                    <a:lstStyle/>
                    <a:p>
                      <a:pPr algn="l" fontAlgn="b"/>
                      <a:endParaRPr lang="ru-RU" sz="1100" b="1" i="0" u="none" strike="noStrike" dirty="0">
                        <a:solidFill>
                          <a:schemeClr val="bg1"/>
                        </a:solidFill>
                        <a:effectLst/>
                        <a:latin typeface="Georgia" pitchFamily="18" charset="0"/>
                      </a:endParaRPr>
                    </a:p>
                  </a:txBody>
                  <a:tcPr marL="9524" marR="9524" marT="95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100" b="1" i="0" u="none" strike="noStrike" dirty="0" smtClean="0">
                          <a:solidFill>
                            <a:schemeClr val="bg1"/>
                          </a:solidFill>
                          <a:effectLst/>
                          <a:latin typeface="Georgia" pitchFamily="18" charset="0"/>
                        </a:rPr>
                        <a:t>Всего</a:t>
                      </a:r>
                      <a:endParaRPr lang="ru-RU" sz="1100" b="1" i="0" u="none" strike="noStrike" dirty="0">
                        <a:solidFill>
                          <a:schemeClr val="bg1"/>
                        </a:solidFill>
                        <a:effectLst/>
                        <a:latin typeface="Georgia" pitchFamily="18" charset="0"/>
                      </a:endParaRPr>
                    </a:p>
                  </a:txBody>
                  <a:tcPr marL="9524" marR="9524" marT="95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100" b="1" i="0" u="none" strike="noStrike" dirty="0" smtClean="0">
                          <a:solidFill>
                            <a:schemeClr val="bg1"/>
                          </a:solidFill>
                          <a:effectLst/>
                          <a:latin typeface="Georgia" pitchFamily="18" charset="0"/>
                        </a:rPr>
                        <a:t>ОБ</a:t>
                      </a:r>
                      <a:endParaRPr lang="ru-RU" sz="1100" b="1" i="0" u="none" strike="noStrike" dirty="0">
                        <a:solidFill>
                          <a:schemeClr val="bg1"/>
                        </a:solidFill>
                        <a:effectLst/>
                        <a:latin typeface="Georgia" pitchFamily="18" charset="0"/>
                      </a:endParaRPr>
                    </a:p>
                  </a:txBody>
                  <a:tcPr marL="9524" marR="9524" marT="95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100" b="1" i="0" u="none" strike="noStrike" dirty="0" smtClean="0">
                          <a:solidFill>
                            <a:schemeClr val="bg1"/>
                          </a:solidFill>
                          <a:effectLst/>
                          <a:latin typeface="Georgia" pitchFamily="18" charset="0"/>
                        </a:rPr>
                        <a:t>МБ</a:t>
                      </a:r>
                      <a:endParaRPr lang="ru-RU" sz="1100" b="1" i="0" u="none" strike="noStrike" dirty="0">
                        <a:solidFill>
                          <a:schemeClr val="bg1"/>
                        </a:solidFill>
                        <a:effectLst/>
                        <a:latin typeface="Georgia" pitchFamily="18" charset="0"/>
                      </a:endParaRPr>
                    </a:p>
                  </a:txBody>
                  <a:tcPr marL="9524" marR="9524" marT="95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8472">
                <a:tc>
                  <a:txBody>
                    <a:bodyPr/>
                    <a:lstStyle/>
                    <a:p>
                      <a:pPr algn="l" fontAlgn="b"/>
                      <a:r>
                        <a:rPr lang="ru-RU" sz="1100" b="1" i="0" u="none" strike="noStrike" dirty="0" smtClean="0">
                          <a:solidFill>
                            <a:schemeClr val="bg1"/>
                          </a:solidFill>
                          <a:effectLst/>
                          <a:latin typeface="Georgia" pitchFamily="18" charset="0"/>
                        </a:rPr>
                        <a:t>2015</a:t>
                      </a:r>
                      <a:endParaRPr lang="ru-RU" sz="1100" b="1" i="0" u="none" strike="noStrike" dirty="0">
                        <a:solidFill>
                          <a:schemeClr val="bg1"/>
                        </a:solidFill>
                        <a:effectLst/>
                        <a:latin typeface="Georgia" pitchFamily="18" charset="0"/>
                      </a:endParaRPr>
                    </a:p>
                  </a:txBody>
                  <a:tcPr marL="9524" marR="9524" marT="95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100" b="1" i="0" u="none" strike="noStrike" dirty="0" smtClean="0">
                          <a:solidFill>
                            <a:schemeClr val="bg1"/>
                          </a:solidFill>
                          <a:effectLst/>
                          <a:latin typeface="Georgia" pitchFamily="18" charset="0"/>
                        </a:rPr>
                        <a:t>725,0 </a:t>
                      </a:r>
                      <a:r>
                        <a:rPr lang="ru-RU" sz="1100" b="1" i="0" u="none" strike="noStrike" dirty="0" err="1" smtClean="0">
                          <a:solidFill>
                            <a:schemeClr val="bg1"/>
                          </a:solidFill>
                          <a:effectLst/>
                          <a:latin typeface="Georgia" pitchFamily="18" charset="0"/>
                        </a:rPr>
                        <a:t>т.р</a:t>
                      </a:r>
                      <a:r>
                        <a:rPr lang="ru-RU" sz="1100" b="1" i="0" u="none" strike="noStrike" dirty="0" smtClean="0">
                          <a:solidFill>
                            <a:schemeClr val="bg1"/>
                          </a:solidFill>
                          <a:effectLst/>
                          <a:latin typeface="Georgia" pitchFamily="18" charset="0"/>
                        </a:rPr>
                        <a:t>.</a:t>
                      </a:r>
                      <a:endParaRPr lang="ru-RU" sz="1100" b="1" i="0" u="none" strike="noStrike" dirty="0">
                        <a:solidFill>
                          <a:schemeClr val="bg1"/>
                        </a:solidFill>
                        <a:effectLst/>
                        <a:latin typeface="Georgia" pitchFamily="18" charset="0"/>
                      </a:endParaRPr>
                    </a:p>
                  </a:txBody>
                  <a:tcPr marL="9524" marR="9524" marT="95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100" b="1" i="0" u="none" strike="noStrike" dirty="0" smtClean="0">
                          <a:solidFill>
                            <a:schemeClr val="bg1"/>
                          </a:solidFill>
                          <a:effectLst/>
                          <a:latin typeface="Georgia" pitchFamily="18" charset="0"/>
                        </a:rPr>
                        <a:t>435,0 </a:t>
                      </a:r>
                      <a:r>
                        <a:rPr lang="ru-RU" sz="1100" b="1" i="0" u="none" strike="noStrike" dirty="0" err="1" smtClean="0">
                          <a:solidFill>
                            <a:schemeClr val="bg1"/>
                          </a:solidFill>
                          <a:effectLst/>
                          <a:latin typeface="Georgia" pitchFamily="18" charset="0"/>
                        </a:rPr>
                        <a:t>т.р</a:t>
                      </a:r>
                      <a:r>
                        <a:rPr lang="ru-RU" sz="1100" b="1" i="0" u="none" strike="noStrike" dirty="0" smtClean="0">
                          <a:solidFill>
                            <a:schemeClr val="bg1"/>
                          </a:solidFill>
                          <a:effectLst/>
                          <a:latin typeface="Georgia" pitchFamily="18" charset="0"/>
                        </a:rPr>
                        <a:t>.</a:t>
                      </a:r>
                      <a:endParaRPr lang="ru-RU" sz="1100" b="1" i="0" u="none" strike="noStrike" dirty="0">
                        <a:solidFill>
                          <a:schemeClr val="bg1"/>
                        </a:solidFill>
                        <a:effectLst/>
                        <a:latin typeface="Georgia" pitchFamily="18" charset="0"/>
                      </a:endParaRPr>
                    </a:p>
                  </a:txBody>
                  <a:tcPr marL="9524" marR="9524" marT="95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100" b="1" i="0" u="none" strike="noStrike" dirty="0" smtClean="0">
                          <a:solidFill>
                            <a:schemeClr val="bg1"/>
                          </a:solidFill>
                          <a:effectLst/>
                          <a:latin typeface="Georgia" pitchFamily="18" charset="0"/>
                        </a:rPr>
                        <a:t>290,0 </a:t>
                      </a:r>
                      <a:r>
                        <a:rPr lang="ru-RU" sz="1100" b="1" i="0" u="none" strike="noStrike" dirty="0" err="1" smtClean="0">
                          <a:solidFill>
                            <a:schemeClr val="bg1"/>
                          </a:solidFill>
                          <a:effectLst/>
                          <a:latin typeface="Georgia" pitchFamily="18" charset="0"/>
                        </a:rPr>
                        <a:t>т.р</a:t>
                      </a:r>
                      <a:r>
                        <a:rPr lang="ru-RU" sz="1100" b="1" i="0" u="none" strike="noStrike" dirty="0" smtClean="0">
                          <a:solidFill>
                            <a:schemeClr val="bg1"/>
                          </a:solidFill>
                          <a:effectLst/>
                          <a:latin typeface="Georgia" pitchFamily="18" charset="0"/>
                        </a:rPr>
                        <a:t>.</a:t>
                      </a:r>
                      <a:endParaRPr lang="ru-RU" sz="1100" b="1" i="0" u="none" strike="noStrike" dirty="0">
                        <a:solidFill>
                          <a:schemeClr val="bg1"/>
                        </a:solidFill>
                        <a:effectLst/>
                        <a:latin typeface="Georgia" pitchFamily="18" charset="0"/>
                      </a:endParaRPr>
                    </a:p>
                  </a:txBody>
                  <a:tcPr marL="9524" marR="9524" marT="95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4674">
                <a:tc>
                  <a:txBody>
                    <a:bodyPr/>
                    <a:lstStyle/>
                    <a:p>
                      <a:pPr algn="l" fontAlgn="b"/>
                      <a:r>
                        <a:rPr lang="ru-RU" sz="1100" b="1" i="0" u="none" strike="noStrike" dirty="0" smtClean="0">
                          <a:solidFill>
                            <a:schemeClr val="bg1"/>
                          </a:solidFill>
                          <a:effectLst/>
                          <a:latin typeface="Georgia" pitchFamily="18" charset="0"/>
                        </a:rPr>
                        <a:t>2016</a:t>
                      </a:r>
                      <a:endParaRPr lang="ru-RU" sz="1100" b="1" i="0" u="none" strike="noStrike" dirty="0">
                        <a:solidFill>
                          <a:schemeClr val="bg1"/>
                        </a:solidFill>
                        <a:effectLst/>
                        <a:latin typeface="Georgia" pitchFamily="18" charset="0"/>
                      </a:endParaRPr>
                    </a:p>
                  </a:txBody>
                  <a:tcPr marL="9524" marR="9524" marT="95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100" b="1" i="0" u="none" strike="noStrike" dirty="0" smtClean="0">
                          <a:solidFill>
                            <a:schemeClr val="bg1"/>
                          </a:solidFill>
                          <a:effectLst/>
                          <a:latin typeface="Georgia" pitchFamily="18" charset="0"/>
                        </a:rPr>
                        <a:t>775,0</a:t>
                      </a:r>
                      <a:r>
                        <a:rPr lang="ru-RU" sz="1100" b="1" i="0" u="none" strike="noStrike" baseline="0" dirty="0" smtClean="0">
                          <a:solidFill>
                            <a:schemeClr val="bg1"/>
                          </a:solidFill>
                          <a:effectLst/>
                          <a:latin typeface="Georgia" pitchFamily="18" charset="0"/>
                        </a:rPr>
                        <a:t> </a:t>
                      </a:r>
                      <a:r>
                        <a:rPr lang="ru-RU" sz="1100" b="1" i="0" u="none" strike="noStrike" baseline="0" dirty="0" err="1" smtClean="0">
                          <a:solidFill>
                            <a:schemeClr val="bg1"/>
                          </a:solidFill>
                          <a:effectLst/>
                          <a:latin typeface="Georgia" pitchFamily="18" charset="0"/>
                        </a:rPr>
                        <a:t>т.р</a:t>
                      </a:r>
                      <a:r>
                        <a:rPr lang="ru-RU" sz="1100" b="1" i="0" u="none" strike="noStrike" baseline="0" dirty="0" smtClean="0">
                          <a:solidFill>
                            <a:schemeClr val="bg1"/>
                          </a:solidFill>
                          <a:effectLst/>
                          <a:latin typeface="Georgia" pitchFamily="18" charset="0"/>
                        </a:rPr>
                        <a:t>.</a:t>
                      </a:r>
                      <a:endParaRPr lang="ru-RU" sz="1100" b="1" i="0" u="none" strike="noStrike" dirty="0">
                        <a:solidFill>
                          <a:schemeClr val="bg1"/>
                        </a:solidFill>
                        <a:effectLst/>
                        <a:latin typeface="Georgia" pitchFamily="18" charset="0"/>
                      </a:endParaRPr>
                    </a:p>
                  </a:txBody>
                  <a:tcPr marL="9524" marR="9524" marT="95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100" b="1" i="0" u="none" strike="noStrike" dirty="0" smtClean="0">
                          <a:solidFill>
                            <a:schemeClr val="bg1"/>
                          </a:solidFill>
                          <a:effectLst/>
                          <a:latin typeface="Georgia" pitchFamily="18" charset="0"/>
                        </a:rPr>
                        <a:t>465,0 </a:t>
                      </a:r>
                      <a:r>
                        <a:rPr lang="ru-RU" sz="1100" b="1" i="0" u="none" strike="noStrike" dirty="0" err="1" smtClean="0">
                          <a:solidFill>
                            <a:schemeClr val="bg1"/>
                          </a:solidFill>
                          <a:effectLst/>
                          <a:latin typeface="Georgia" pitchFamily="18" charset="0"/>
                        </a:rPr>
                        <a:t>т.р</a:t>
                      </a:r>
                      <a:r>
                        <a:rPr lang="ru-RU" sz="1100" b="1" i="0" u="none" strike="noStrike" dirty="0" smtClean="0">
                          <a:solidFill>
                            <a:schemeClr val="bg1"/>
                          </a:solidFill>
                          <a:effectLst/>
                          <a:latin typeface="Georgia" pitchFamily="18" charset="0"/>
                        </a:rPr>
                        <a:t>.</a:t>
                      </a:r>
                      <a:endParaRPr lang="ru-RU" sz="1100" b="1" i="0" u="none" strike="noStrike" dirty="0">
                        <a:solidFill>
                          <a:schemeClr val="bg1"/>
                        </a:solidFill>
                        <a:effectLst/>
                        <a:latin typeface="Georgia" pitchFamily="18" charset="0"/>
                      </a:endParaRPr>
                    </a:p>
                  </a:txBody>
                  <a:tcPr marL="9524" marR="9524" marT="95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100" b="1" i="0" u="none" strike="noStrike" dirty="0" smtClean="0">
                          <a:solidFill>
                            <a:schemeClr val="bg1"/>
                          </a:solidFill>
                          <a:effectLst/>
                          <a:latin typeface="Georgia" pitchFamily="18" charset="0"/>
                        </a:rPr>
                        <a:t>310,0 </a:t>
                      </a:r>
                      <a:r>
                        <a:rPr lang="ru-RU" sz="1100" b="1" i="0" u="none" strike="noStrike" dirty="0" err="1" smtClean="0">
                          <a:solidFill>
                            <a:schemeClr val="bg1"/>
                          </a:solidFill>
                          <a:effectLst/>
                          <a:latin typeface="Georgia" pitchFamily="18" charset="0"/>
                        </a:rPr>
                        <a:t>т.р</a:t>
                      </a:r>
                      <a:r>
                        <a:rPr lang="ru-RU" sz="1100" b="1" i="0" u="none" strike="noStrike" dirty="0" smtClean="0">
                          <a:solidFill>
                            <a:schemeClr val="bg1"/>
                          </a:solidFill>
                          <a:effectLst/>
                          <a:latin typeface="Georgia" pitchFamily="18" charset="0"/>
                        </a:rPr>
                        <a:t>.</a:t>
                      </a:r>
                      <a:endParaRPr lang="ru-RU" sz="1100" b="1" i="0" u="none" strike="noStrike" dirty="0">
                        <a:solidFill>
                          <a:schemeClr val="bg1"/>
                        </a:solidFill>
                        <a:effectLst/>
                        <a:latin typeface="Georgia" pitchFamily="18" charset="0"/>
                      </a:endParaRPr>
                    </a:p>
                  </a:txBody>
                  <a:tcPr marL="9524" marR="9524" marT="95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4674">
                <a:tc>
                  <a:txBody>
                    <a:bodyPr/>
                    <a:lstStyle/>
                    <a:p>
                      <a:pPr algn="l" fontAlgn="b"/>
                      <a:r>
                        <a:rPr lang="ru-RU" sz="1100" b="1" i="0" u="none" strike="noStrike" dirty="0" smtClean="0">
                          <a:solidFill>
                            <a:schemeClr val="bg1"/>
                          </a:solidFill>
                          <a:effectLst/>
                          <a:latin typeface="Georgia" pitchFamily="18" charset="0"/>
                        </a:rPr>
                        <a:t>2017</a:t>
                      </a:r>
                      <a:endParaRPr lang="ru-RU" sz="1100" b="1" i="0" u="none" strike="noStrike" dirty="0">
                        <a:solidFill>
                          <a:schemeClr val="bg1"/>
                        </a:solidFill>
                        <a:effectLst/>
                        <a:latin typeface="Georgia" pitchFamily="18" charset="0"/>
                      </a:endParaRPr>
                    </a:p>
                  </a:txBody>
                  <a:tcPr marL="9524" marR="9524" marT="95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100" b="1" i="0" u="none" strike="noStrike" dirty="0" smtClean="0">
                          <a:solidFill>
                            <a:schemeClr val="bg1"/>
                          </a:solidFill>
                          <a:effectLst/>
                          <a:latin typeface="Georgia" pitchFamily="18" charset="0"/>
                        </a:rPr>
                        <a:t>775,0 </a:t>
                      </a:r>
                      <a:r>
                        <a:rPr lang="ru-RU" sz="1100" b="1" i="0" u="none" strike="noStrike" dirty="0" err="1" smtClean="0">
                          <a:solidFill>
                            <a:schemeClr val="bg1"/>
                          </a:solidFill>
                          <a:effectLst/>
                          <a:latin typeface="Georgia" pitchFamily="18" charset="0"/>
                        </a:rPr>
                        <a:t>т.р</a:t>
                      </a:r>
                      <a:r>
                        <a:rPr lang="ru-RU" sz="1100" b="1" i="0" u="none" strike="noStrike" dirty="0" smtClean="0">
                          <a:solidFill>
                            <a:schemeClr val="bg1"/>
                          </a:solidFill>
                          <a:effectLst/>
                          <a:latin typeface="Georgia" pitchFamily="18" charset="0"/>
                        </a:rPr>
                        <a:t>.</a:t>
                      </a:r>
                      <a:endParaRPr lang="ru-RU" sz="1100" b="1" i="0" u="none" strike="noStrike" dirty="0">
                        <a:solidFill>
                          <a:schemeClr val="bg1"/>
                        </a:solidFill>
                        <a:effectLst/>
                        <a:latin typeface="Georgia" pitchFamily="18" charset="0"/>
                      </a:endParaRPr>
                    </a:p>
                  </a:txBody>
                  <a:tcPr marL="9524" marR="9524" marT="95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100" b="1" i="0" u="none" strike="noStrike" dirty="0" smtClean="0">
                          <a:solidFill>
                            <a:schemeClr val="bg1"/>
                          </a:solidFill>
                          <a:effectLst/>
                          <a:latin typeface="Georgia" pitchFamily="18" charset="0"/>
                        </a:rPr>
                        <a:t>465,0 </a:t>
                      </a:r>
                      <a:r>
                        <a:rPr lang="ru-RU" sz="1100" b="1" i="0" u="none" strike="noStrike" dirty="0" err="1" smtClean="0">
                          <a:solidFill>
                            <a:schemeClr val="bg1"/>
                          </a:solidFill>
                          <a:effectLst/>
                          <a:latin typeface="Georgia" pitchFamily="18" charset="0"/>
                        </a:rPr>
                        <a:t>т.р</a:t>
                      </a:r>
                      <a:r>
                        <a:rPr lang="ru-RU" sz="1100" b="1" i="0" u="none" strike="noStrike" dirty="0" smtClean="0">
                          <a:solidFill>
                            <a:schemeClr val="bg1"/>
                          </a:solidFill>
                          <a:effectLst/>
                          <a:latin typeface="Georgia" pitchFamily="18" charset="0"/>
                        </a:rPr>
                        <a:t>.</a:t>
                      </a:r>
                      <a:endParaRPr lang="ru-RU" sz="1100" b="1" i="0" u="none" strike="noStrike" dirty="0">
                        <a:solidFill>
                          <a:schemeClr val="bg1"/>
                        </a:solidFill>
                        <a:effectLst/>
                        <a:latin typeface="Georgia" pitchFamily="18" charset="0"/>
                      </a:endParaRPr>
                    </a:p>
                  </a:txBody>
                  <a:tcPr marL="9524" marR="9524" marT="95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100" b="1" i="0" u="none" strike="noStrike" dirty="0" smtClean="0">
                          <a:solidFill>
                            <a:schemeClr val="bg1"/>
                          </a:solidFill>
                          <a:effectLst/>
                          <a:latin typeface="Georgia" pitchFamily="18" charset="0"/>
                        </a:rPr>
                        <a:t>310,0 </a:t>
                      </a:r>
                      <a:r>
                        <a:rPr lang="ru-RU" sz="1100" b="1" i="0" u="none" strike="noStrike" dirty="0" err="1" smtClean="0">
                          <a:solidFill>
                            <a:schemeClr val="bg1"/>
                          </a:solidFill>
                          <a:effectLst/>
                          <a:latin typeface="Georgia" pitchFamily="18" charset="0"/>
                        </a:rPr>
                        <a:t>т.р</a:t>
                      </a:r>
                      <a:r>
                        <a:rPr lang="ru-RU" sz="1100" b="1" i="0" u="none" strike="noStrike" dirty="0" smtClean="0">
                          <a:solidFill>
                            <a:schemeClr val="bg1"/>
                          </a:solidFill>
                          <a:effectLst/>
                          <a:latin typeface="Georgia" pitchFamily="18" charset="0"/>
                        </a:rPr>
                        <a:t>.</a:t>
                      </a:r>
                      <a:endParaRPr lang="ru-RU" sz="1100" b="1" i="0" u="none" strike="noStrike" dirty="0">
                        <a:solidFill>
                          <a:schemeClr val="bg1"/>
                        </a:solidFill>
                        <a:effectLst/>
                        <a:latin typeface="Georgia" pitchFamily="18" charset="0"/>
                      </a:endParaRPr>
                    </a:p>
                  </a:txBody>
                  <a:tcPr marL="9524" marR="9524" marT="95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cxnSp>
        <p:nvCxnSpPr>
          <p:cNvPr id="36924" name="Прямая со стрелкой 14"/>
          <p:cNvCxnSpPr>
            <a:cxnSpLocks noChangeShapeType="1"/>
            <a:stCxn id="36869" idx="6"/>
            <a:endCxn id="9220" idx="0"/>
          </p:cNvCxnSpPr>
          <p:nvPr/>
        </p:nvCxnSpPr>
        <p:spPr bwMode="auto">
          <a:xfrm>
            <a:off x="5907088" y="2873375"/>
            <a:ext cx="987425" cy="1239838"/>
          </a:xfrm>
          <a:prstGeom prst="straightConnector1">
            <a:avLst/>
          </a:prstGeom>
          <a:noFill/>
          <a:ln w="9525" algn="ctr">
            <a:solidFill>
              <a:schemeClr val="tx1"/>
            </a:solidFill>
            <a:round/>
            <a:headEnd/>
            <a:tailEnd type="arrow" w="med" len="med"/>
          </a:ln>
        </p:spPr>
      </p:cxnSp>
      <p:cxnSp>
        <p:nvCxnSpPr>
          <p:cNvPr id="36925" name="Прямая со стрелкой 18"/>
          <p:cNvCxnSpPr>
            <a:cxnSpLocks noChangeShapeType="1"/>
            <a:stCxn id="36869" idx="2"/>
          </p:cNvCxnSpPr>
          <p:nvPr/>
        </p:nvCxnSpPr>
        <p:spPr bwMode="auto">
          <a:xfrm flipH="1">
            <a:off x="1871663" y="2873375"/>
            <a:ext cx="1079500" cy="1239838"/>
          </a:xfrm>
          <a:prstGeom prst="straightConnector1">
            <a:avLst/>
          </a:prstGeom>
          <a:noFill/>
          <a:ln w="9525" algn="ctr">
            <a:solidFill>
              <a:schemeClr val="tx1"/>
            </a:solidFill>
            <a:round/>
            <a:headEnd/>
            <a:tailEnd type="arrow" w="med" len="med"/>
          </a:ln>
        </p:spPr>
      </p:cxnSp>
    </p:spTree>
  </p:cSld>
  <p:clrMapOvr>
    <a:masterClrMapping/>
  </p:clrMapOvr>
  <p:timing>
    <p:tnLst>
      <p:par>
        <p:cTn id="1" dur="indefinite" restart="never" nodeType="tmRoot"/>
      </p:par>
    </p:tnLst>
  </p:timing>
</p:sld>
</file>

<file path=ppt/theme/theme1.xml><?xml version="1.0" encoding="utf-8"?>
<a:theme xmlns:a="http://schemas.openxmlformats.org/drawingml/2006/main" name="Оформление по умолчанию">
  <a:themeElements>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Оформление по умолчанию">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gradFill rotWithShape="1">
          <a:gsLst>
            <a:gs pos="0">
              <a:srgbClr val="CCFFFF"/>
            </a:gs>
            <a:gs pos="100000">
              <a:srgbClr val="CCFFFF">
                <a:gamma/>
                <a:shade val="89804"/>
                <a:invGamma/>
              </a:srgbClr>
            </a:gs>
          </a:gsLst>
          <a:path path="rect">
            <a:fillToRect l="50000" t="50000" r="50000" b="50000"/>
          </a:path>
        </a:gra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rgbClr val="808080"/>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8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gradFill rotWithShape="1">
          <a:gsLst>
            <a:gs pos="0">
              <a:srgbClr val="CCFFFF"/>
            </a:gs>
            <a:gs pos="100000">
              <a:srgbClr val="CCFFFF">
                <a:gamma/>
                <a:shade val="89804"/>
                <a:invGamma/>
              </a:srgbClr>
            </a:gs>
          </a:gsLst>
          <a:path path="rect">
            <a:fillToRect l="50000" t="50000" r="50000" b="50000"/>
          </a:path>
        </a:gra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rgbClr val="808080"/>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8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Оформление по умолчанию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Оформление по умолчанию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Оформление по умолчанию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Оформление по умолчанию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Оформление по умолчанию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Оформление по умолчанию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Оформление по умолчанию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Оформление по умолчанию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Оформление по умолчанию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Оформление по умолчанию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Оформление по умолчанию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Оформление по умолчанию">
  <a:themeElements>
    <a:clrScheme name="1_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Оформление по умолчанию">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gradFill rotWithShape="1">
          <a:gsLst>
            <a:gs pos="0">
              <a:srgbClr val="CCFFFF"/>
            </a:gs>
            <a:gs pos="100000">
              <a:srgbClr val="CCFFFF">
                <a:gamma/>
                <a:shade val="89804"/>
                <a:invGamma/>
              </a:srgbClr>
            </a:gs>
          </a:gsLst>
          <a:path path="rect">
            <a:fillToRect l="50000" t="50000" r="50000" b="50000"/>
          </a:path>
        </a:gra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rgbClr val="808080"/>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8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gradFill rotWithShape="1">
          <a:gsLst>
            <a:gs pos="0">
              <a:srgbClr val="CCFFFF"/>
            </a:gs>
            <a:gs pos="100000">
              <a:srgbClr val="CCFFFF">
                <a:gamma/>
                <a:shade val="89804"/>
                <a:invGamma/>
              </a:srgbClr>
            </a:gs>
          </a:gsLst>
          <a:path path="rect">
            <a:fillToRect l="50000" t="50000" r="50000" b="50000"/>
          </a:path>
        </a:gra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rgbClr val="808080"/>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8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1_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Оформление по умолчанию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Оформление по умолчанию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Оформление по умолчанию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Оформление по умолчанию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Оформление по умолчанию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Оформление по умолчанию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Оформление по умолчанию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Оформление по умолчанию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Оформление по умолчанию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Оформление по умолчанию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Оформление по умолчанию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22548</TotalTime>
  <Words>6522</Words>
  <Application>Microsoft Office PowerPoint</Application>
  <PresentationFormat>Экран (4:3)</PresentationFormat>
  <Paragraphs>1665</Paragraphs>
  <Slides>35</Slides>
  <Notes>1</Notes>
  <HiddenSlides>0</HiddenSlides>
  <MMClips>0</MMClips>
  <ScaleCrop>false</ScaleCrop>
  <HeadingPairs>
    <vt:vector size="6" baseType="variant">
      <vt:variant>
        <vt:lpstr>Использованные шрифты</vt:lpstr>
      </vt:variant>
      <vt:variant>
        <vt:i4>6</vt:i4>
      </vt:variant>
      <vt:variant>
        <vt:lpstr>Шаблон оформления</vt:lpstr>
      </vt:variant>
      <vt:variant>
        <vt:i4>2</vt:i4>
      </vt:variant>
      <vt:variant>
        <vt:lpstr>Заголовки слайдов</vt:lpstr>
      </vt:variant>
      <vt:variant>
        <vt:i4>35</vt:i4>
      </vt:variant>
    </vt:vector>
  </HeadingPairs>
  <TitlesOfParts>
    <vt:vector size="43" baseType="lpstr">
      <vt:lpstr>Arial</vt:lpstr>
      <vt:lpstr>Times New Roman</vt:lpstr>
      <vt:lpstr>Calibri</vt:lpstr>
      <vt:lpstr>StarSymbol</vt:lpstr>
      <vt:lpstr>Wingdings</vt:lpstr>
      <vt:lpstr>Georgia</vt:lpstr>
      <vt:lpstr>Оформление по умолчанию</vt:lpstr>
      <vt:lpstr>1_Оформление по умолчанию</vt:lpstr>
      <vt:lpstr>Бюджет  Ирбитского муниципального образования на 2015 год и плановый период 2016-2017 годы </vt:lpstr>
      <vt:lpstr> </vt:lpstr>
      <vt:lpstr>Бюджет Ирбитского МО на 2015 год  и плановый период 2016-2017 годы  </vt:lpstr>
      <vt:lpstr> </vt:lpstr>
      <vt:lpstr>Бюджет Ирбитского МО на 2015 год  и плановый период 2016-2017 годы  </vt:lpstr>
      <vt:lpstr>Бюджет Ирбитского МО на 2015 год  и плановый период 2016-2017 годы</vt:lpstr>
      <vt:lpstr>Бюджет Ирбитского МО на 2015 год  и плановый период 2016-2017 годы</vt:lpstr>
      <vt:lpstr>Бюджет Ирбитского МО на 2015год  и плановый период 2016-2017годы</vt:lpstr>
      <vt:lpstr>Бюджет Ирбитского МО на 2015 год  и плановый период 2016-2017 годы</vt:lpstr>
      <vt:lpstr>Бюджет Ирбитского МО на 2015 год  и плановый период 2016-2017 годы</vt:lpstr>
      <vt:lpstr>Бюджет Ирбитского МО на 2015 год  и плановый период 2016-2017 годы</vt:lpstr>
      <vt:lpstr>Бюджет Ирбитского МО на 2015 год  и плановый период 2016-2017 годы</vt:lpstr>
      <vt:lpstr>Бюджет Ирбитского МО на 2015 год  и плановый период 2016-2017 годы</vt:lpstr>
      <vt:lpstr>Бюджет Ирбитского МО на 2015 год  и плановый период 2016-2017 годы</vt:lpstr>
      <vt:lpstr>Бюджет Ирбитского МО на 2015 год  и плановый период 2016-2017 годы</vt:lpstr>
      <vt:lpstr>Бюджет Ирбитского МО на 2015 год  и плановый период 2016-2017годы</vt:lpstr>
      <vt:lpstr>Бюджет Ирбитского МО на 2015 год  и плановый период 2016-2017годы</vt:lpstr>
      <vt:lpstr>Бюджет Ирбитского МО на 2015 год  и плановый период 2016-2017 годы</vt:lpstr>
      <vt:lpstr>Бюджет Ирбитского МО на 2015 год  и плановый период 2016-2017 годы</vt:lpstr>
      <vt:lpstr>Бюджет Ирбитского МО на 2015 год  и плановый период 2016-2017 годы</vt:lpstr>
      <vt:lpstr>Бюджет Ирбитского МО на 2015 год  и плановый период 2016-2017 годы</vt:lpstr>
      <vt:lpstr>Бюджет Ирбитского МО на 2015 год  и плановый период 2016-2017 годы</vt:lpstr>
      <vt:lpstr>Бюджет Ирбитского МО на 2015 год  и плановый период 2016-2017 годы</vt:lpstr>
      <vt:lpstr>Бюджет Ирбитского МО на 2015 год  и плановый период 2016-2017 годы</vt:lpstr>
      <vt:lpstr>Бюджет Ирбитского МО на 2015 год  и плановый период 2016-2017 годы</vt:lpstr>
      <vt:lpstr>Бюджет Ирбитского МО на 2015 год  и плановый период 2016-2017 годы</vt:lpstr>
      <vt:lpstr>Бюджет Ирбитского МО на 2015 год  и плановый период 2016-2017  годы</vt:lpstr>
      <vt:lpstr>Бюджет Ирбитского МО на 2015 год  и плановый период 2016-2017 годы</vt:lpstr>
      <vt:lpstr>Бюджет Ирбитского МО на 2015 год  и плановый период 2016-2017 годы</vt:lpstr>
      <vt:lpstr>Бюджет Ирбитского МО на 2015 год  и плановый период 2016-2017 годы</vt:lpstr>
      <vt:lpstr>Бюджет Ирбитского МО на 2014 год  и плановый период 2015-2016 годы</vt:lpstr>
      <vt:lpstr>Бюджет Ирбитского МО на 2014 год  и плановый период 2015-2016 годы</vt:lpstr>
      <vt:lpstr>Бюджет Ирбитского МО на 2015 год  и плановый период 2016-2017годы</vt:lpstr>
      <vt:lpstr>Бюджет Ирбитского МО на 2015 год  и плановый период 2016-2017 годы</vt:lpstr>
      <vt:lpstr>Бюджет Ирбитского МО на 2015 год  и плановый период 2016-2017годы</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 совершенствовании системы мониторинга социально-экономического развития субъектов Российской Федерации </dc:title>
  <dc:creator>Nazim.Sultanov</dc:creator>
  <cp:lastModifiedBy>1</cp:lastModifiedBy>
  <cp:revision>879</cp:revision>
  <cp:lastPrinted>2014-12-11T09:36:31Z</cp:lastPrinted>
  <dcterms:created xsi:type="dcterms:W3CDTF">2008-12-26T06:37:33Z</dcterms:created>
  <dcterms:modified xsi:type="dcterms:W3CDTF">2014-12-25T04:08:56Z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9</vt:i4>
  </property>
</Properties>
</file>