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5" r:id="rId1"/>
    <p:sldMasterId id="2147483706" r:id="rId2"/>
  </p:sldMasterIdLst>
  <p:notesMasterIdLst>
    <p:notesMasterId r:id="rId10"/>
  </p:notesMasterIdLst>
  <p:handoutMasterIdLst>
    <p:handoutMasterId r:id="rId11"/>
  </p:handoutMasterIdLst>
  <p:sldIdLst>
    <p:sldId id="791" r:id="rId3"/>
    <p:sldId id="948" r:id="rId4"/>
    <p:sldId id="868" r:id="rId5"/>
    <p:sldId id="949" r:id="rId6"/>
    <p:sldId id="870" r:id="rId7"/>
    <p:sldId id="950" r:id="rId8"/>
    <p:sldId id="935" r:id="rId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3300"/>
    <a:srgbClr val="6157E7"/>
    <a:srgbClr val="3A0CE4"/>
    <a:srgbClr val="33CCFF"/>
    <a:srgbClr val="FF9900"/>
    <a:srgbClr val="FF5050"/>
    <a:srgbClr val="1D4293"/>
    <a:srgbClr val="0099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87" autoAdjust="0"/>
    <p:restoredTop sz="96605" autoAdjust="0"/>
  </p:normalViewPr>
  <p:slideViewPr>
    <p:cSldViewPr>
      <p:cViewPr>
        <p:scale>
          <a:sx n="121" d="100"/>
          <a:sy n="121" d="100"/>
        </p:scale>
        <p:origin x="-1566" y="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2755" y="-86"/>
      </p:cViewPr>
      <p:guideLst>
        <p:guide orient="horz" pos="3128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7.2019070361136722E-2"/>
          <c:w val="0.80830528729540563"/>
          <c:h val="0.7483920724376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2132.4</c:v>
                </c:pt>
                <c:pt idx="1">
                  <c:v>2123</c:v>
                </c:pt>
                <c:pt idx="2">
                  <c:v>2298.1999999999998</c:v>
                </c:pt>
                <c:pt idx="3">
                  <c:v>2356.1999999999998</c:v>
                </c:pt>
                <c:pt idx="4">
                  <c:v>2415.1999999999998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2113.5</c:v>
                </c:pt>
                <c:pt idx="1">
                  <c:v>2135</c:v>
                </c:pt>
                <c:pt idx="2">
                  <c:v>2313.1999999999998</c:v>
                </c:pt>
                <c:pt idx="3">
                  <c:v>2370.1999999999998</c:v>
                </c:pt>
                <c:pt idx="4">
                  <c:v>2425.1999999999998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spPr>
            <a:gradFill>
              <a:gsLst>
                <a:gs pos="0">
                  <a:srgbClr val="FF0000">
                    <a:alpha val="0"/>
                    <a:lumMod val="0"/>
                    <a:lumOff val="100000"/>
                  </a:srgbClr>
                </a:gs>
                <a:gs pos="1000">
                  <a:srgbClr val="FF0000"/>
                </a:gs>
              </a:gsLst>
              <a:lin ang="5400000" scaled="0"/>
            </a:gradFill>
          </c:spPr>
          <c:invertIfNegative val="0"/>
          <c:cat>
            <c:strRef>
              <c:f>Лист1!$A$2:$A$6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1">
                  <c:v>12</c:v>
                </c:pt>
                <c:pt idx="2">
                  <c:v>15</c:v>
                </c:pt>
                <c:pt idx="3">
                  <c:v>14</c:v>
                </c:pt>
                <c:pt idx="4">
                  <c:v>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профицит</c:v>
                </c:pt>
              </c:strCache>
            </c:strRef>
          </c:tx>
          <c:spPr>
            <a:gradFill>
              <a:gsLst>
                <a:gs pos="100000">
                  <a:srgbClr val="00B050"/>
                </a:gs>
                <a:gs pos="0">
                  <a:srgbClr val="FF0000">
                    <a:alpha val="0"/>
                    <a:lumMod val="0"/>
                    <a:lumOff val="100000"/>
                  </a:srgbClr>
                </a:gs>
                <a:gs pos="0">
                  <a:srgbClr val="00B050"/>
                </a:gs>
              </a:gsLst>
              <a:lin ang="5400000" scaled="0"/>
            </a:gradFill>
          </c:spPr>
          <c:invertIfNegative val="0"/>
          <c:cat>
            <c:strRef>
              <c:f>Лист1!$A$2:$A$6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18.899999999999999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5821952"/>
        <c:axId val="135823744"/>
        <c:axId val="0"/>
      </c:bar3DChart>
      <c:catAx>
        <c:axId val="135821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5823744"/>
        <c:crosses val="autoZero"/>
        <c:auto val="1"/>
        <c:lblAlgn val="ctr"/>
        <c:lblOffset val="100"/>
        <c:noMultiLvlLbl val="0"/>
      </c:catAx>
      <c:valAx>
        <c:axId val="1358237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5821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047760125418162"/>
          <c:y val="0.22020204519725076"/>
          <c:w val="0.22577071683393207"/>
          <c:h val="0.72623486279302296"/>
        </c:manualLayout>
      </c:layout>
      <c:overlay val="0"/>
      <c:txPr>
        <a:bodyPr/>
        <a:lstStyle/>
        <a:p>
          <a:pPr>
            <a:defRPr sz="1600" baseline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9FF4FF"/>
        </a:gs>
        <a:gs pos="15000">
          <a:schemeClr val="bg1"/>
        </a:gs>
        <a:gs pos="100000">
          <a:schemeClr val="accent1">
            <a:shade val="100000"/>
            <a:satMod val="115000"/>
          </a:schemeClr>
        </a:gs>
      </a:gsLst>
      <a:lin ang="2700000" scaled="1"/>
      <a:tileRect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652" tIns="45826" rIns="91652" bIns="45826" numCol="1" anchor="t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7988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652" tIns="45826" rIns="91652" bIns="45826" numCol="1" anchor="t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8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7988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652" tIns="45826" rIns="91652" bIns="45826" numCol="1" anchor="b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8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8163"/>
            <a:ext cx="2947988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652" tIns="45826" rIns="91652" bIns="45826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EBF8BC0-8B5E-491A-9569-0059EAFDB5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357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641" tIns="45820" rIns="91641" bIns="45820" numCol="1" anchor="t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7988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641" tIns="45820" rIns="91641" bIns="45820" numCol="1" anchor="t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4875"/>
            <a:ext cx="5441950" cy="44672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641" tIns="45820" rIns="91641" bIns="458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7988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641" tIns="45820" rIns="91641" bIns="45820" numCol="1" anchor="b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8163"/>
            <a:ext cx="2947988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641" tIns="45820" rIns="91641" bIns="45820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CA7E828-91AD-489F-B749-00F7D5BC3C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4741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 txBox="1">
            <a:spLocks noGrp="1" noChangeArrowheads="1"/>
          </p:cNvSpPr>
          <p:nvPr/>
        </p:nvSpPr>
        <p:spPr bwMode="auto">
          <a:xfrm>
            <a:off x="3848100" y="9428163"/>
            <a:ext cx="294798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41" tIns="45820" rIns="91641" bIns="45820" anchor="b"/>
          <a:lstStyle/>
          <a:p>
            <a:pPr algn="r" defTabSz="917575"/>
            <a:fld id="{3251EB79-95AD-4141-AEFD-28B2A9F06288}" type="slidenum">
              <a:rPr lang="ru-RU" altLang="ru-RU" sz="1200">
                <a:solidFill>
                  <a:srgbClr val="000000"/>
                </a:solidFill>
              </a:rPr>
              <a:pPr algn="r" defTabSz="917575"/>
              <a:t>1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103645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A7E828-91AD-489F-B749-00F7D5BC3CD0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1537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A7E828-91AD-489F-B749-00F7D5BC3CD0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1687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C7E0C-730E-476D-8A1D-757443721E11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DAD14-6869-42D3-80C0-E0190ABB92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3BBDE-B127-45A8-9BF7-FD1624DB3AE5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D8EF0-5A37-47E3-B769-088714FFD2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6108B-6AF5-47D7-8FDD-7E0AC6DFB074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11F8B-A5B5-4994-A392-BDE0B3315D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DA660-1706-4D1F-8749-9B8B97D11736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BDC83-2331-4CE2-9F53-B7AA47A469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DF144-6CC4-4C66-BA82-918FB52F1F77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D43C9-A628-4E59-93EC-14CE83654C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2DB00-3F7C-4C48-BB94-9DDD975995DC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1059E-A0EA-4E15-9654-A6AA3EAE79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BCC6A-87E1-4B5A-B4DA-0BA56F25C951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59D9F-1A79-4E5D-B56F-511C494944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BAEBD-AA18-48BD-BF63-13E4A0EBD54C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A00C5-33D5-4857-BDC4-13EBAD546A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8FB3D-B0ED-42FC-974B-C071C58F3FAB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27B84-9420-447D-B049-3DD2250F53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51E22-17CA-4E1A-8FEE-66EC309B4940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2FA30-E37C-4C3F-A8A5-7F1282ECC9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22241-8BAB-46C2-A628-C599FEDD62FD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BDF42-AA74-4EBF-A0A6-AB8F37E11F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ECFF6-8823-4BB9-941D-E72E7DDA3817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0EFCD-7B7B-4157-80AA-53A1FCC8C8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BB2F9-90DE-4148-A508-CC9AF3F60D3F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1E51E-4301-41E0-86A6-97863EEDE3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EF312-C66F-45B1-97C8-C8B082841549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46885-7566-4844-A52F-45062416EE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B4929-B5CF-4009-8E24-4198009D8A30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BB002-9AAA-4A8B-AA39-4D66BBC34D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95DBD-FAD0-405A-B5BA-52F9E1E538BD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2639D-46D9-4D39-9C4A-32A085F000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B18D4-FE37-4C76-9AB4-E85BB129AD98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85AED-2214-439B-AB0F-082ED086B9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A216F-D198-437F-96A3-EEE5C8F9F3DF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A31DE-79B3-4EEE-BBF1-A2B2612815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5C063-B9D3-48CC-B9D4-7F1E05C52ED9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B822A-9198-4286-A5C4-C51212388C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0A270-39D4-4317-845F-6DD959B98DE9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E8099-F7F1-41C1-8F91-4BC3E0BEC3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82B92-7AC2-4E90-9A04-024A5E08058F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3146D-29D0-4B85-8E76-54AADCB8D2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693AC-ABD8-4164-8541-B3E40FC27EF0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5394A-F7F4-4607-8F47-37793D4BD4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03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73FC06F-6869-4449-B522-E1FC51652383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303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3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06C79BE-57AE-4B31-9A06-01A977223B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7F9FF"/>
            </a:gs>
            <a:gs pos="100000">
              <a:srgbClr val="FFFF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91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9A23FF8-12E3-466A-B6A9-DE1323C9AD56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391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1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70628DF-D6EA-43BC-BE36-38DB2C1F7F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836613"/>
            <a:ext cx="9144000" cy="3090862"/>
          </a:xfrm>
        </p:spPr>
        <p:txBody>
          <a:bodyPr anchor="t"/>
          <a:lstStyle/>
          <a:p>
            <a:pPr eaLnBrk="1" hangingPunct="1"/>
            <a:r>
              <a:rPr lang="ru-RU" altLang="ru-RU" sz="3600" b="1" dirty="0" smtClean="0">
                <a:solidFill>
                  <a:srgbClr val="000066"/>
                </a:solidFill>
                <a:latin typeface="Times New Roman" pitchFamily="18" charset="0"/>
              </a:rPr>
              <a:t>Проект бюджета</a:t>
            </a:r>
            <a:br>
              <a:rPr lang="ru-RU" altLang="ru-RU" sz="3600" b="1" dirty="0" smtClean="0">
                <a:solidFill>
                  <a:srgbClr val="000066"/>
                </a:solidFill>
                <a:latin typeface="Times New Roman" pitchFamily="18" charset="0"/>
              </a:rPr>
            </a:br>
            <a:r>
              <a:rPr lang="ru-RU" altLang="ru-RU" sz="3600" b="1" dirty="0" smtClean="0">
                <a:solidFill>
                  <a:srgbClr val="000066"/>
                </a:solidFill>
                <a:latin typeface="Times New Roman" pitchFamily="18" charset="0"/>
              </a:rPr>
              <a:t> Ирбитского муниципального образования</a:t>
            </a:r>
            <a:br>
              <a:rPr lang="ru-RU" altLang="ru-RU" sz="3600" b="1" dirty="0" smtClean="0">
                <a:solidFill>
                  <a:srgbClr val="000066"/>
                </a:solidFill>
                <a:latin typeface="Times New Roman" pitchFamily="18" charset="0"/>
              </a:rPr>
            </a:br>
            <a:r>
              <a:rPr lang="ru-RU" altLang="ru-RU" sz="3600" b="1" dirty="0" smtClean="0">
                <a:solidFill>
                  <a:srgbClr val="000066"/>
                </a:solidFill>
                <a:latin typeface="Times New Roman" pitchFamily="18" charset="0"/>
              </a:rPr>
              <a:t>на 2024 год </a:t>
            </a:r>
            <a:br>
              <a:rPr lang="ru-RU" altLang="ru-RU" sz="3600" b="1" dirty="0" smtClean="0">
                <a:solidFill>
                  <a:srgbClr val="000066"/>
                </a:solidFill>
                <a:latin typeface="Times New Roman" pitchFamily="18" charset="0"/>
              </a:rPr>
            </a:br>
            <a:r>
              <a:rPr lang="ru-RU" altLang="ru-RU" sz="3600" b="1" dirty="0" smtClean="0">
                <a:solidFill>
                  <a:srgbClr val="000066"/>
                </a:solidFill>
                <a:latin typeface="Times New Roman" pitchFamily="18" charset="0"/>
              </a:rPr>
              <a:t>и плановый период 2025 - 2026 гг.</a:t>
            </a:r>
            <a:r>
              <a:rPr lang="ru-RU" altLang="ru-RU" sz="3200" b="1" dirty="0" smtClean="0">
                <a:solidFill>
                  <a:srgbClr val="000066"/>
                </a:solidFill>
                <a:latin typeface="Times New Roman" pitchFamily="18" charset="0"/>
              </a:rPr>
              <a:t/>
            </a:r>
            <a:br>
              <a:rPr lang="ru-RU" altLang="ru-RU" sz="3200" b="1" dirty="0" smtClean="0">
                <a:solidFill>
                  <a:srgbClr val="000066"/>
                </a:solidFill>
                <a:latin typeface="Times New Roman" pitchFamily="18" charset="0"/>
              </a:rPr>
            </a:br>
            <a:endParaRPr lang="ru-RU" altLang="ru-RU" sz="3200" b="1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92195" name="Rectangle 3"/>
          <p:cNvSpPr>
            <a:spLocks noChangeArrowheads="1"/>
          </p:cNvSpPr>
          <p:nvPr/>
        </p:nvSpPr>
        <p:spPr bwMode="auto">
          <a:xfrm>
            <a:off x="3384550" y="6181037"/>
            <a:ext cx="2146870" cy="369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 </a:t>
            </a:r>
            <a:r>
              <a:rPr lang="ru-RU" b="1" dirty="0">
                <a:solidFill>
                  <a:srgbClr val="000066"/>
                </a:solidFill>
                <a:latin typeface="Times New Roman" pitchFamily="18" charset="0"/>
                <a:cs typeface="+mn-cs"/>
              </a:rPr>
              <a:t>декабрь </a:t>
            </a:r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+mn-cs"/>
              </a:rPr>
              <a:t>2022 </a:t>
            </a:r>
            <a:r>
              <a:rPr lang="ru-RU" b="1" dirty="0">
                <a:solidFill>
                  <a:srgbClr val="000066"/>
                </a:solidFill>
                <a:latin typeface="Times New Roman" pitchFamily="18" charset="0"/>
                <a:cs typeface="+mn-cs"/>
              </a:rPr>
              <a:t>года</a:t>
            </a:r>
          </a:p>
        </p:txBody>
      </p:sp>
      <p:pic>
        <p:nvPicPr>
          <p:cNvPr id="39939" name="Picture 43" descr="irbr-zjs-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0600" y="3573016"/>
            <a:ext cx="1905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</a:t>
            </a:r>
            <a:r>
              <a:rPr lang="ru-RU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Ирбитского</a:t>
            </a:r>
            <a:r>
              <a:rPr lang="ru-RU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образования</a:t>
            </a:r>
            <a:endParaRPr lang="ru-RU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736536"/>
              </p:ext>
            </p:extLst>
          </p:nvPr>
        </p:nvGraphicFramePr>
        <p:xfrm>
          <a:off x="539552" y="1628800"/>
          <a:ext cx="8604448" cy="270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260140"/>
                <a:gridCol w="1512168"/>
                <a:gridCol w="1368152"/>
                <a:gridCol w="1440160"/>
                <a:gridCol w="1439652"/>
              </a:tblGrid>
              <a:tr h="93815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Показатели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тыс. рублей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2022 год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факт</a:t>
                      </a:r>
                      <a:endParaRPr lang="ru-RU" b="1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2023год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первоначальный план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2024год</a:t>
                      </a:r>
                      <a:endParaRPr lang="ru-RU" b="1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2025год</a:t>
                      </a:r>
                      <a:endParaRPr lang="ru-RU" b="1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2026год</a:t>
                      </a:r>
                      <a:endParaRPr lang="ru-RU" b="1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6600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Liberation Serif" panose="02020603050405020304" pitchFamily="18" charset="0"/>
                        </a:rPr>
                        <a:t>Доходы</a:t>
                      </a:r>
                      <a:endParaRPr lang="ru-RU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anose="02020603050405020304" pitchFamily="18" charset="0"/>
                        </a:rPr>
                        <a:t>2 132 441,1</a:t>
                      </a:r>
                      <a:endParaRPr lang="ru-RU" sz="16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anose="02020603050405020304" pitchFamily="18" charset="0"/>
                        </a:rPr>
                        <a:t>2 122 964,0</a:t>
                      </a:r>
                      <a:endParaRPr lang="ru-RU" sz="16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anose="02020603050405020304" pitchFamily="18" charset="0"/>
                        </a:rPr>
                        <a:t>2 298 186,1</a:t>
                      </a:r>
                      <a:endParaRPr lang="ru-RU" sz="16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anose="02020603050405020304" pitchFamily="18" charset="0"/>
                        </a:rPr>
                        <a:t>2 356 214,3</a:t>
                      </a:r>
                      <a:endParaRPr lang="ru-RU" sz="16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anose="02020603050405020304" pitchFamily="18" charset="0"/>
                        </a:rPr>
                        <a:t>2 415 203,5</a:t>
                      </a:r>
                      <a:endParaRPr lang="ru-RU" sz="16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15909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Liberation Serif" panose="02020603050405020304" pitchFamily="18" charset="0"/>
                        </a:rPr>
                        <a:t>Расходы</a:t>
                      </a:r>
                      <a:endParaRPr lang="ru-RU" dirty="0"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anose="02020603050405020304" pitchFamily="18" charset="0"/>
                        </a:rPr>
                        <a:t>2 113 511,7</a:t>
                      </a:r>
                      <a:endParaRPr lang="ru-RU" sz="1600" dirty="0"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anose="02020603050405020304" pitchFamily="18" charset="0"/>
                        </a:rPr>
                        <a:t>2 134 964,0</a:t>
                      </a:r>
                      <a:endParaRPr lang="ru-RU" sz="1600" dirty="0"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anose="02020603050405020304" pitchFamily="18" charset="0"/>
                        </a:rPr>
                        <a:t>2 313 186,1</a:t>
                      </a:r>
                      <a:endParaRPr lang="ru-RU" sz="1600" dirty="0"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anose="02020603050405020304" pitchFamily="18" charset="0"/>
                        </a:rPr>
                        <a:t>2 370 214,3</a:t>
                      </a:r>
                      <a:endParaRPr lang="ru-RU" sz="1600" dirty="0"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anose="02020603050405020304" pitchFamily="18" charset="0"/>
                        </a:rPr>
                        <a:t>2 425 203,5</a:t>
                      </a:r>
                      <a:endParaRPr lang="ru-RU" sz="1600" dirty="0">
                        <a:latin typeface="Liberation Serif" panose="02020603050405020304" pitchFamily="18" charset="0"/>
                      </a:endParaRPr>
                    </a:p>
                  </a:txBody>
                  <a:tcPr/>
                </a:tc>
              </a:tr>
              <a:tr h="93038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Liberation Serif" panose="02020603050405020304" pitchFamily="18" charset="0"/>
                        </a:rPr>
                        <a:t>Дефицит(-) Профицит(+)</a:t>
                      </a:r>
                      <a:endParaRPr lang="ru-RU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Liberation Serif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Liberation Serif" panose="02020603050405020304" pitchFamily="18" charset="0"/>
                        </a:rPr>
                        <a:t>18 929,4</a:t>
                      </a:r>
                      <a:endParaRPr lang="ru-RU" sz="16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anose="02020603050405020304" pitchFamily="18" charset="0"/>
                        </a:rPr>
                        <a:t>-12 000,0</a:t>
                      </a:r>
                      <a:endParaRPr lang="ru-RU" sz="16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anose="02020603050405020304" pitchFamily="18" charset="0"/>
                        </a:rPr>
                        <a:t>-15 000,0</a:t>
                      </a:r>
                      <a:endParaRPr lang="ru-RU" sz="16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anose="02020603050405020304" pitchFamily="18" charset="0"/>
                        </a:rPr>
                        <a:t>-14 000,0</a:t>
                      </a:r>
                      <a:endParaRPr lang="ru-RU" sz="16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Liberation Serif" panose="02020603050405020304" pitchFamily="18" charset="0"/>
                        </a:rPr>
                        <a:t>-10 000,0</a:t>
                      </a:r>
                      <a:endParaRPr lang="ru-RU" sz="16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0EFCD-7B7B-4157-80AA-53A1FCC8C875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648072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184476551"/>
              </p:ext>
            </p:extLst>
          </p:nvPr>
        </p:nvGraphicFramePr>
        <p:xfrm>
          <a:off x="719572" y="4545124"/>
          <a:ext cx="8136904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46140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55E5387-D883-4B45-8E31-67DC5B333F21}" type="slidenum">
              <a:rPr lang="ru-RU" altLang="ru-RU" smtClean="0">
                <a:latin typeface="Arial" charset="0"/>
                <a:cs typeface="Arial" charset="0"/>
              </a:rPr>
              <a:pPr/>
              <a:t>3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  <p:pic>
        <p:nvPicPr>
          <p:cNvPr id="6" name="Picture 105" descr="http://images.tapchianhdep.net/15-10tai-hinh-nen-powerpoint-dep-nhat-cho-dien-thoai3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6963" y="0"/>
            <a:ext cx="9144000" cy="6858000"/>
          </a:xfrm>
          <a:prstGeom prst="rect">
            <a:avLst/>
          </a:prstGeom>
          <a:noFill/>
          <a:effectLst>
            <a:softEdge rad="635000"/>
          </a:effectLst>
          <a:extLst/>
        </p:spPr>
      </p:pic>
      <p:sp>
        <p:nvSpPr>
          <p:cNvPr id="103427" name="Заголовок 1"/>
          <p:cNvSpPr txBox="1">
            <a:spLocks/>
          </p:cNvSpPr>
          <p:nvPr/>
        </p:nvSpPr>
        <p:spPr bwMode="auto">
          <a:xfrm>
            <a:off x="1331913" y="59378"/>
            <a:ext cx="7561262" cy="399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ru-RU" alt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ДИНАМИКА  ДОХОДОВ  БЮДЖЕТА </a:t>
            </a:r>
            <a:r>
              <a:rPr lang="ru-RU" alt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тысяч рублей)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416254"/>
              </p:ext>
            </p:extLst>
          </p:nvPr>
        </p:nvGraphicFramePr>
        <p:xfrm>
          <a:off x="-1" y="481146"/>
          <a:ext cx="9144001" cy="6690047"/>
        </p:xfrm>
        <a:graphic>
          <a:graphicData uri="http://schemas.openxmlformats.org/drawingml/2006/table">
            <a:tbl>
              <a:tblPr/>
              <a:tblGrid>
                <a:gridCol w="3057290"/>
                <a:gridCol w="1232133"/>
                <a:gridCol w="1142067"/>
                <a:gridCol w="1076872"/>
                <a:gridCol w="1314992"/>
                <a:gridCol w="1320647"/>
              </a:tblGrid>
              <a:tr h="825629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600" b="1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600" b="1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первонач. план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 к </a:t>
                      </a: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году (+;-)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</a:tr>
              <a:tr h="524399">
                <a:tc>
                  <a:txBody>
                    <a:bodyPr/>
                    <a:lstStyle/>
                    <a:p>
                      <a:pPr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Налоговые неналоговые доходы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730 914,6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721 069,4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-9 845,2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814 646,9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910 903,8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291800">
                <a:tc>
                  <a:txBody>
                    <a:bodyPr/>
                    <a:lstStyle/>
                    <a:p>
                      <a:pPr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409 445,0</a:t>
                      </a:r>
                    </a:p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465 540,0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59 095,0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525 130,0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592 872,0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31086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Акцизы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93 185,0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108 589,2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15 404,2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111 596,1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116 789,6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291800">
                <a:tc>
                  <a:txBody>
                    <a:bodyPr/>
                    <a:lstStyle/>
                    <a:p>
                      <a:pPr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41 883,2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43 745,5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1 863,3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50 303,5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57 944,3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31086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7 599,0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7 603,0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7 948,0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8 207,8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31086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142,0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-142,0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558714">
                <a:tc>
                  <a:txBody>
                    <a:bodyPr/>
                    <a:lstStyle/>
                    <a:p>
                      <a:pPr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 от использования имущества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10 783,9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14 694,3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3 910,4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16 170,5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16 897,1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60320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383,0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239,0</a:t>
                      </a: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-144,0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239,0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239,0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558714">
                <a:tc>
                  <a:txBody>
                    <a:bodyPr/>
                    <a:lstStyle/>
                    <a:p>
                      <a:pPr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 от оказания платных услуг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1 000,2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960,0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-40,2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960,0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960,0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89553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163</a:t>
                      </a:r>
                      <a:r>
                        <a:rPr lang="ru-RU" sz="160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971,9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70 320,3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-93 651,6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92 586,6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106 973,8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291800">
                <a:tc>
                  <a:txBody>
                    <a:bodyPr/>
                    <a:lstStyle/>
                    <a:p>
                      <a:pPr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Штрафы, санкции,</a:t>
                      </a:r>
                      <a:r>
                        <a:rPr lang="ru-RU" sz="16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возмещение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2 521,4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9 378,1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6 856,7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9 713,2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10 020,2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  <a:tr h="31086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1 392 049,5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1 577 116,7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185 067,2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1 541 567,4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1 504 299,7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291800">
                <a:tc>
                  <a:txBody>
                    <a:bodyPr/>
                    <a:lstStyle/>
                    <a:p>
                      <a:pPr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ВСЕГО ДОХОДОВ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2 122 964,1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2 298 186,1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175 222,0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683" marR="40683" marT="20127" marB="201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2 356 214,3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2 415 203,5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43" descr="irbr-zjs-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00" y="59378"/>
            <a:ext cx="871343" cy="993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29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452554"/>
              </p:ext>
            </p:extLst>
          </p:nvPr>
        </p:nvGraphicFramePr>
        <p:xfrm>
          <a:off x="-12253" y="612020"/>
          <a:ext cx="9144000" cy="66043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80097"/>
                <a:gridCol w="1260140"/>
                <a:gridCol w="1332148"/>
                <a:gridCol w="1008112"/>
                <a:gridCol w="1152128"/>
                <a:gridCol w="1211375"/>
              </a:tblGrid>
              <a:tr h="1013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 по расходам на 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г. (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первонач.)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План по расходам на 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 к 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(+;-)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 по расходам на 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 по расходам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</a:tr>
              <a:tr h="334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164 176,0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183 362,4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186,1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186 776,8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186 903,7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DEF"/>
                    </a:solidFill>
                  </a:tcPr>
                </a:tc>
              </a:tr>
              <a:tr h="27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2 355,0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-2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355,0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DEF"/>
                    </a:solidFill>
                  </a:tcPr>
                </a:tc>
              </a:tr>
              <a:tr h="570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18 739,2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52 470,7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731,5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23 877,4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23 881,4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DEF"/>
                    </a:solidFill>
                  </a:tcPr>
                </a:tc>
              </a:tr>
              <a:tr h="27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135 659,0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211 206,1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75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547,1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154 994,2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155 012,2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DEF"/>
                    </a:solidFill>
                  </a:tcPr>
                </a:tc>
              </a:tr>
              <a:tr h="570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154 529,3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133 315,9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-21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213,4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70 344,0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63 241,4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DEF"/>
                    </a:solidFill>
                  </a:tcPr>
                </a:tc>
              </a:tr>
              <a:tr h="27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1 317,0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1 317,0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5 017,0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5 017,0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DEF"/>
                    </a:solidFill>
                  </a:tcPr>
                </a:tc>
              </a:tr>
              <a:tr h="27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Образование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1 184 467,1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1 203 094,5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627,4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1 291 932,6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1 331 804,0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DEF"/>
                    </a:solidFill>
                  </a:tcPr>
                </a:tc>
              </a:tr>
              <a:tr h="27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220 624,7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280 895,6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60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270,9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309 120,6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310 820,6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DEF"/>
                    </a:solidFill>
                  </a:tcPr>
                </a:tc>
              </a:tr>
              <a:tr h="310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132 862,8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152 819,6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956,8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155 060,8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160 532,8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DEF"/>
                    </a:solidFill>
                  </a:tcPr>
                </a:tc>
              </a:tr>
              <a:tr h="27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114 279,1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92 165,6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-22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113,5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133 466,0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109 902,0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DEF"/>
                    </a:solidFill>
                  </a:tcPr>
                </a:tc>
              </a:tr>
              <a:tr h="340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5 900,0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2 500,0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-3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2 500,0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2 500,0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DEF"/>
                    </a:solidFill>
                  </a:tcPr>
                </a:tc>
              </a:tr>
              <a:tr h="588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54,8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38,7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-16,1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DEF"/>
                    </a:solidFill>
                  </a:tcPr>
                </a:tc>
              </a:tr>
              <a:tr h="27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ИТОГО расходов: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2 134 964,0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2 313 186,1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178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222,1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2 333 139,4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2 349 665,1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DE1"/>
                    </a:solidFill>
                  </a:tcPr>
                </a:tc>
              </a:tr>
              <a:tr h="277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Условно допустимые расходы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37 074,9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75 538,4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DEF"/>
                    </a:solidFill>
                  </a:tcPr>
                </a:tc>
              </a:tr>
              <a:tr h="300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2 370 214,3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2 425 203,4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99" marR="34599" marT="682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3D7"/>
                    </a:solidFill>
                  </a:tcPr>
                </a:tc>
              </a:tr>
            </a:tbl>
          </a:graphicData>
        </a:graphic>
      </p:graphicFrame>
      <p:pic>
        <p:nvPicPr>
          <p:cNvPr id="105474" name="Picture 43" descr="irbr-zjs-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264"/>
            <a:ext cx="866775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>
          <a:xfrm>
            <a:off x="503548" y="152637"/>
            <a:ext cx="8471854" cy="395120"/>
          </a:xfrm>
        </p:spPr>
        <p:txBody>
          <a:bodyPr/>
          <a:lstStyle/>
          <a:p>
            <a:pPr algn="r" eaLnBrk="1" hangingPunct="1"/>
            <a:r>
              <a:rPr lang="ru-RU" alt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2024 год и плановый период 2025-2026 гг. </a:t>
            </a:r>
            <a:endParaRPr lang="ru-RU" altLang="ru-RU" sz="2000" b="1" i="1" dirty="0" smtClean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27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80629"/>
            <a:ext cx="8229600" cy="646409"/>
          </a:xfrm>
        </p:spPr>
        <p:txBody>
          <a:bodyPr/>
          <a:lstStyle/>
          <a:p>
            <a:pPr eaLnBrk="1" hangingPunct="1"/>
            <a:r>
              <a:rPr lang="ru-RU" alt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2024 год и </a:t>
            </a:r>
            <a:br>
              <a:rPr lang="ru-RU" altLang="ru-RU" sz="2000" b="1" dirty="0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dirty="0" smtClean="0">
                <a:solidFill>
                  <a:srgbClr val="000099"/>
                </a:solidFill>
                <a:latin typeface="Times New Roman" pitchFamily="18" charset="0"/>
              </a:rPr>
              <a:t>плановый период 2025-2026 гг. </a:t>
            </a:r>
            <a:endParaRPr lang="ru-RU" altLang="ru-RU" sz="2000" b="1" i="1" dirty="0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48423"/>
              </p:ext>
            </p:extLst>
          </p:nvPr>
        </p:nvGraphicFramePr>
        <p:xfrm>
          <a:off x="1" y="793154"/>
          <a:ext cx="7955867" cy="5947516"/>
        </p:xfrm>
        <a:graphic>
          <a:graphicData uri="http://schemas.openxmlformats.org/drawingml/2006/table">
            <a:tbl>
              <a:tblPr/>
              <a:tblGrid>
                <a:gridCol w="1979711"/>
                <a:gridCol w="1296144"/>
                <a:gridCol w="1260140"/>
                <a:gridCol w="1152128"/>
                <a:gridCol w="1116124"/>
                <a:gridCol w="1151620"/>
              </a:tblGrid>
              <a:tr h="1129461"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ГРБС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06" marR="35106" marT="17808" marB="1780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 (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первонач.)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06" marR="35106" marT="17808" marB="1780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06" marR="35106" marT="17808" marB="1780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 к </a:t>
                      </a: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(+;-)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06" marR="35106" marT="17808" marB="1780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06" marR="35106" marT="17808" marB="1780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06" marR="35106" marT="17808" marB="1780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704379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Администрация</a:t>
                      </a:r>
                      <a:endParaRPr lang="ru-RU" sz="1400" b="1">
                        <a:effectLst/>
                        <a:latin typeface="Liberation Serif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06" marR="35106" marT="17808" marB="1780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758 195,0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</a:rPr>
                        <a:t>700 886,3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Liberation Serif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-57 </a:t>
                      </a: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308,7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587 383,1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537 310,4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</a:tr>
              <a:tr h="647374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Территориальные администрации</a:t>
                      </a:r>
                      <a:endParaRPr lang="ru-RU" sz="1400" b="1">
                        <a:effectLst/>
                        <a:latin typeface="Liberation Serif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06" marR="35106" marT="17808" marB="1780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88 084,8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107 749,3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19 </a:t>
                      </a: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664,5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112 577,2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117 604,3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</a:tr>
              <a:tr h="647374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Управление образования</a:t>
                      </a:r>
                      <a:endParaRPr lang="ru-RU" sz="1400" b="1">
                        <a:effectLst/>
                        <a:latin typeface="Liberation Serif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06" marR="35106" marT="17808" marB="1780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1 008 684,7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1 169 411,6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160 </a:t>
                      </a: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726,9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1 269 845,2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1 329 716,5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</a:tr>
              <a:tr h="647374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Управление культуры</a:t>
                      </a:r>
                      <a:endParaRPr lang="ru-RU" sz="1400" b="1">
                        <a:effectLst/>
                        <a:latin typeface="Liberation Serif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06" marR="35106" marT="17808" marB="1780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252 964,8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305 370,6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-52 405,8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333 565,6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335 265,6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</a:tr>
              <a:tr h="647374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Финансовое управление</a:t>
                      </a:r>
                      <a:endParaRPr lang="ru-RU" sz="1400" b="1">
                        <a:effectLst/>
                        <a:latin typeface="Liberation Serif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06" marR="35106" marT="17808" marB="1780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18 248,2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20 081,3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833,1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20 081,3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20 081,3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</a:tr>
              <a:tr h="346759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Дума </a:t>
                      </a:r>
                      <a:endParaRPr lang="ru-RU" sz="1400" b="1">
                        <a:effectLst/>
                        <a:latin typeface="Liberation Serif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06" marR="35106" marT="17808" marB="1780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5 196,2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5 704,2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508,0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 5 704,2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5 704,2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F"/>
                    </a:solidFill>
                  </a:tcPr>
                </a:tc>
              </a:tr>
              <a:tr h="530047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Контрольный орган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06" marR="35106" marT="17808" marB="1780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3 590,3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3 982,8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392,5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3 982,8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Liberation Serif" panose="02020603050405020304" pitchFamily="18" charset="0"/>
                          <a:ea typeface="Calibri"/>
                          <a:cs typeface="Times New Roman"/>
                        </a:rPr>
                        <a:t>3 982,8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/>
                      </a:endParaRPr>
                    </a:p>
                  </a:txBody>
                  <a:tcPr marL="34925" marR="34925" marT="17780" marB="177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</a:tr>
              <a:tr h="647374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400" b="1" dirty="0">
                        <a:effectLst/>
                        <a:latin typeface="Liberation Serif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106" marR="35106" marT="17808" marB="17808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0" fontAlgn="base" latinLnBrk="0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Arial"/>
                        </a:rPr>
                        <a:t>2 134 964,0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0" fontAlgn="base" latinLnBrk="0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Arial"/>
                        </a:rPr>
                        <a:t>2 313 186,1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0" fontAlgn="base" latinLnBrk="0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Arial"/>
                        </a:rPr>
                        <a:t>178222,1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0" fontAlgn="base" latinLnBrk="0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Arial"/>
                        </a:rPr>
                        <a:t>2 333 139,4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0" fontAlgn="base" latinLnBrk="0" hangingPunct="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Times New Roman"/>
                          <a:cs typeface="Arial"/>
                        </a:rPr>
                        <a:t>2 349 665,1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DE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08050" y="1593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474" name="Picture 43" descr="irbr-zjs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75" y="0"/>
            <a:ext cx="866775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332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7"/>
            <a:ext cx="8219256" cy="1215553"/>
          </a:xfrm>
        </p:spPr>
        <p:txBody>
          <a:bodyPr/>
          <a:lstStyle/>
          <a:p>
            <a:r>
              <a:rPr lang="ru-RU" alt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МУНИЦИПАЛЬНЫЙ ДОЛГ ИРБИТКОГО МУНИЦИПАЛЬНОГО ОБРАЗОВАНИЯ, </a:t>
            </a:r>
            <a:br>
              <a:rPr lang="ru-RU" alt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тысяч рублей</a:t>
            </a:r>
            <a:endParaRPr lang="ru-RU" sz="2400" dirty="0">
              <a:solidFill>
                <a:srgbClr val="0000FF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797722"/>
              </p:ext>
            </p:extLst>
          </p:nvPr>
        </p:nvGraphicFramePr>
        <p:xfrm>
          <a:off x="215515" y="1844824"/>
          <a:ext cx="8568953" cy="4449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9"/>
                <a:gridCol w="972108"/>
                <a:gridCol w="720080"/>
                <a:gridCol w="648072"/>
                <a:gridCol w="756084"/>
                <a:gridCol w="684076"/>
                <a:gridCol w="720080"/>
                <a:gridCol w="684076"/>
                <a:gridCol w="612068"/>
                <a:gridCol w="792088"/>
                <a:gridCol w="648072"/>
              </a:tblGrid>
              <a:tr h="1368152">
                <a:tc rowSpan="2"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Показа-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тель</a:t>
                      </a:r>
                      <a:endParaRPr lang="ru-RU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На 31.12.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2022 год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На 31.12.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На 31.12.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2024 год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40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endParaRPr lang="ru-RU" sz="140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На 31.12.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2025 год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        </a:t>
                      </a:r>
                    </a:p>
                    <a:p>
                      <a:endParaRPr lang="ru-RU" sz="140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На 31.12.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2026 год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22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u="none" strike="noStrike" baseline="0" dirty="0" smtClean="0">
                          <a:solidFill>
                            <a:srgbClr val="240C1A"/>
                          </a:solidFill>
                          <a:latin typeface="Liberation Serif" panose="02020603050405020304" pitchFamily="18" charset="0"/>
                        </a:rPr>
                        <a:t>Привлечение , предоставление гарантий</a:t>
                      </a:r>
                      <a:endParaRPr lang="ru-RU" sz="10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u="none" strike="noStrike" baseline="0" dirty="0" smtClean="0">
                          <a:solidFill>
                            <a:srgbClr val="240C1A"/>
                          </a:solidFill>
                          <a:latin typeface="Liberation Serif" panose="02020603050405020304" pitchFamily="18" charset="0"/>
                        </a:rPr>
                        <a:t>Погашение</a:t>
                      </a:r>
                    </a:p>
                    <a:p>
                      <a:pPr algn="ctr"/>
                      <a:r>
                        <a:rPr lang="ru-RU" sz="1000" b="0" i="0" u="none" strike="noStrike" baseline="0" dirty="0" smtClean="0">
                          <a:solidFill>
                            <a:srgbClr val="240C1A"/>
                          </a:solidFill>
                          <a:latin typeface="Liberation Serif" panose="02020603050405020304" pitchFamily="18" charset="0"/>
                        </a:rPr>
                        <a:t>Исполнение</a:t>
                      </a:r>
                      <a:endParaRPr lang="ru-RU" sz="10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u="none" strike="noStrike" baseline="0" dirty="0" smtClean="0">
                          <a:solidFill>
                            <a:srgbClr val="240C1A"/>
                          </a:solidFill>
                          <a:latin typeface="Liberation Serif" panose="02020603050405020304" pitchFamily="18" charset="0"/>
                        </a:rPr>
                        <a:t>Привлечение , предоставление гарантий</a:t>
                      </a:r>
                      <a:endParaRPr lang="ru-RU" sz="10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u="none" strike="noStrike" baseline="0" dirty="0" smtClean="0">
                          <a:solidFill>
                            <a:srgbClr val="240C1A"/>
                          </a:solidFill>
                          <a:latin typeface="Liberation Serif" panose="02020603050405020304" pitchFamily="18" charset="0"/>
                        </a:rPr>
                        <a:t>Погашение</a:t>
                      </a:r>
                    </a:p>
                    <a:p>
                      <a:pPr algn="ctr"/>
                      <a:r>
                        <a:rPr lang="ru-RU" sz="1000" b="0" i="0" u="none" strike="noStrike" baseline="0" dirty="0" smtClean="0">
                          <a:solidFill>
                            <a:srgbClr val="240C1A"/>
                          </a:solidFill>
                          <a:latin typeface="Liberation Serif" panose="02020603050405020304" pitchFamily="18" charset="0"/>
                        </a:rPr>
                        <a:t>Исполнение</a:t>
                      </a:r>
                      <a:endParaRPr lang="ru-RU" sz="10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u="none" strike="noStrike" baseline="0" dirty="0" smtClean="0">
                          <a:solidFill>
                            <a:srgbClr val="240C1A"/>
                          </a:solidFill>
                          <a:latin typeface="Liberation Serif" panose="02020603050405020304" pitchFamily="18" charset="0"/>
                        </a:rPr>
                        <a:t>Привлечение , предоставление гарантий</a:t>
                      </a:r>
                      <a:endParaRPr lang="ru-RU" sz="10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u="none" strike="noStrike" baseline="0" dirty="0" smtClean="0">
                          <a:solidFill>
                            <a:srgbClr val="240C1A"/>
                          </a:solidFill>
                          <a:latin typeface="Liberation Serif" panose="02020603050405020304" pitchFamily="18" charset="0"/>
                        </a:rPr>
                        <a:t>Погашение</a:t>
                      </a:r>
                    </a:p>
                    <a:p>
                      <a:pPr algn="ctr"/>
                      <a:r>
                        <a:rPr lang="ru-RU" sz="1000" b="0" i="0" u="none" strike="noStrike" baseline="0" dirty="0" smtClean="0">
                          <a:solidFill>
                            <a:srgbClr val="240C1A"/>
                          </a:solidFill>
                          <a:latin typeface="Liberation Serif" panose="02020603050405020304" pitchFamily="18" charset="0"/>
                        </a:rPr>
                        <a:t>Исполнение</a:t>
                      </a:r>
                      <a:endParaRPr lang="ru-RU" sz="10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u="none" strike="noStrike" baseline="0" dirty="0" smtClean="0">
                          <a:solidFill>
                            <a:srgbClr val="240C1A"/>
                          </a:solidFill>
                          <a:latin typeface="Liberation Serif" panose="02020603050405020304" pitchFamily="18" charset="0"/>
                        </a:rPr>
                        <a:t>Привлечение , предоставление гарантий</a:t>
                      </a:r>
                      <a:endParaRPr lang="ru-RU" sz="10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u="none" strike="noStrike" baseline="0" dirty="0" smtClean="0">
                          <a:solidFill>
                            <a:srgbClr val="240C1A"/>
                          </a:solidFill>
                          <a:latin typeface="Liberation Serif" panose="02020603050405020304" pitchFamily="18" charset="0"/>
                        </a:rPr>
                        <a:t>Погашение</a:t>
                      </a:r>
                    </a:p>
                    <a:p>
                      <a:pPr algn="ctr"/>
                      <a:r>
                        <a:rPr lang="ru-RU" sz="1000" b="0" i="0" u="none" strike="noStrike" baseline="0" dirty="0" smtClean="0">
                          <a:solidFill>
                            <a:srgbClr val="240C1A"/>
                          </a:solidFill>
                          <a:latin typeface="Liberation Serif" panose="02020603050405020304" pitchFamily="18" charset="0"/>
                        </a:rPr>
                        <a:t>Исполнение</a:t>
                      </a:r>
                      <a:endParaRPr lang="ru-RU" sz="10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u="none" strike="noStrike" baseline="0" dirty="0" err="1" smtClean="0">
                          <a:solidFill>
                            <a:srgbClr val="240C1A"/>
                          </a:solidFill>
                          <a:latin typeface="Liberation Serif" panose="02020603050405020304" pitchFamily="18" charset="0"/>
                        </a:rPr>
                        <a:t>Привлече-ние</a:t>
                      </a:r>
                      <a:r>
                        <a:rPr lang="ru-RU" sz="1000" b="0" i="0" u="none" strike="noStrike" baseline="0" dirty="0" smtClean="0">
                          <a:solidFill>
                            <a:srgbClr val="240C1A"/>
                          </a:solidFill>
                          <a:latin typeface="Liberation Serif" panose="02020603050405020304" pitchFamily="18" charset="0"/>
                        </a:rPr>
                        <a:t> , предоставление гарантий</a:t>
                      </a:r>
                      <a:endParaRPr lang="ru-RU" sz="10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i="0" u="none" strike="noStrike" baseline="0" dirty="0" smtClean="0">
                          <a:solidFill>
                            <a:srgbClr val="240C1A"/>
                          </a:solidFill>
                          <a:latin typeface="Liberation Serif" panose="02020603050405020304" pitchFamily="18" charset="0"/>
                        </a:rPr>
                        <a:t>Погашение</a:t>
                      </a:r>
                    </a:p>
                    <a:p>
                      <a:pPr algn="ctr"/>
                      <a:r>
                        <a:rPr lang="ru-RU" sz="1000" b="0" i="0" u="none" strike="noStrike" baseline="0" dirty="0" smtClean="0">
                          <a:solidFill>
                            <a:srgbClr val="240C1A"/>
                          </a:solidFill>
                          <a:latin typeface="Liberation Serif" panose="02020603050405020304" pitchFamily="18" charset="0"/>
                        </a:rPr>
                        <a:t>Исполнение</a:t>
                      </a:r>
                      <a:endParaRPr lang="ru-RU" sz="10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819">
                <a:tc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Бюджетные кредиты на покрытие временных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кассовых разрывов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18 231,4</a:t>
                      </a:r>
                      <a:endParaRPr lang="ru-RU" sz="12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16 139</a:t>
                      </a:r>
                      <a:endParaRPr lang="ru-RU" sz="12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9373,4</a:t>
                      </a:r>
                      <a:endParaRPr lang="ru-RU" sz="12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7146,7</a:t>
                      </a:r>
                      <a:endParaRPr lang="ru-RU" sz="12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latin typeface="Liberation Serif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7146,7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81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Муниципальные гарантии</a:t>
                      </a:r>
                      <a:endParaRPr lang="ru-RU" sz="12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85 436,5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(с учетом остатка на начало года 3528,6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т.р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.) </a:t>
                      </a:r>
                      <a:endParaRPr lang="ru-RU" sz="12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81 907,8</a:t>
                      </a:r>
                      <a:endParaRPr lang="ru-RU" sz="12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67 500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67 500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18784,3</a:t>
                      </a:r>
                      <a:endParaRPr lang="ru-RU" sz="12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18 784,3</a:t>
                      </a:r>
                      <a:endParaRPr lang="ru-RU" sz="12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94" y="872716"/>
            <a:ext cx="573087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2944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13" name="Picture 43" descr="irbr-zjs-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87313"/>
            <a:ext cx="576263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799692" y="2132856"/>
            <a:ext cx="61024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400" b="1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2022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CFFFF">
                <a:gamma/>
                <a:shade val="89804"/>
                <a:invGamma/>
              </a:srgbClr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CFFFF">
                <a:gamma/>
                <a:shade val="89804"/>
                <a:invGamma/>
              </a:srgbClr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CFFFF">
                <a:gamma/>
                <a:shade val="89804"/>
                <a:invGamma/>
              </a:srgbClr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CFFFF">
                <a:gamma/>
                <a:shade val="89804"/>
                <a:invGamma/>
              </a:srgbClr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38290</TotalTime>
  <Words>757</Words>
  <Application>Microsoft Office PowerPoint</Application>
  <PresentationFormat>Экран (4:3)</PresentationFormat>
  <Paragraphs>353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Оформление по умолчанию</vt:lpstr>
      <vt:lpstr>1_Оформление по умолчанию</vt:lpstr>
      <vt:lpstr>Проект бюджета  Ирбитского муниципального образования на 2024 год  и плановый период 2025 - 2026 гг. </vt:lpstr>
      <vt:lpstr>Основные параметры бюджета Ирбитского муниципального образования</vt:lpstr>
      <vt:lpstr>Презентация PowerPoint</vt:lpstr>
      <vt:lpstr>Бюджет Ирбитского МО на 2024 год и плановый период 2025-2026 гг. </vt:lpstr>
      <vt:lpstr>Бюджет Ирбитского МО на 2024 год и  плановый период 2025-2026 гг. </vt:lpstr>
      <vt:lpstr>МУНИЦИПАЛЬНЫЙ ДОЛГ ИРБИТКОГО МУНИЦИПАЛЬНОГО ОБРАЗОВАНИЯ,  тысяч рублей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совершенствовании системы мониторинга социально-экономического развития субъектов Российской Федерации</dc:title>
  <dc:creator>Nazim.Sultanov</dc:creator>
  <cp:lastModifiedBy>PLAN2</cp:lastModifiedBy>
  <cp:revision>2056</cp:revision>
  <cp:lastPrinted>2022-11-22T05:33:33Z</cp:lastPrinted>
  <dcterms:created xsi:type="dcterms:W3CDTF">2008-12-26T06:37:33Z</dcterms:created>
  <dcterms:modified xsi:type="dcterms:W3CDTF">2023-12-04T11:06:49Z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9</vt:i4>
  </property>
</Properties>
</file>