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277" r:id="rId2"/>
    <p:sldId id="278" r:id="rId3"/>
    <p:sldId id="279" r:id="rId4"/>
    <p:sldId id="280" r:id="rId5"/>
    <p:sldId id="28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44" autoAdjust="0"/>
    <p:restoredTop sz="94909" autoAdjust="0"/>
  </p:normalViewPr>
  <p:slideViewPr>
    <p:cSldViewPr>
      <p:cViewPr>
        <p:scale>
          <a:sx n="68" d="100"/>
          <a:sy n="68" d="100"/>
        </p:scale>
        <p:origin x="-1656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D112E-2AAC-4EC0-8F9F-9E5E135FC573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63164-FABA-4A95-9483-173DF840E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62EBB-4283-4789-B491-2C5E9B96497A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3C3BD-4CF1-4956-967E-DEF68C07C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3BE2B-B470-43FF-B610-8DACCD9C5C14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48DEC-9D4C-46E2-A0F1-6E7A47053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8D8B7-D4B2-419B-95D9-8C46C81BFDA3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905A9-A433-467B-9C80-85D9139F7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B23BE-DFB8-4C59-90E2-94A4078218EA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648C0-D069-4D56-9793-2263C8508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679F2-B6AF-4427-B4C3-DE9C6416E87E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0F776-A34F-4097-A20E-9CF1A5841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CB3B2-B09A-4AE3-8F32-A9A4B7344359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87EFD-13B4-40D6-9D55-43319C830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6C893-2BE7-474C-A161-CB43C030F504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CCC3D-42E0-45B6-9031-BD1B94B6B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67048-9554-4A31-97BF-74D4C5226ABD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34954-6B12-441B-86EA-BD278A971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03106-7AB0-40DB-8985-644421718E67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9AA96-4C11-422A-B615-72B14584E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B590F-CB95-45CD-B83E-499D081B2F37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2F2E-88CC-499C-A3D1-7A02966EB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30680-E57E-4C23-9C30-9993C7A5821A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B33D8-04B2-401A-9165-3DA81BFD1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C21446-7F1C-47C7-B031-3AE2F7F525C9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DEB30A-9890-401E-BE01-6322BA2A1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81000"/>
            <a:ext cx="8686800" cy="304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Порядок осуществления строительства объектов ИЖС и садовых домов*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838200"/>
            <a:ext cx="86868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целях строительства или реконструкции объекта ИЖС или садового дома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застройщик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подает на бумажном носителе посредством личного обращения в уполномоченные на выдачу разрешений на строительство Орган, в том числе через МФЦ, либо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направляет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в Орган посредством почтового отправления с уведомлением о вручении или Единого портала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уведомление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планируемых строительстве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реконструкции объекта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ИЖС или садового дома* (далее - уведомление о планируемом строительстве)                                                                                                                                                                 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ч. 1 ст. 51.1 </a:t>
            </a:r>
            <a:r>
              <a:rPr lang="ru-RU" sz="1200" i="1" dirty="0" err="1">
                <a:latin typeface="Times New Roman" pitchFamily="18" charset="0"/>
                <a:cs typeface="Times New Roman" pitchFamily="18" charset="0"/>
              </a:rPr>
              <a:t>ГрК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 РФ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267200" y="1905000"/>
            <a:ext cx="533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2133600"/>
            <a:ext cx="8686800" cy="1295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 результату проверки соответствия указанных в уведомлении о планируемом строительстве параметров объекта ИЖС или садового дома предельным параметрам разрешенного строительства, реконструкции ОКС, а также допустимости размещения объекта ИЖС или садового дома в соответствии с разрешенным использованием ЗУ и ограничениями, установленными в соответствии с земельным и иным законодательством РФ уполномоченный на выдачу разрешений на строительство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Орган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в течение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семи рабочих дней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 дня поступления уведомления о планируемом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строительстве,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 исключением случая, предусмотренного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ч. 8 ст. 51.1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ГрК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РФ (расположение объекта 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границах территории исторического поселения)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направляет застройщику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                                                                                                                                                                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ч. 7 ст. 51.1 </a:t>
            </a:r>
            <a:r>
              <a:rPr lang="ru-RU" sz="1200" i="1" dirty="0" err="1">
                <a:latin typeface="Times New Roman" pitchFamily="18" charset="0"/>
                <a:cs typeface="Times New Roman" pitchFamily="18" charset="0"/>
              </a:rPr>
              <a:t>ГрК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 РФ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1676400" y="3505200"/>
            <a:ext cx="533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934200" y="3505200"/>
            <a:ext cx="533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04800" y="3886200"/>
            <a:ext cx="32004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 уведомление о соответствии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указанных в уведомлении о планируемом строительстве параметров объекта ИЖС или садового дома установленным параметрам и допустимости размещения объекта ИЖС или садового дома на ЗУ 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4267200" y="3505200"/>
            <a:ext cx="533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810000" y="3886200"/>
            <a:ext cx="16002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не отвечает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15000" y="3886200"/>
            <a:ext cx="3276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уведомление о несоответствии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указанных в уведомлении о планируемом строительстве параметров объекта ИЖС или садового дома установленным параметрам и недопустимости размещения объекта ИЖС или садового дома на 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1828800" y="5029200"/>
            <a:ext cx="1066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 flipV="1">
            <a:off x="3581400" y="5029200"/>
            <a:ext cx="990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1905000" y="5334000"/>
            <a:ext cx="24384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Строительство разрешено в течение 10 лет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ч. 13 ст. 51.1 </a:t>
            </a:r>
            <a:r>
              <a:rPr lang="ru-RU" sz="1200" i="1" dirty="0" err="1">
                <a:latin typeface="Times New Roman" pitchFamily="18" charset="0"/>
                <a:cs typeface="Times New Roman" pitchFamily="18" charset="0"/>
              </a:rPr>
              <a:t>ГрК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 РФ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 rot="5400000">
            <a:off x="7125494" y="5218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019800" y="5486400"/>
            <a:ext cx="26670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Строительство запрещено</a:t>
            </a:r>
          </a:p>
        </p:txBody>
      </p:sp>
      <p:sp>
        <p:nvSpPr>
          <p:cNvPr id="37" name="Скругленная прямоугольная выноска 36"/>
          <p:cNvSpPr/>
          <p:nvPr/>
        </p:nvSpPr>
        <p:spPr>
          <a:xfrm>
            <a:off x="381000" y="6248400"/>
            <a:ext cx="7467600" cy="460375"/>
          </a:xfrm>
          <a:prstGeom prst="wedgeRoundRectCallout">
            <a:avLst/>
          </a:prstGeom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*До 01.01.2019 положения, введенные ФЗ от 03.08.2018 N 340-ФЗ в части жилых и садовых домов, строящихся, реконструируемых на садовых участках, применяется к жилым домам и жилым строениям, строящимся и реконструируемым на дачных и садовых земельных участках (ч. 1 ст. 16 340-ФЗ)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" y="304800"/>
            <a:ext cx="8763000" cy="3124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срок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не позднее одного месяца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 дня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окончания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строительства или реконструкции объекта ИЖС или садового дома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застройщик подает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бумажном носителе посредством личного обращения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 Орган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в том числе через МФЦ, либо направляет в Орган посредством почтового отправления с уведомлением о вручении или Единого портала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уведомление об окончании строительства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реконструкции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объекта ИЖС или садового дома (далее - уведомление об окончании строительства).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 уведомлению об окончании строительства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прилагаются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1) документ, подтверждающий полномочия представителя застройщика (при необходимости)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2) заверенный перевод на русский язык документов о государственной регистрации юридического лица в соответствии с законодательством иностранного государства в случае, если застройщиком является иностранное юридическое лицо;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2) технический план объекта ИЖС или садового дома;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3) заключенное между правообладателями земельного участка соглашение об определении их долей в праве общей долевой собственности на построенные или реконструированные объект ИЖС или садовый дом в случае, если земельный участок, на котором построен или реконструирован объект ИЖС или садовый дом, принадлежит двум и более гражданам на праве общей долевой собственности или на праве аренды со множественностью лиц на стороне арендатора.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Также уведомление об окончании строительства должно содержать сведения об оплате государственной пошлины за осуществление государственной регистрации прав, о способе направления застройщику уведомления о соответствии (несоответствии) построенных или реконструированных объекта ИЖС или садового дома требованиям законодательства.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ч. 16 ст. 55 </a:t>
            </a:r>
            <a:r>
              <a:rPr lang="ru-RU" sz="1200" i="1" dirty="0" err="1">
                <a:latin typeface="Times New Roman" pitchFamily="18" charset="0"/>
                <a:cs typeface="Times New Roman" pitchFamily="18" charset="0"/>
              </a:rPr>
              <a:t>ГрК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 РФ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191000" y="3352800"/>
            <a:ext cx="609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3810000"/>
            <a:ext cx="8839200" cy="2895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Орган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в течение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семи рабочих дней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 дня поступления уведомления об окончании строительства:</a:t>
            </a:r>
          </a:p>
          <a:p>
            <a:pPr marL="228600" indent="-2286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проводит проверку соответствия указанных в уведомлении об окончании строительства параметров построенных или реконструированных объекта ИЖС или садового дома</a:t>
            </a:r>
          </a:p>
          <a:p>
            <a:pPr marL="228600" indent="-2286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проверяет путем осмотра объекта ИЖС или садового дома соответствие внешнего облика объекта ИЖС или садового дома описанию внешнего вида таких объекта или дома, являющемуся приложением к уведомлению о планируемом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строительстве (в случае расположения объекта 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границах территории исторического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поселения)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80975" indent="-180975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проверяет соответствие вида разрешенного использования объекта ИЖС или садового дома виду разрешенного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использования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указанному в уведомлении о планируемом строительстве</a:t>
            </a:r>
          </a:p>
          <a:p>
            <a:pPr marL="228600" indent="-2286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проверяет допустимость размещения объекта ИЖС или садового дома в соответствии с ограничениями, установленными в соответствии с земельным и иным законодательством РФ </a:t>
            </a:r>
          </a:p>
          <a:p>
            <a:pPr marL="228600" indent="-2286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направляет застройщику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способом, указанным в уведомлении об окончании строительства,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уведомление о соответствии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построенных или реконструированных объекта ИЖС или садового дома требованиям законодательства о градостроительной деятельности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либо о несоответствии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построенных или реконструированных объекта ИЖС или садового дома требованиям законодательства о градостроительной деятельности с указанием всех оснований для направления такого уведомления. </a:t>
            </a: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ч. 19 ст. 55 </a:t>
            </a:r>
            <a:r>
              <a:rPr lang="ru-RU" sz="1200" i="1" dirty="0" err="1">
                <a:latin typeface="Times New Roman" pitchFamily="18" charset="0"/>
                <a:cs typeface="Times New Roman" pitchFamily="18" charset="0"/>
              </a:rPr>
              <a:t>ГрК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 РФ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1752600"/>
            <a:ext cx="3581400" cy="396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Орган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срок 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не позднее семи рабочих дней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с даты поступления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 застройщика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уведомления об окончании строительства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или реконструкции объекта ИЖС или садового дома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при отсутствии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предусмотренных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ГрК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РФ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оснований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для направления застройщику уведомления о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несоответствии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построенных объекта ИЖС или садового дома требованиям 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обязан направить в орган регистрации прав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заявление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ГКУ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ГРП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такие объект ИЖС или садовый дом и прилагаемые к нему документы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ч. 1.2 ст. 19 Закона о регистрации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62400" y="1752600"/>
            <a:ext cx="4953000" cy="396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b="1" u="sng" dirty="0" smtClean="0">
                <a:latin typeface="Times New Roman" pitchFamily="18" charset="0"/>
                <a:cs typeface="Times New Roman" pitchFamily="18" charset="0"/>
              </a:rPr>
              <a:t>Копия </a:t>
            </a:r>
            <a:r>
              <a:rPr lang="ru-RU" sz="1250" b="1" u="sng" dirty="0">
                <a:latin typeface="Times New Roman" pitchFamily="18" charset="0"/>
                <a:cs typeface="Times New Roman" pitchFamily="18" charset="0"/>
              </a:rPr>
              <a:t>уведомления о несоответствии </a:t>
            </a:r>
            <a:r>
              <a:rPr lang="ru-RU" sz="1250" dirty="0">
                <a:latin typeface="Times New Roman" pitchFamily="18" charset="0"/>
                <a:cs typeface="Times New Roman" pitchFamily="18" charset="0"/>
              </a:rPr>
              <a:t>построенных или реконструированных объекта ИЖС или садового дома требованиям законодательства о градостроительной деятельности </a:t>
            </a:r>
            <a:r>
              <a:rPr lang="ru-RU" sz="1250" b="1" u="sng" dirty="0">
                <a:latin typeface="Times New Roman" pitchFamily="18" charset="0"/>
                <a:cs typeface="Times New Roman" pitchFamily="18" charset="0"/>
              </a:rPr>
              <a:t>направляется</a:t>
            </a:r>
            <a:r>
              <a:rPr lang="ru-RU" sz="125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50" dirty="0">
                <a:latin typeface="Times New Roman" pitchFamily="18" charset="0"/>
                <a:cs typeface="Times New Roman" pitchFamily="18" charset="0"/>
              </a:rPr>
              <a:t>. в орган регистрации прав;</a:t>
            </a:r>
          </a:p>
          <a:p>
            <a:pPr marL="228600" indent="-228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dirty="0">
                <a:latin typeface="Times New Roman" pitchFamily="18" charset="0"/>
                <a:cs typeface="Times New Roman" pitchFamily="18" charset="0"/>
              </a:rPr>
              <a:t>2. в орган исполнительной власти субъекта РФ, уполномоченный на осуществление </a:t>
            </a:r>
            <a:r>
              <a:rPr lang="ru-RU" sz="12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государственного строительного надзора, в случае направления застройщику указанного уведомления по основанию, предусмотренному </a:t>
            </a:r>
            <a:r>
              <a:rPr lang="ru-RU" sz="12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п.1</a:t>
            </a:r>
            <a:r>
              <a:rPr lang="ru-RU" sz="12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или </a:t>
            </a:r>
            <a:r>
              <a:rPr lang="ru-RU" sz="12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п.2 ч. </a:t>
            </a:r>
            <a:r>
              <a:rPr lang="ru-RU" sz="12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20 </a:t>
            </a:r>
            <a:r>
              <a:rPr lang="ru-RU" sz="12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</a:t>
            </a:r>
            <a:r>
              <a:rPr lang="ru-RU" sz="12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55 </a:t>
            </a:r>
            <a:r>
              <a:rPr lang="ru-RU" sz="12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ГрК</a:t>
            </a:r>
            <a:r>
              <a:rPr lang="ru-RU" sz="12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РФ;</a:t>
            </a:r>
          </a:p>
          <a:p>
            <a:pPr marL="228600" indent="-228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в орган исполнительной власти субъекта </a:t>
            </a:r>
            <a:r>
              <a:rPr lang="ru-RU" sz="1250" dirty="0">
                <a:latin typeface="Times New Roman" pitchFamily="18" charset="0"/>
                <a:cs typeface="Times New Roman" pitchFamily="18" charset="0"/>
              </a:rPr>
              <a:t>Российской Федерации, уполномоченный в области охраны объектов культурного наследия, в случае направления застройщику указанного уведомления по основанию, предусмотренному 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п. </a:t>
            </a:r>
            <a:r>
              <a:rPr lang="ru-RU" sz="125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ч. </a:t>
            </a:r>
            <a:r>
              <a:rPr lang="ru-RU" sz="1250" dirty="0">
                <a:latin typeface="Times New Roman" pitchFamily="18" charset="0"/>
                <a:cs typeface="Times New Roman" pitchFamily="18" charset="0"/>
              </a:rPr>
              <a:t>20 </a:t>
            </a:r>
            <a:r>
              <a:rPr lang="ru-RU" sz="12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ст.55 </a:t>
            </a:r>
            <a:r>
              <a:rPr lang="ru-RU" sz="12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ГрК</a:t>
            </a:r>
            <a:r>
              <a:rPr lang="ru-RU" sz="12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РФ</a:t>
            </a:r>
            <a:r>
              <a:rPr lang="ru-RU" sz="125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28600" indent="-228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dirty="0">
                <a:latin typeface="Times New Roman" pitchFamily="18" charset="0"/>
                <a:cs typeface="Times New Roman" pitchFamily="18" charset="0"/>
              </a:rPr>
              <a:t>4. в федеральный орган исполнительной власти, уполномоченный на осуществление государственного земельного надзора, орган местного самоуправления, осуществляющий муниципальный земельный контроль, в случае направления застройщику указанного уведомления по основанию, предусмотренному 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п. </a:t>
            </a:r>
            <a:r>
              <a:rPr lang="ru-RU" sz="1250" dirty="0">
                <a:latin typeface="Times New Roman" pitchFamily="18" charset="0"/>
                <a:cs typeface="Times New Roman" pitchFamily="18" charset="0"/>
              </a:rPr>
              <a:t>3 или 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п.4 ч. </a:t>
            </a:r>
            <a:r>
              <a:rPr lang="ru-RU" sz="1250" dirty="0">
                <a:latin typeface="Times New Roman" pitchFamily="18" charset="0"/>
                <a:cs typeface="Times New Roman" pitchFamily="18" charset="0"/>
              </a:rPr>
              <a:t>20 </a:t>
            </a:r>
            <a:r>
              <a:rPr lang="ru-RU" sz="12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статьи 55 </a:t>
            </a:r>
            <a:r>
              <a:rPr lang="ru-RU" sz="12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ГрК</a:t>
            </a:r>
            <a:r>
              <a:rPr lang="ru-RU" sz="12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</a:t>
            </a:r>
            <a:endParaRPr lang="ru-RU" sz="125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ч. 21 ст. 55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ГрК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РФ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52400"/>
            <a:ext cx="76962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НАПРАВЛЕНИЕ ОРГАНОМ ЗАЯВЛЕНИЙ И УВЕДОМЛЕНИЙ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ОРГАН РЕГИСТРАЦИИ ПРАВ</a:t>
            </a:r>
            <a:endParaRPr lang="ru-RU" sz="20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1752600" y="838200"/>
            <a:ext cx="2286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20433762">
            <a:off x="1707955" y="896601"/>
            <a:ext cx="196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 соответствии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572000" y="838200"/>
            <a:ext cx="2133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318682">
            <a:off x="4862902" y="1009806"/>
            <a:ext cx="2199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 несоответствии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" y="152400"/>
            <a:ext cx="8839200" cy="228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Порядок осуществления ГКУ и ГРП на построенные объекты ИЖС и садовые дома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2400" y="533400"/>
            <a:ext cx="2667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Разрешение на строительство получено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95600" y="533400"/>
            <a:ext cx="6096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Разрешение на строительство отсутствует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1296194" y="1142206"/>
            <a:ext cx="3048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3962400" y="990600"/>
            <a:ext cx="2286000" cy="304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6096794" y="1142206"/>
            <a:ext cx="3048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52400" y="1371600"/>
            <a:ext cx="2514600" cy="419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случае, если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разрешение на строительство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объекта ИЖС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получено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до 04.08.2018 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разрешение на строительство объекта ИЖС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выдано после 04.08.2018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но заявление о выдаче такого разрешения представлено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до 04.08.2018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застройщик 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</a:rPr>
              <a:t>направляет уведомление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</a:rPr>
              <a:t>о планируемом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строительстве. Осуществляет строительство.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Направляет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уведомление об окончании строительства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 приложением, в том числе, технического плана.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указанном случае, технический план готовится на основании такого разрешения на строительство и проектной документации (при наличии) или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Декларации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ч. 3 ст. 16 340-ФЗ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743200" y="1371600"/>
            <a:ext cx="2590800" cy="419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Застройщик обращается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 уведомлением о планируемых строительстве или реконструкции объекта ИЖС или садового дома.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Получает уведомление о соответствии в указанном уведомлении о планируемом строительстве. Осуществляет строительство. Направляет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уведомление об окончании строительства с приложением, в том числе, технического плана. Технический план в указанном случае готовится на основании уведомления о планируемом строительстве и уведомления о соответствии в указанном уведомлении о планируемом строительстве параметров объектов ИЖС или садового дома и Декларации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ч. 11.1 ст. 24 Закона о регистрации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410200" y="1371600"/>
            <a:ext cx="1905000" cy="419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случае, если строительство уже начато без разрешительных документов, правообладатель земельного участка вправе до 01.03.2019 направить в Орган уведомление о планируемых строительстве или реконструкции  жилого дома, жилого  строения или объекта ИЖС. Осуществляет строительство. Направляет в орган уведомление об окончании строительства с приложением, в том числе, технического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плана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ч. 5 ст. 16 340-ФЗ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391400" y="1371600"/>
            <a:ext cx="1600200" cy="419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До 01.03.2019 допускается осуществление ГКУ и ГРП прав на жилые строения, жилые дома, созданные на земельных участках, предоставленных для ведения садоводства, дачного хозяйства, без направления уведомлений о планируемых строительстве или реконструкции указанных объектов и уведомлений об окончании строительства или реконструкции указанных объектов*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ч. 7 ст. 16 340-ФЗ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6248400" y="990602"/>
            <a:ext cx="1981200" cy="30479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752600" y="5638800"/>
            <a:ext cx="990600" cy="2286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3506788" y="5713412"/>
            <a:ext cx="304800" cy="31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 flipV="1">
            <a:off x="4191000" y="5562600"/>
            <a:ext cx="1600200" cy="304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152400" y="5943600"/>
            <a:ext cx="4800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 заявлением о ГКУ и ГРП обращается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rot="5400000">
            <a:off x="7735888" y="5751512"/>
            <a:ext cx="228600" cy="31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5181600" y="5943600"/>
            <a:ext cx="3810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 заявлением о ГКУ и ГРП обращается застройщик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3390901" y="6743700"/>
            <a:ext cx="228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2286000" y="6477000"/>
            <a:ext cx="6705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* В разделе ТП «ЗКИ» должна содержаться информация о том, что дом ниже 20 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914400"/>
            <a:ext cx="7315200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случаях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ненаправления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установленный срок Органом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заявления 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ГКУ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ГРП,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застройщик вправе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направить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указанное заявление в орган регистрации прав самостоятельно. При этом уведомление, технический план, соглашение об определении долей в праве общей долевой собственности запрашиваются органом регистрации прав  по правилам, предусмотренным частью 2 статьи 33 Закона о регистрации в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трехдневный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срок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ч. 1.2 ст. 19 Закона о регистрации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4306094" y="723106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1066800" y="2590800"/>
            <a:ext cx="4572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52400" y="3200400"/>
            <a:ext cx="1676400" cy="3276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случае поступления ответа и представления уведомления о соответствии построенного объекта параметрам орган  регистрации прав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осуществляет ГКУ 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8200" y="3200400"/>
            <a:ext cx="1981200" cy="3276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случае поступления ответа, содержащего информацию 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непоступлении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Орган уведомления об окончании строительства и необходимых документов  ГКУ и ГРП приостанавливаются в соответствии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 пунктом 59 части 1 статьи 26 Закона о регистрации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3049587" y="2817813"/>
            <a:ext cx="304800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772400" y="2667000"/>
            <a:ext cx="4572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057400" y="3200400"/>
            <a:ext cx="2209800" cy="3276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случае поступления в ответ на запрос уведомления о несоответствии построенных или реконструированных ИЖС или садового дома требованиям законодательства о градостроительной деятельности ГКУ и ГРП приостанавливаются в соответствии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 пунктом 58 части 1 статьи 26 Закона о регистрации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934200" y="3200400"/>
            <a:ext cx="1981200" cy="3276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случае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непоступления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ответа ГКУ и ГРП приостанавливаются в соответствии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 пунктом 5, 9 части 1 статьи 26 Закона о регистрации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5335587" y="2817813"/>
            <a:ext cx="304800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2040</TotalTime>
  <Words>963</Words>
  <PresentationFormat>Экран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Самородкина Ксения Вадимовна</dc:creator>
  <cp:lastModifiedBy>admin</cp:lastModifiedBy>
  <cp:revision>169</cp:revision>
  <dcterms:created xsi:type="dcterms:W3CDTF">2018-08-20T14:31:55Z</dcterms:created>
  <dcterms:modified xsi:type="dcterms:W3CDTF">2018-11-21T10:06:18Z</dcterms:modified>
</cp:coreProperties>
</file>